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20"/>
  </p:notesMasterIdLst>
  <p:handoutMasterIdLst>
    <p:handoutMasterId r:id="rId21"/>
  </p:handoutMasterIdLst>
  <p:sldIdLst>
    <p:sldId id="1192" r:id="rId3"/>
    <p:sldId id="1104" r:id="rId4"/>
    <p:sldId id="1369" r:id="rId5"/>
    <p:sldId id="1179" r:id="rId6"/>
    <p:sldId id="1194" r:id="rId7"/>
    <p:sldId id="1223" r:id="rId8"/>
    <p:sldId id="1173" r:id="rId9"/>
    <p:sldId id="1294" r:id="rId10"/>
    <p:sldId id="1109" r:id="rId11"/>
    <p:sldId id="875" r:id="rId12"/>
    <p:sldId id="1371" r:id="rId13"/>
    <p:sldId id="294" r:id="rId14"/>
    <p:sldId id="1191" r:id="rId15"/>
    <p:sldId id="1370" r:id="rId16"/>
    <p:sldId id="1201" r:id="rId17"/>
    <p:sldId id="1189" r:id="rId18"/>
    <p:sldId id="273" r:id="rId19"/>
  </p:sldIdLst>
  <p:sldSz cx="9144000" cy="6858000" type="screen4x3"/>
  <p:notesSz cx="7315200" cy="9601200"/>
  <p:defaultTextStyle>
    <a:defPPr>
      <a:defRPr lang="en-US"/>
    </a:defPPr>
    <a:lvl1pPr algn="l" defTabSz="457200" rtl="0" fontAlgn="base">
      <a:spcBef>
        <a:spcPct val="0"/>
      </a:spcBef>
      <a:spcAft>
        <a:spcPct val="0"/>
      </a:spcAft>
      <a:defRPr sz="2400" kern="1200">
        <a:solidFill>
          <a:schemeClr val="tx1"/>
        </a:solidFill>
        <a:latin typeface="Arial" charset="0"/>
        <a:ea typeface="+mn-ea"/>
        <a:cs typeface="+mn-cs"/>
      </a:defRPr>
    </a:lvl1pPr>
    <a:lvl2pPr marL="457200" algn="l" defTabSz="457200" rtl="0" fontAlgn="base">
      <a:spcBef>
        <a:spcPct val="0"/>
      </a:spcBef>
      <a:spcAft>
        <a:spcPct val="0"/>
      </a:spcAft>
      <a:defRPr sz="2400" kern="1200">
        <a:solidFill>
          <a:schemeClr val="tx1"/>
        </a:solidFill>
        <a:latin typeface="Arial" charset="0"/>
        <a:ea typeface="+mn-ea"/>
        <a:cs typeface="+mn-cs"/>
      </a:defRPr>
    </a:lvl2pPr>
    <a:lvl3pPr marL="914400" algn="l" defTabSz="457200" rtl="0" fontAlgn="base">
      <a:spcBef>
        <a:spcPct val="0"/>
      </a:spcBef>
      <a:spcAft>
        <a:spcPct val="0"/>
      </a:spcAft>
      <a:defRPr sz="2400" kern="1200">
        <a:solidFill>
          <a:schemeClr val="tx1"/>
        </a:solidFill>
        <a:latin typeface="Arial" charset="0"/>
        <a:ea typeface="+mn-ea"/>
        <a:cs typeface="+mn-cs"/>
      </a:defRPr>
    </a:lvl3pPr>
    <a:lvl4pPr marL="1371600" algn="l" defTabSz="457200" rtl="0" fontAlgn="base">
      <a:spcBef>
        <a:spcPct val="0"/>
      </a:spcBef>
      <a:spcAft>
        <a:spcPct val="0"/>
      </a:spcAft>
      <a:defRPr sz="2400" kern="1200">
        <a:solidFill>
          <a:schemeClr val="tx1"/>
        </a:solidFill>
        <a:latin typeface="Arial" charset="0"/>
        <a:ea typeface="+mn-ea"/>
        <a:cs typeface="+mn-cs"/>
      </a:defRPr>
    </a:lvl4pPr>
    <a:lvl5pPr marL="1828800" algn="l" defTabSz="457200"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scaleToFitPaper="1"/>
  <p:clrMru>
    <a:srgbClr val="FFFF00"/>
    <a:srgbClr val="FF9999"/>
    <a:srgbClr val="CC6600"/>
    <a:srgbClr val="00CC66"/>
    <a:srgbClr val="FF6600"/>
    <a:srgbClr val="FF9966"/>
    <a:srgbClr val="00CCFF"/>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761" autoAdjust="0"/>
    <p:restoredTop sz="81143" autoAdjust="0"/>
  </p:normalViewPr>
  <p:slideViewPr>
    <p:cSldViewPr snapToObjects="1">
      <p:cViewPr varScale="1">
        <p:scale>
          <a:sx n="83" d="100"/>
          <a:sy n="83" d="100"/>
        </p:scale>
        <p:origin x="102" y="156"/>
      </p:cViewPr>
      <p:guideLst>
        <p:guide orient="horz" pos="2160"/>
        <p:guide pos="2880"/>
      </p:guideLst>
    </p:cSldViewPr>
  </p:slideViewPr>
  <p:outlineViewPr>
    <p:cViewPr>
      <p:scale>
        <a:sx n="33" d="100"/>
        <a:sy n="33" d="100"/>
      </p:scale>
      <p:origin x="0" y="12904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4" d="100"/>
          <a:sy n="84" d="100"/>
        </p:scale>
        <p:origin x="-3768"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3" name="Date Placeholder 2"/>
          <p:cNvSpPr>
            <a:spLocks noGrp="1"/>
          </p:cNvSpPr>
          <p:nvPr>
            <p:ph type="dt" sz="quarter" idx="1"/>
          </p:nvPr>
        </p:nvSpPr>
        <p:spPr bwMode="auto">
          <a:xfrm>
            <a:off x="4143375"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algn="r" defTabSz="482600">
              <a:defRPr sz="1200">
                <a:latin typeface="Trebuchet MS" pitchFamily="34" charset="0"/>
              </a:defRPr>
            </a:lvl1pPr>
          </a:lstStyle>
          <a:p>
            <a:pPr>
              <a:defRPr/>
            </a:pPr>
            <a:fld id="{3EDE4978-49E8-4300-AB05-88DC4F62502A}" type="datetime1">
              <a:rPr lang="en-US"/>
              <a:pPr>
                <a:defRPr/>
              </a:pPr>
              <a:t>2/13/2024</a:t>
            </a:fld>
            <a:endParaRPr lang="en-US" dirty="0"/>
          </a:p>
        </p:txBody>
      </p:sp>
      <p:sp>
        <p:nvSpPr>
          <p:cNvPr id="4" name="Footer Placeholder 3"/>
          <p:cNvSpPr>
            <a:spLocks noGrp="1"/>
          </p:cNvSpPr>
          <p:nvPr>
            <p:ph type="ftr" sz="quarter" idx="2"/>
          </p:nvPr>
        </p:nvSpPr>
        <p:spPr bwMode="auto">
          <a:xfrm>
            <a:off x="0"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5" name="Slide Number Placeholder 4"/>
          <p:cNvSpPr>
            <a:spLocks noGrp="1"/>
          </p:cNvSpPr>
          <p:nvPr>
            <p:ph type="sldNum" sz="quarter" idx="3"/>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algn="r" defTabSz="482600">
              <a:defRPr sz="1200">
                <a:latin typeface="Trebuchet MS" pitchFamily="34" charset="0"/>
              </a:defRPr>
            </a:lvl1pPr>
          </a:lstStyle>
          <a:p>
            <a:pPr>
              <a:defRPr/>
            </a:pPr>
            <a:fld id="{015BAA23-B9D9-49C6-91FF-FF918BA01144}" type="slidenum">
              <a:rPr lang="en-US"/>
              <a:pPr>
                <a:defRPr/>
              </a:pPr>
              <a:t>‹#›</a:t>
            </a:fld>
            <a:endParaRPr lang="en-US" dirty="0"/>
          </a:p>
        </p:txBody>
      </p:sp>
    </p:spTree>
    <p:extLst>
      <p:ext uri="{BB962C8B-B14F-4D97-AF65-F5344CB8AC3E}">
        <p14:creationId xmlns:p14="http://schemas.microsoft.com/office/powerpoint/2010/main" val="863744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3" name="Date Placeholder 2"/>
          <p:cNvSpPr>
            <a:spLocks noGrp="1"/>
          </p:cNvSpPr>
          <p:nvPr>
            <p:ph type="dt" idx="1"/>
          </p:nvPr>
        </p:nvSpPr>
        <p:spPr bwMode="auto">
          <a:xfrm>
            <a:off x="4143375"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algn="r" defTabSz="482600">
              <a:defRPr sz="1200">
                <a:latin typeface="Trebuchet MS" pitchFamily="34" charset="0"/>
              </a:defRPr>
            </a:lvl1pPr>
          </a:lstStyle>
          <a:p>
            <a:pPr>
              <a:defRPr/>
            </a:pPr>
            <a:fld id="{6B085F24-4613-4170-8064-855BE7261866}" type="datetime1">
              <a:rPr lang="en-US"/>
              <a:pPr>
                <a:defRPr/>
              </a:pPr>
              <a:t>2/13/2024</a:t>
            </a:fld>
            <a:endParaRPr lang="en-US" dirty="0"/>
          </a:p>
        </p:txBody>
      </p:sp>
      <p:sp>
        <p:nvSpPr>
          <p:cNvPr id="226308" name="Slide Image Placeholder 3"/>
          <p:cNvSpPr>
            <a:spLocks noGrp="1" noRot="1" noChangeAspect="1"/>
          </p:cNvSpPr>
          <p:nvPr>
            <p:ph type="sldImg" idx="2"/>
          </p:nvPr>
        </p:nvSpPr>
        <p:spPr bwMode="auto">
          <a:xfrm>
            <a:off x="1257300" y="719138"/>
            <a:ext cx="4800600" cy="36004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bwMode="auto">
          <a:xfrm>
            <a:off x="730250" y="4560888"/>
            <a:ext cx="585470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7" name="Slide Number Placeholder 6"/>
          <p:cNvSpPr>
            <a:spLocks noGrp="1"/>
          </p:cNvSpPr>
          <p:nvPr>
            <p:ph type="sldNum" sz="quarter" idx="5"/>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algn="r" defTabSz="482600">
              <a:defRPr sz="1200">
                <a:latin typeface="Trebuchet MS" pitchFamily="34" charset="0"/>
              </a:defRPr>
            </a:lvl1pPr>
          </a:lstStyle>
          <a:p>
            <a:pPr>
              <a:defRPr/>
            </a:pPr>
            <a:fld id="{AF0BCA4A-3035-4314-AF7E-13445A38360C}" type="slidenum">
              <a:rPr lang="en-US"/>
              <a:pPr>
                <a:defRPr/>
              </a:pPr>
              <a:t>‹#›</a:t>
            </a:fld>
            <a:endParaRPr lang="en-US" dirty="0"/>
          </a:p>
        </p:txBody>
      </p:sp>
    </p:spTree>
    <p:extLst>
      <p:ext uri="{BB962C8B-B14F-4D97-AF65-F5344CB8AC3E}">
        <p14:creationId xmlns:p14="http://schemas.microsoft.com/office/powerpoint/2010/main" val="131223548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Trebuchet MS"/>
        <a:ea typeface="Trebuchet MS"/>
        <a:cs typeface="Trebuchet MS"/>
      </a:defRPr>
    </a:lvl1pPr>
    <a:lvl2pPr marL="4572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2pPr>
    <a:lvl3pPr marL="9144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3pPr>
    <a:lvl4pPr marL="13716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4pPr>
    <a:lvl5pPr marL="18288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beascout.or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NOTE: REVISE TO REFLECT YOUR PACK PLAN – AND CUT OUT THINGS YOU DON’T NEED TO COVER NOW … later slides allow you</a:t>
            </a:r>
            <a:r>
              <a:rPr lang="en-US" b="1" baseline="0" dirty="0">
                <a:latin typeface="Trebuchet MS" pitchFamily="34" charset="0"/>
                <a:ea typeface="Trebuchet MS" pitchFamily="34" charset="0"/>
                <a:cs typeface="Trebuchet MS" pitchFamily="34" charset="0"/>
              </a:rPr>
              <a:t> to list, if you want:</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fun weekend activities, </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Your meeting location and schedule</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show your Pack Program Fees </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and announce your next fun events.</a:t>
            </a:r>
            <a:endParaRPr lang="en-US" b="1" dirty="0">
              <a:latin typeface="Trebuchet MS" pitchFamily="34" charset="0"/>
              <a:ea typeface="Trebuchet MS" pitchFamily="34" charset="0"/>
              <a:cs typeface="Trebuchet MS" pitchFamily="34" charset="0"/>
            </a:endParaRPr>
          </a:p>
          <a:p>
            <a:pPr eaLnBrk="1" hangingPunct="1"/>
            <a:endParaRPr lang="en-US" b="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Welcome everyone, and introduce any</a:t>
            </a:r>
            <a:r>
              <a:rPr lang="en-US" i="1" baseline="0" dirty="0">
                <a:latin typeface="Trebuchet MS" pitchFamily="34" charset="0"/>
                <a:ea typeface="Trebuchet MS" pitchFamily="34" charset="0"/>
                <a:cs typeface="Trebuchet MS" pitchFamily="34" charset="0"/>
              </a:rPr>
              <a:t> helpers, current parents and Scouts, and leaders …</a:t>
            </a:r>
            <a:endParaRPr lang="en-US" i="1" dirty="0">
              <a:latin typeface="Trebuchet MS" pitchFamily="34" charset="0"/>
              <a:ea typeface="Trebuchet MS" pitchFamily="34" charset="0"/>
              <a:cs typeface="Trebuchet MS" pitchFamily="34" charset="0"/>
            </a:endParaRPr>
          </a:p>
          <a:p>
            <a:pPr eaLnBrk="1" hangingPunct="1"/>
            <a:endParaRPr lang="en-US" b="1" dirty="0">
              <a:latin typeface="Trebuchet MS" pitchFamily="34" charset="0"/>
              <a:ea typeface="Trebuchet MS" pitchFamily="34" charset="0"/>
              <a:cs typeface="Trebuchet MS" pitchFamily="34" charset="0"/>
            </a:endParaRPr>
          </a:p>
          <a:p>
            <a:pPr eaLnBrk="1" hangingPunct="1"/>
            <a:endParaRPr lang="en-US" dirty="0">
              <a:latin typeface="Trebuchet MS" pitchFamily="34" charset="0"/>
              <a:ea typeface="Trebuchet MS" pitchFamily="34" charset="0"/>
              <a:cs typeface="Trebuchet MS" pitchFamily="34" charset="0"/>
            </a:endParaRPr>
          </a:p>
        </p:txBody>
      </p:sp>
      <p:sp>
        <p:nvSpPr>
          <p:cNvPr id="232452" name="Slide Number Placeholder 3"/>
          <p:cNvSpPr>
            <a:spLocks noGrp="1"/>
          </p:cNvSpPr>
          <p:nvPr>
            <p:ph type="sldNum" sz="quarter" idx="5"/>
          </p:nvPr>
        </p:nvSpPr>
        <p:spPr>
          <a:noFill/>
        </p:spPr>
        <p:txBody>
          <a:bodyPr/>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eaLnBrk="1" hangingPunct="1"/>
            <a:fld id="{2EF4297E-23F5-4586-B71E-26B6FFA5C50E}" type="slidenum">
              <a:rPr lang="en-US" sz="1200" smtClean="0">
                <a:latin typeface="Trebuchet MS" pitchFamily="34" charset="0"/>
              </a:rPr>
              <a:pPr eaLnBrk="1" hangingPunct="1"/>
              <a:t>1</a:t>
            </a:fld>
            <a:endParaRPr lang="en-US" sz="1200" dirty="0">
              <a:latin typeface="Trebuchet MS" pitchFamily="34" charset="0"/>
            </a:endParaRPr>
          </a:p>
        </p:txBody>
      </p:sp>
    </p:spTree>
    <p:extLst>
      <p:ext uri="{BB962C8B-B14F-4D97-AF65-F5344CB8AC3E}">
        <p14:creationId xmlns:p14="http://schemas.microsoft.com/office/powerpoint/2010/main" val="114841478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a:ln/>
        </p:spPr>
      </p:sp>
      <p:sp>
        <p:nvSpPr>
          <p:cNvPr id="237571"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Garamond" panose="02020404030301010803" pitchFamily="18" charset="0"/>
                <a:ea typeface="Calibri" panose="020F0502020204030204" pitchFamily="34" charset="0"/>
                <a:cs typeface="Times New Roman" panose="02020603050405020304" pitchFamily="18" charset="0"/>
              </a:rPr>
              <a:t>First, let’s open with the Pledge of Allegiance </a:t>
            </a:r>
            <a:endParaRPr lang="en-US" i="0" dirty="0">
              <a:latin typeface="Trebuchet MS" pitchFamily="34" charset="0"/>
              <a:ea typeface="Trebuchet MS" pitchFamily="34" charset="0"/>
              <a:cs typeface="Trebuchet MS" pitchFamily="34" charset="0"/>
            </a:endParaRPr>
          </a:p>
        </p:txBody>
      </p:sp>
      <p:sp>
        <p:nvSpPr>
          <p:cNvPr id="237572" name="Slide Number Placeholder 3"/>
          <p:cNvSpPr>
            <a:spLocks noGrp="1"/>
          </p:cNvSpPr>
          <p:nvPr>
            <p:ph type="sldNum" sz="quarter" idx="5"/>
          </p:nvPr>
        </p:nvSpPr>
        <p:spPr>
          <a:noFill/>
        </p:spPr>
        <p:txBody>
          <a:bodyPr/>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eaLnBrk="1" hangingPunct="1"/>
            <a:fld id="{0A1F838D-D15F-484B-B428-E868C4CE897E}" type="slidenum">
              <a:rPr lang="en-US" sz="1200" smtClean="0">
                <a:latin typeface="Trebuchet MS" pitchFamily="34" charset="0"/>
              </a:rPr>
              <a:pPr eaLnBrk="1" hangingPunct="1"/>
              <a:t>2</a:t>
            </a:fld>
            <a:endParaRPr lang="en-US" sz="1200" dirty="0">
              <a:latin typeface="Trebuchet MS" pitchFamily="34" charset="0"/>
            </a:endParaRPr>
          </a:p>
        </p:txBody>
      </p:sp>
    </p:spTree>
    <p:extLst>
      <p:ext uri="{BB962C8B-B14F-4D97-AF65-F5344CB8AC3E}">
        <p14:creationId xmlns:p14="http://schemas.microsoft.com/office/powerpoint/2010/main" val="116258856"/>
      </p:ext>
    </p:extLst>
  </p:cSld>
  <p:clrMapOvr>
    <a:masterClrMapping/>
  </p:clrMapOvr>
</p:notes>
</file>

<file path=ppt/notesSlides/notesSlide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p:spPr>
        <p:txBody>
          <a:bodyPr/>
          <a:lstStyle/>
          <a:p>
            <a:pPr eaLnBrk="1" hangingPunct="1"/>
            <a:r>
              <a:rPr lang="en-US" sz="1800" dirty="0">
                <a:effectLst/>
                <a:latin typeface="Garamond" panose="02020404030301010803" pitchFamily="18" charset="0"/>
                <a:ea typeface="Calibri" panose="020F0502020204030204" pitchFamily="34" charset="0"/>
                <a:cs typeface="Times New Roman" panose="02020603050405020304" pitchFamily="18" charset="0"/>
              </a:rPr>
              <a:t>Now, let’s recite the Scout Law … repeat after me.</a:t>
            </a:r>
            <a:endParaRPr lang="en-US" b="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Say (in your own words – Very Briefly):  </a:t>
            </a:r>
            <a:r>
              <a:rPr lang="en-US" i="1" dirty="0">
                <a:latin typeface="Trebuchet MS" pitchFamily="34" charset="0"/>
                <a:ea typeface="Trebuchet MS" pitchFamily="34" charset="0"/>
                <a:cs typeface="Trebuchet MS" pitchFamily="34" charset="0"/>
              </a:rPr>
              <a:t>These are good things that we would like to see in our children.  And ourselves.  This is Cub Scouting!</a:t>
            </a:r>
          </a:p>
          <a:p>
            <a:pPr eaLnBrk="1" hangingPunct="1"/>
            <a:endParaRPr lang="en-US" b="1" dirty="0">
              <a:latin typeface="Trebuchet MS" pitchFamily="34" charset="0"/>
              <a:ea typeface="Trebuchet MS" pitchFamily="34" charset="0"/>
              <a:cs typeface="Trebuchet MS" pitchFamily="34" charset="0"/>
            </a:endParaRPr>
          </a:p>
        </p:txBody>
      </p:sp>
      <p:sp>
        <p:nvSpPr>
          <p:cNvPr id="246788"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17C02435-DAD5-424D-84DA-BD6C67D08049}" type="slidenum">
              <a:rPr lang="en-US" sz="1200">
                <a:latin typeface="Trebuchet MS" pitchFamily="34" charset="0"/>
              </a:rPr>
              <a:pPr algn="r" eaLnBrk="1" hangingPunct="1"/>
              <a:t>3</a:t>
            </a:fld>
            <a:endParaRPr lang="en-US" sz="1200" dirty="0">
              <a:latin typeface="Trebuchet MS" pitchFamily="34" charset="0"/>
            </a:endParaRPr>
          </a:p>
        </p:txBody>
      </p:sp>
    </p:spTree>
    <p:extLst>
      <p:ext uri="{BB962C8B-B14F-4D97-AF65-F5344CB8AC3E}">
        <p14:creationId xmlns:p14="http://schemas.microsoft.com/office/powerpoint/2010/main" val="743870381"/>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Rot="1" noChangeAspect="1" noTextEdit="1"/>
          </p:cNvSpPr>
          <p:nvPr>
            <p:ph type="sldImg"/>
          </p:nvPr>
        </p:nvSpPr>
        <p:spPr>
          <a:ln/>
        </p:spPr>
      </p:sp>
      <p:sp>
        <p:nvSpPr>
          <p:cNvPr id="281603" name="Rectangle 3"/>
          <p:cNvSpPr>
            <a:spLocks noGrp="1"/>
          </p:cNvSpPr>
          <p:nvPr>
            <p:ph type="body" idx="1"/>
          </p:nvPr>
        </p:nvSpPr>
        <p:spPr>
          <a:noFill/>
        </p:spPr>
        <p:txBody>
          <a:bodyPr/>
          <a:lstStyle/>
          <a:p>
            <a:pPr marL="342900" marR="0" lvl="0" indent="-342900">
              <a:lnSpc>
                <a:spcPct val="115000"/>
              </a:lnSpc>
              <a:spcBef>
                <a:spcPts val="0"/>
              </a:spcBef>
              <a:spcAft>
                <a:spcPts val="300"/>
              </a:spcAft>
              <a:buFont typeface="Symbol" panose="05050102010706020507" pitchFamily="18" charset="2"/>
              <a:buChar char=""/>
            </a:pPr>
            <a:r>
              <a:rPr lang="en-US" sz="1800" dirty="0">
                <a:effectLst/>
                <a:latin typeface="Garamond" panose="02020404030301010803" pitchFamily="18" charset="0"/>
                <a:ea typeface="Calibri" panose="020F0502020204030204" pitchFamily="34" charset="0"/>
                <a:cs typeface="Times New Roman" panose="02020603050405020304" pitchFamily="18" charset="0"/>
              </a:rPr>
              <a:t>Cub Scouting is pretty simple: </a:t>
            </a:r>
            <a:r>
              <a:rPr lang="en-US" sz="1800" b="1" i="1" dirty="0">
                <a:effectLst/>
                <a:latin typeface="Garamond" panose="02020404030301010803" pitchFamily="18" charset="0"/>
                <a:ea typeface="Calibri" panose="020F0502020204030204" pitchFamily="34" charset="0"/>
                <a:cs typeface="Times New Roman" panose="02020603050405020304" pitchFamily="18" charset="0"/>
              </a:rPr>
              <a:t>If it’s fun for kids, fun for families, and safe</a:t>
            </a:r>
            <a:r>
              <a:rPr lang="en-US" sz="1800" dirty="0">
                <a:effectLst/>
                <a:latin typeface="Garamond" panose="02020404030301010803" pitchFamily="18" charset="0"/>
                <a:ea typeface="Calibri" panose="020F0502020204030204" pitchFamily="34" charset="0"/>
                <a:cs typeface="Times New Roman" panose="02020603050405020304" pitchFamily="18" charset="0"/>
              </a:rPr>
              <a:t> – </a:t>
            </a:r>
            <a:r>
              <a:rPr lang="en-US" sz="1800" b="1" i="1" dirty="0">
                <a:effectLst/>
                <a:latin typeface="Garamond" panose="02020404030301010803" pitchFamily="18" charset="0"/>
                <a:ea typeface="Calibri" panose="020F0502020204030204" pitchFamily="34" charset="0"/>
                <a:cs typeface="Times New Roman" panose="02020603050405020304" pitchFamily="18" charset="0"/>
              </a:rPr>
              <a:t>then it’s Cub Scouting</a:t>
            </a:r>
            <a:r>
              <a:rPr lang="en-US" sz="1800" dirty="0">
                <a:effectLst/>
                <a:latin typeface="Garamond" panose="02020404030301010803" pitchFamily="18" charset="0"/>
                <a:ea typeface="Calibri" panose="020F0502020204030204" pitchFamily="34" charset="0"/>
                <a:cs typeface="Times New Roman" panose="02020603050405020304" pitchFamily="18" charset="0"/>
              </a:rPr>
              <a:t>.  Scouting is called a “Game with a Purpose” … in Cub Scouting, our game is to have fun with families while raising our kids …for our kids to make friends and also for parents to make friends with other parents … so we’re here for the whole family as we raise our kids.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Garamond" panose="02020404030301010803" pitchFamily="18" charset="0"/>
              <a:ea typeface="Calibri" panose="020F0502020204030204" pitchFamily="34" charset="0"/>
              <a:cs typeface="Times New Roman" panose="02020603050405020304" pitchFamily="18" charset="0"/>
            </a:endParaRPr>
          </a:p>
          <a:p>
            <a:r>
              <a:rPr lang="en-US" sz="1800" dirty="0">
                <a:effectLst/>
                <a:latin typeface="Garamond" panose="02020404030301010803" pitchFamily="18" charset="0"/>
                <a:ea typeface="Calibri" panose="020F0502020204030204" pitchFamily="34" charset="0"/>
                <a:cs typeface="Times New Roman" panose="02020603050405020304" pitchFamily="18" charset="0"/>
              </a:rPr>
              <a:t>“When we do Scouting, we also teach the lessons of the Scout Law: Trustworthy, Loyal, Helpful, Friendly, Courteous, Kind, Obedient, Cheerful, Thrifty, Brave, Clean and Reverent.</a:t>
            </a:r>
            <a:endParaRPr lang="en-US"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2916353485"/>
      </p:ext>
    </p:extLst>
  </p:cSld>
  <p:clrMapOvr>
    <a:masterClrMapping/>
  </p:clrMapOvr>
</p:notes>
</file>

<file path=ppt/notesSlides/notesSlide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a:ln/>
        </p:spPr>
      </p:sp>
      <p:sp>
        <p:nvSpPr>
          <p:cNvPr id="243715" name="Notes Placeholder 2"/>
          <p:cNvSpPr>
            <a:spLocks noGrp="1"/>
          </p:cNvSpPr>
          <p:nvPr>
            <p:ph type="body" idx="1"/>
          </p:nvPr>
        </p:nvSpPr>
        <p:spPr>
          <a:noFill/>
        </p:spPr>
        <p:txBody>
          <a:bodyPr/>
          <a:lstStyle/>
          <a:p>
            <a:pPr marL="0" marR="0">
              <a:lnSpc>
                <a:spcPct val="115000"/>
              </a:lnSpc>
              <a:spcBef>
                <a:spcPts val="600"/>
              </a:spcBef>
              <a:spcAft>
                <a:spcPts val="30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Let’s Talk About What We Do!</a:t>
            </a:r>
            <a:r>
              <a:rPr lang="en-US" sz="1800" dirty="0">
                <a:effectLst/>
                <a:latin typeface="Garamond" panose="02020404030301010803" pitchFamily="18" charset="0"/>
                <a:ea typeface="Calibri" panose="020F0502020204030204" pitchFamily="34" charset="0"/>
                <a:cs typeface="Times New Roman" panose="02020603050405020304" pitchFamily="18" charset="0"/>
              </a:rPr>
              <a:t>  We’ve got some handouts with </a:t>
            </a:r>
            <a:r>
              <a:rPr lang="en-US" sz="1800" b="1" dirty="0">
                <a:effectLst/>
                <a:latin typeface="Garamond" panose="02020404030301010803" pitchFamily="18" charset="0"/>
                <a:ea typeface="Calibri" panose="020F0502020204030204" pitchFamily="34" charset="0"/>
                <a:cs typeface="Times New Roman" panose="02020603050405020304" pitchFamily="18" charset="0"/>
              </a:rPr>
              <a:t>our calendar of fun events</a:t>
            </a:r>
            <a:r>
              <a:rPr lang="en-US" sz="1800" dirty="0">
                <a:effectLst/>
                <a:latin typeface="Garamond" panose="02020404030301010803" pitchFamily="18" charset="0"/>
                <a:ea typeface="Calibri" panose="020F0502020204030204" pitchFamily="34" charset="0"/>
                <a:cs typeface="Times New Roman" panose="02020603050405020304" pitchFamily="18" charset="0"/>
              </a:rPr>
              <a:t> that we hope to do.  Please hang onto this, and call me or any other leaders if you think of questions afterward.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3716"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C8A0CD93-E83E-422E-AFFF-3B73485B412F}" type="slidenum">
              <a:rPr lang="en-US" sz="1200">
                <a:latin typeface="Trebuchet MS" pitchFamily="34" charset="0"/>
              </a:rPr>
              <a:pPr algn="r" eaLnBrk="1" hangingPunct="1"/>
              <a:t>5</a:t>
            </a:fld>
            <a:endParaRPr lang="en-US" sz="1200" dirty="0">
              <a:latin typeface="Trebuchet MS" pitchFamily="34" charset="0"/>
            </a:endParaRPr>
          </a:p>
        </p:txBody>
      </p:sp>
    </p:spTree>
    <p:extLst>
      <p:ext uri="{BB962C8B-B14F-4D97-AF65-F5344CB8AC3E}">
        <p14:creationId xmlns:p14="http://schemas.microsoft.com/office/powerpoint/2010/main" val="1838862123"/>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Rot="1" noChangeAspect="1" noTextEdit="1"/>
          </p:cNvSpPr>
          <p:nvPr>
            <p:ph type="sldImg"/>
          </p:nvPr>
        </p:nvSpPr>
        <p:spPr>
          <a:ln/>
        </p:spPr>
      </p:sp>
      <p:sp>
        <p:nvSpPr>
          <p:cNvPr id="281603" name="Rectangle 3"/>
          <p:cNvSpPr>
            <a:spLocks noGrp="1"/>
          </p:cNvSpPr>
          <p:nvPr>
            <p:ph type="body" idx="1"/>
          </p:nvPr>
        </p:nvSpPr>
        <p:spPr>
          <a:noFill/>
        </p:spPr>
        <p:txBody>
          <a:bodyPr/>
          <a:lstStyle/>
          <a:p>
            <a:pPr marL="0" marR="0" lvl="0" indent="0">
              <a:lnSpc>
                <a:spcPct val="115000"/>
              </a:lnSpc>
              <a:spcBef>
                <a:spcPts val="0"/>
              </a:spcBef>
              <a:spcAft>
                <a:spcPts val="300"/>
              </a:spcAft>
              <a:buFont typeface="Symbol" panose="05050102010706020507" pitchFamily="18" charset="2"/>
              <a:buNone/>
            </a:pPr>
            <a:r>
              <a:rPr lang="en-US" sz="1200" dirty="0">
                <a:effectLst/>
                <a:latin typeface="Garamond" panose="02020404030301010803" pitchFamily="18" charset="0"/>
                <a:ea typeface="Calibri" panose="020F0502020204030204" pitchFamily="34" charset="0"/>
                <a:cs typeface="Times New Roman" panose="02020603050405020304" pitchFamily="18" charset="0"/>
              </a:rPr>
              <a:t>“In our handouts you’ll see that our fun events and weekend activities are for the whole family … not just the kids, but parents, brothers, sisters, aunts/uncles/grandparents </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a:t>
            </a:r>
            <a:r>
              <a:rPr lang="en-US" sz="1200" b="1" i="1" dirty="0">
                <a:effectLst/>
                <a:latin typeface="Garamond" panose="02020404030301010803" pitchFamily="18" charset="0"/>
                <a:ea typeface="Calibri" panose="020F0502020204030204" pitchFamily="34" charset="0"/>
                <a:cs typeface="Times New Roman" panose="02020603050405020304" pitchFamily="18" charset="0"/>
              </a:rPr>
              <a:t>briefly</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 pump up a few key fun activities for the year: like camping trips, pinewood derby, summer camp, hikes, biking, fishing, etc.).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“Now, these are just what’s planned so far – you guys will also have great ideas of more fun things we can all do together.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Garamond" panose="02020404030301010803" pitchFamily="18" charset="0"/>
                <a:ea typeface="Calibri" panose="020F0502020204030204" pitchFamily="34" charset="0"/>
                <a:cs typeface="Times New Roman" panose="02020603050405020304" pitchFamily="18" charset="0"/>
              </a:rPr>
              <a:t>If there is something you like to do or want to do, let’s try to do it.</a:t>
            </a:r>
            <a:endParaRPr lang="en-US" i="1"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1136019658"/>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800" b="1" dirty="0">
                <a:effectLst/>
                <a:latin typeface="Garamond" panose="02020404030301010803" pitchFamily="18" charset="0"/>
                <a:ea typeface="Calibri" panose="020F0502020204030204" pitchFamily="34" charset="0"/>
                <a:cs typeface="Times New Roman" panose="02020603050405020304" pitchFamily="18" charset="0"/>
              </a:rPr>
              <a:t>Let’s cover how our Cub Scout Pack is organized.</a:t>
            </a:r>
            <a:r>
              <a:rPr lang="en-US" sz="1800" dirty="0">
                <a:effectLst/>
                <a:latin typeface="Garamond" panose="02020404030301010803" pitchFamily="18" charset="0"/>
                <a:ea typeface="Calibri" panose="020F0502020204030204" pitchFamily="34" charset="0"/>
                <a:cs typeface="Times New Roman" panose="02020603050405020304" pitchFamily="18" charset="0"/>
              </a:rPr>
              <a:t>  We do age-appropriate activities and advancement that your child will do with others from the same grade, in groups we call Dens.</a:t>
            </a:r>
            <a:endParaRPr lang="en-US" dirty="0"/>
          </a:p>
        </p:txBody>
      </p:sp>
      <p:sp>
        <p:nvSpPr>
          <p:cNvPr id="4" name="Slide Number Placeholder 3"/>
          <p:cNvSpPr>
            <a:spLocks noGrp="1"/>
          </p:cNvSpPr>
          <p:nvPr>
            <p:ph type="sldNum" sz="quarter" idx="10"/>
          </p:nvPr>
        </p:nvSpPr>
        <p:spPr/>
        <p:txBody>
          <a:bodyPr/>
          <a:lstStyle/>
          <a:p>
            <a:pPr>
              <a:defRPr/>
            </a:pPr>
            <a:fld id="{AF0BCA4A-3035-4314-AF7E-13445A38360C}" type="slidenum">
              <a:rPr lang="en-US" smtClean="0"/>
              <a:pPr>
                <a:defRPr/>
              </a:pPr>
              <a:t>7</a:t>
            </a:fld>
            <a:endParaRPr lang="en-US" dirty="0"/>
          </a:p>
        </p:txBody>
      </p:sp>
    </p:spTree>
    <p:extLst>
      <p:ext uri="{BB962C8B-B14F-4D97-AF65-F5344CB8AC3E}">
        <p14:creationId xmlns:p14="http://schemas.microsoft.com/office/powerpoint/2010/main" val="2104744045"/>
      </p:ext>
    </p:extLst>
  </p:cSld>
  <p:clrMapOvr>
    <a:masterClrMapping/>
  </p:clrMapOvr>
</p:notes>
</file>

<file path=ppt/notesSlides/notesSlide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a:ln/>
        </p:spPr>
      </p:sp>
      <p:sp>
        <p:nvSpPr>
          <p:cNvPr id="256003" name="Notes Placeholder 2"/>
          <p:cNvSpPr>
            <a:spLocks noGrp="1"/>
          </p:cNvSpPr>
          <p:nvPr>
            <p:ph type="body" idx="1"/>
          </p:nvPr>
        </p:nvSpPr>
        <p:spPr>
          <a:noFill/>
        </p:spPr>
        <p:txBody>
          <a:bodyPr/>
          <a:lstStyle/>
          <a:p>
            <a:pPr marL="0" marR="0">
              <a:lnSpc>
                <a:spcPct val="115000"/>
              </a:lnSpc>
              <a:spcBef>
                <a:spcPts val="600"/>
              </a:spcBef>
              <a:spcAft>
                <a:spcPts val="3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Dens should have from 6 to 8 Scouts at the same or similar grades: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300"/>
              </a:spcAft>
              <a:buFont typeface="Courier New" panose="02070309020205020404" pitchFamily="49" charset="0"/>
              <a:buChar char="o"/>
            </a:pPr>
            <a:r>
              <a:rPr lang="en-US" sz="1200" dirty="0">
                <a:effectLst/>
                <a:latin typeface="Garamond" panose="02020404030301010803" pitchFamily="18" charset="0"/>
                <a:ea typeface="Calibri" panose="020F0502020204030204" pitchFamily="34" charset="0"/>
                <a:cs typeface="Times New Roman" panose="02020603050405020304" pitchFamily="18" charset="0"/>
              </a:rPr>
              <a:t>Kindergarteners and their adult partners are in a Lion den working on Lion Rank.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300"/>
              </a:spcAft>
              <a:buFont typeface="Courier New" panose="02070309020205020404" pitchFamily="49" charset="0"/>
              <a:buChar char="o"/>
            </a:pPr>
            <a:r>
              <a:rPr lang="en-US" sz="1200" dirty="0">
                <a:effectLst/>
                <a:latin typeface="Garamond" panose="02020404030301010803" pitchFamily="18" charset="0"/>
                <a:ea typeface="Calibri" panose="020F0502020204030204" pitchFamily="34" charset="0"/>
                <a:cs typeface="Times New Roman" panose="02020603050405020304" pitchFamily="18" charset="0"/>
              </a:rPr>
              <a:t>1</a:t>
            </a:r>
            <a:r>
              <a:rPr lang="en-US" sz="1200" baseline="30000" dirty="0">
                <a:effectLst/>
                <a:latin typeface="Garamond" panose="02020404030301010803" pitchFamily="18" charset="0"/>
                <a:ea typeface="Calibri" panose="020F0502020204030204" pitchFamily="34" charset="0"/>
                <a:cs typeface="Times New Roman" panose="02020603050405020304" pitchFamily="18" charset="0"/>
              </a:rPr>
              <a:t>st</a:t>
            </a:r>
            <a:r>
              <a:rPr lang="en-US" sz="1200" dirty="0">
                <a:effectLst/>
                <a:latin typeface="Garamond" panose="02020404030301010803" pitchFamily="18" charset="0"/>
                <a:ea typeface="Calibri" panose="020F0502020204030204" pitchFamily="34" charset="0"/>
                <a:cs typeface="Times New Roman" panose="02020603050405020304" pitchFamily="18" charset="0"/>
              </a:rPr>
              <a:t> graders and their adult partners form a Tiger den working on the Tiger Rank.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300"/>
              </a:spcAft>
              <a:buFont typeface="Courier New" panose="02070309020205020404" pitchFamily="49" charset="0"/>
              <a:buChar char="o"/>
            </a:pPr>
            <a:r>
              <a:rPr lang="en-US" sz="1200" dirty="0">
                <a:effectLst/>
                <a:latin typeface="Garamond" panose="02020404030301010803" pitchFamily="18" charset="0"/>
                <a:ea typeface="Calibri" panose="020F0502020204030204" pitchFamily="34" charset="0"/>
                <a:cs typeface="Times New Roman" panose="02020603050405020304" pitchFamily="18" charset="0"/>
              </a:rPr>
              <a:t>2</a:t>
            </a:r>
            <a:r>
              <a:rPr lang="en-US" sz="1200" baseline="30000" dirty="0">
                <a:effectLst/>
                <a:latin typeface="Garamond" panose="02020404030301010803" pitchFamily="18" charset="0"/>
                <a:ea typeface="Calibri" panose="020F0502020204030204" pitchFamily="34" charset="0"/>
                <a:cs typeface="Times New Roman" panose="02020603050405020304" pitchFamily="18" charset="0"/>
              </a:rPr>
              <a:t>nd</a:t>
            </a:r>
            <a:r>
              <a:rPr lang="en-US" sz="1200" dirty="0">
                <a:effectLst/>
                <a:latin typeface="Garamond" panose="02020404030301010803" pitchFamily="18" charset="0"/>
                <a:ea typeface="Calibri" panose="020F0502020204030204" pitchFamily="34" charset="0"/>
                <a:cs typeface="Times New Roman" panose="02020603050405020304" pitchFamily="18" charset="0"/>
              </a:rPr>
              <a:t> graders are Wolves working on the Wolf Rank.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300"/>
              </a:spcAft>
              <a:buFont typeface="Courier New" panose="02070309020205020404" pitchFamily="49" charset="0"/>
              <a:buChar char="o"/>
            </a:pPr>
            <a:r>
              <a:rPr lang="en-US" sz="1200" dirty="0">
                <a:effectLst/>
                <a:latin typeface="Garamond" panose="02020404030301010803" pitchFamily="18" charset="0"/>
                <a:ea typeface="Calibri" panose="020F0502020204030204" pitchFamily="34" charset="0"/>
                <a:cs typeface="Times New Roman" panose="02020603050405020304" pitchFamily="18" charset="0"/>
              </a:rPr>
              <a:t>3</a:t>
            </a:r>
            <a:r>
              <a:rPr lang="en-US" sz="1200" baseline="30000" dirty="0">
                <a:effectLst/>
                <a:latin typeface="Garamond" panose="02020404030301010803" pitchFamily="18" charset="0"/>
                <a:ea typeface="Calibri" panose="020F0502020204030204" pitchFamily="34" charset="0"/>
                <a:cs typeface="Times New Roman" panose="02020603050405020304" pitchFamily="18" charset="0"/>
              </a:rPr>
              <a:t>rd</a:t>
            </a:r>
            <a:r>
              <a:rPr lang="en-US" sz="1200" dirty="0">
                <a:effectLst/>
                <a:latin typeface="Garamond" panose="02020404030301010803" pitchFamily="18" charset="0"/>
                <a:ea typeface="Calibri" panose="020F0502020204030204" pitchFamily="34" charset="0"/>
                <a:cs typeface="Times New Roman" panose="02020603050405020304" pitchFamily="18" charset="0"/>
              </a:rPr>
              <a:t> Graders are Bears working on the Bear Rank.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300"/>
              </a:spcAft>
              <a:buFont typeface="Courier New" panose="02070309020205020404" pitchFamily="49" charset="0"/>
              <a:buChar char="o"/>
            </a:pPr>
            <a:r>
              <a:rPr lang="en-US" sz="1200" dirty="0">
                <a:effectLst/>
                <a:latin typeface="Garamond" panose="02020404030301010803" pitchFamily="18" charset="0"/>
                <a:ea typeface="Calibri" panose="020F0502020204030204" pitchFamily="34" charset="0"/>
                <a:cs typeface="Times New Roman" panose="02020603050405020304" pitchFamily="18" charset="0"/>
              </a:rPr>
              <a:t>4</a:t>
            </a:r>
            <a:r>
              <a:rPr lang="en-US" sz="1200" baseline="30000" dirty="0">
                <a:effectLst/>
                <a:latin typeface="Garamond" panose="02020404030301010803" pitchFamily="18" charset="0"/>
                <a:ea typeface="Calibri" panose="020F0502020204030204" pitchFamily="34" charset="0"/>
                <a:cs typeface="Times New Roman" panose="02020603050405020304" pitchFamily="18" charset="0"/>
              </a:rPr>
              <a:t>th</a:t>
            </a:r>
            <a:r>
              <a:rPr lang="en-US" sz="1200" dirty="0">
                <a:effectLst/>
                <a:latin typeface="Garamond" panose="02020404030301010803" pitchFamily="18" charset="0"/>
                <a:ea typeface="Calibri" panose="020F0502020204030204" pitchFamily="34" charset="0"/>
                <a:cs typeface="Times New Roman" panose="02020603050405020304" pitchFamily="18" charset="0"/>
              </a:rPr>
              <a:t> graders work towards Webelos Rank (Webelos stands for We’ll Be Loyal Scouts).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300"/>
              </a:spcAft>
              <a:buFont typeface="Courier New" panose="02070309020205020404" pitchFamily="49" charset="0"/>
              <a:buChar char="o"/>
            </a:pPr>
            <a:r>
              <a:rPr lang="en-US" sz="1200" dirty="0">
                <a:effectLst/>
                <a:latin typeface="Garamond" panose="02020404030301010803" pitchFamily="18" charset="0"/>
                <a:ea typeface="Calibri" panose="020F0502020204030204" pitchFamily="34" charset="0"/>
                <a:cs typeface="Times New Roman" panose="02020603050405020304" pitchFamily="18" charset="0"/>
              </a:rPr>
              <a:t>5</a:t>
            </a:r>
            <a:r>
              <a:rPr lang="en-US" sz="1200" baseline="30000" dirty="0">
                <a:effectLst/>
                <a:latin typeface="Garamond" panose="02020404030301010803" pitchFamily="18" charset="0"/>
                <a:ea typeface="Calibri" panose="020F0502020204030204" pitchFamily="34" charset="0"/>
                <a:cs typeface="Times New Roman" panose="02020603050405020304" pitchFamily="18" charset="0"/>
              </a:rPr>
              <a:t>th</a:t>
            </a:r>
            <a:r>
              <a:rPr lang="en-US" sz="1200" dirty="0">
                <a:effectLst/>
                <a:latin typeface="Garamond" panose="02020404030301010803" pitchFamily="18" charset="0"/>
                <a:ea typeface="Calibri" panose="020F0502020204030204" pitchFamily="34" charset="0"/>
                <a:cs typeface="Times New Roman" panose="02020603050405020304" pitchFamily="18" charset="0"/>
              </a:rPr>
              <a:t> Graders in an Arrow of Light den work towards the Arrow of Light rank and will aim to join a Scouts BSA Troop of older Scouts between January and May next year.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3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“The fun of Cub Scouts is that Scouts are encouraged to try lots of different things, and they earn recognition for completing adventures about those things.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Garamond" panose="02020404030301010803" pitchFamily="18" charset="0"/>
                <a:ea typeface="Calibri" panose="020F0502020204030204" pitchFamily="34" charset="0"/>
                <a:cs typeface="Times New Roman" panose="02020603050405020304" pitchFamily="18" charset="0"/>
              </a:rPr>
              <a:t>Science, hiking, camping, family life, government, sports, you name it … Cub Scouting has a badge for it at some level.</a:t>
            </a:r>
            <a:endParaRPr lang="en-US" i="1" dirty="0">
              <a:latin typeface="Trebuchet MS" pitchFamily="34" charset="0"/>
              <a:ea typeface="Trebuchet MS" pitchFamily="34" charset="0"/>
              <a:cs typeface="Trebuchet MS" pitchFamily="34" charset="0"/>
            </a:endParaRPr>
          </a:p>
        </p:txBody>
      </p:sp>
      <p:sp>
        <p:nvSpPr>
          <p:cNvPr id="256004"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marL="0" marR="0" lvl="0" indent="0" algn="r" defTabSz="482600" rtl="0" eaLnBrk="1" fontAlgn="auto" latinLnBrk="0" hangingPunct="1">
              <a:lnSpc>
                <a:spcPct val="100000"/>
              </a:lnSpc>
              <a:spcBef>
                <a:spcPts val="0"/>
              </a:spcBef>
              <a:spcAft>
                <a:spcPts val="0"/>
              </a:spcAft>
              <a:buClrTx/>
              <a:buSzTx/>
              <a:buFontTx/>
              <a:buNone/>
              <a:tabLst/>
              <a:defRPr/>
            </a:pPr>
            <a:fld id="{0B391AF7-F088-4E0D-BF48-A39FE34C31F2}" type="slidenum">
              <a:rPr kumimoji="0" lang="en-US" sz="1200" b="0" i="0" u="none" strike="noStrike" kern="1200" cap="none" spc="0" normalizeH="0" baseline="0" noProof="0">
                <a:ln>
                  <a:noFill/>
                </a:ln>
                <a:solidFill>
                  <a:prstClr val="black"/>
                </a:solidFill>
                <a:effectLst/>
                <a:uLnTx/>
                <a:uFillTx/>
                <a:latin typeface="Trebuchet MS" pitchFamily="34" charset="0"/>
                <a:ea typeface="+mn-ea"/>
                <a:cs typeface="+mn-cs"/>
              </a:rPr>
              <a:pPr marL="0" marR="0" lvl="0" indent="0" algn="r" defTabSz="4826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3183571991"/>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600"/>
              </a:spcBef>
              <a:spcAft>
                <a:spcPts val="60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Each Den level has a handbook</a:t>
            </a:r>
            <a:r>
              <a:rPr lang="en-US" sz="1800" dirty="0">
                <a:effectLst/>
                <a:latin typeface="Garamond" panose="02020404030301010803" pitchFamily="18" charset="0"/>
                <a:ea typeface="Calibri" panose="020F0502020204030204" pitchFamily="34" charset="0"/>
                <a:cs typeface="Times New Roman" panose="02020603050405020304" pitchFamily="18" charset="0"/>
              </a:rPr>
              <a:t> of adventures </a:t>
            </a:r>
            <a:r>
              <a:rPr lang="en-US" sz="1800" i="1" dirty="0">
                <a:effectLst/>
                <a:latin typeface="Garamond" panose="02020404030301010803" pitchFamily="18" charset="0"/>
                <a:ea typeface="Calibri" panose="020F0502020204030204" pitchFamily="34" charset="0"/>
                <a:cs typeface="Times New Roman" panose="02020603050405020304" pitchFamily="18" charset="0"/>
              </a:rPr>
              <a:t>[show the handbooks____]</a:t>
            </a:r>
            <a:r>
              <a:rPr lang="en-US" sz="18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800" dirty="0">
                <a:effectLst/>
                <a:latin typeface="Garamond" panose="02020404030301010803" pitchFamily="18" charset="0"/>
                <a:ea typeface="Calibri" panose="020F0502020204030204" pitchFamily="34" charset="0"/>
                <a:cs typeface="Times New Roman" panose="02020603050405020304" pitchFamily="18" charset="0"/>
              </a:rPr>
              <a:t>These handbooks have fun “Adventures” for your kids – and important information, skills and values you want your kids to learn and know.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Garamond" panose="02020404030301010803" pitchFamily="18" charset="0"/>
                <a:ea typeface="Calibri" panose="020F0502020204030204" pitchFamily="34" charset="0"/>
                <a:cs typeface="Times New Roman" panose="02020603050405020304" pitchFamily="18" charset="0"/>
              </a:rPr>
              <a:t>If you register and pay the BSA fee tonight, you get a free Handbook at the Checkout Station!  If we run out, we’ll have more at our next event. </a:t>
            </a:r>
            <a:endParaRPr lang="en-US" dirty="0"/>
          </a:p>
        </p:txBody>
      </p:sp>
      <p:sp>
        <p:nvSpPr>
          <p:cNvPr id="4" name="Slide Number Placeholder 3"/>
          <p:cNvSpPr>
            <a:spLocks noGrp="1"/>
          </p:cNvSpPr>
          <p:nvPr>
            <p:ph type="sldNum" sz="quarter" idx="10"/>
          </p:nvPr>
        </p:nvSpPr>
        <p:spPr/>
        <p:txBody>
          <a:bodyPr/>
          <a:lstStyle/>
          <a:p>
            <a:pPr>
              <a:defRPr/>
            </a:pPr>
            <a:fld id="{AF0BCA4A-3035-4314-AF7E-13445A38360C}" type="slidenum">
              <a:rPr lang="en-US" smtClean="0"/>
              <a:pPr>
                <a:defRPr/>
              </a:pPr>
              <a:t>9</a:t>
            </a:fld>
            <a:endParaRPr lang="en-US" dirty="0"/>
          </a:p>
        </p:txBody>
      </p:sp>
    </p:spTree>
    <p:extLst>
      <p:ext uri="{BB962C8B-B14F-4D97-AF65-F5344CB8AC3E}">
        <p14:creationId xmlns:p14="http://schemas.microsoft.com/office/powerpoint/2010/main" val="136096444"/>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Rot="1" noChangeAspect="1" noTextEdit="1"/>
          </p:cNvSpPr>
          <p:nvPr>
            <p:ph type="sldImg"/>
          </p:nvPr>
        </p:nvSpPr>
        <p:spPr>
          <a:ln/>
        </p:spPr>
      </p:sp>
      <p:sp>
        <p:nvSpPr>
          <p:cNvPr id="297987" name="Rectangle 3"/>
          <p:cNvSpPr>
            <a:spLocks noGrp="1"/>
          </p:cNvSpPr>
          <p:nvPr>
            <p:ph type="body" idx="1"/>
          </p:nvPr>
        </p:nvSpPr>
        <p:spPr>
          <a:noFill/>
        </p:spPr>
        <p:txBody>
          <a:bodyPr/>
          <a:lstStyle/>
          <a:p>
            <a:pPr marL="0" marR="0">
              <a:lnSpc>
                <a:spcPct val="115000"/>
              </a:lnSpc>
              <a:spcBef>
                <a:spcPts val="600"/>
              </a:spcBef>
              <a:spcAft>
                <a:spcPts val="3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r>
              <a:rPr lang="en-US" sz="1400" b="1" dirty="0">
                <a:effectLst/>
                <a:latin typeface="Garamond" panose="02020404030301010803" pitchFamily="18" charset="0"/>
                <a:ea typeface="Calibri" panose="020F0502020204030204" pitchFamily="34" charset="0"/>
                <a:cs typeface="Times New Roman" panose="02020603050405020304" pitchFamily="18" charset="0"/>
              </a:rPr>
              <a:t>Each Den needs volunteer leaders from among the parents</a:t>
            </a:r>
            <a:r>
              <a:rPr lang="en-US" sz="1400" dirty="0">
                <a:effectLst/>
                <a:latin typeface="Garamond" panose="02020404030301010803" pitchFamily="18" charset="0"/>
                <a:ea typeface="Calibri" panose="020F0502020204030204" pitchFamily="34" charset="0"/>
                <a:cs typeface="Times New Roman" panose="02020603050405020304" pitchFamily="18" charset="0"/>
              </a:rPr>
              <a:t> to help Cub Scouts do handbook adventures in their Dens.  </a:t>
            </a:r>
            <a:r>
              <a:rPr lang="en-US" sz="1400" b="1" dirty="0">
                <a:effectLst/>
                <a:latin typeface="Garamond" panose="02020404030301010803" pitchFamily="18" charset="0"/>
                <a:ea typeface="Calibri" panose="020F0502020204030204" pitchFamily="34" charset="0"/>
                <a:cs typeface="Times New Roman" panose="02020603050405020304" pitchFamily="18" charset="0"/>
              </a:rPr>
              <a:t>Cub Scouting is a family program</a:t>
            </a:r>
            <a:r>
              <a:rPr lang="en-US" sz="1400" dirty="0">
                <a:effectLst/>
                <a:latin typeface="Garamond" panose="02020404030301010803" pitchFamily="18" charset="0"/>
                <a:ea typeface="Calibri" panose="020F0502020204030204" pitchFamily="34" charset="0"/>
                <a:cs typeface="Times New Roman" panose="02020603050405020304" pitchFamily="18" charset="0"/>
              </a:rPr>
              <a:t> … </a:t>
            </a:r>
            <a:r>
              <a:rPr lang="en-US" sz="1400" b="1" dirty="0">
                <a:effectLst/>
                <a:latin typeface="Garamond" panose="02020404030301010803" pitchFamily="18" charset="0"/>
                <a:ea typeface="Calibri" panose="020F0502020204030204" pitchFamily="34" charset="0"/>
                <a:cs typeface="Times New Roman" panose="02020603050405020304" pitchFamily="18" charset="0"/>
              </a:rPr>
              <a:t>you need parent participation</a:t>
            </a:r>
            <a:r>
              <a:rPr lang="en-US" sz="14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400" dirty="0">
                <a:effectLst/>
                <a:latin typeface="Garamond" panose="02020404030301010803" pitchFamily="18" charset="0"/>
                <a:ea typeface="Calibri" panose="020F0502020204030204" pitchFamily="34" charset="0"/>
                <a:cs typeface="Times New Roman" panose="02020603050405020304" pitchFamily="18" charset="0"/>
              </a:rPr>
              <a:t>“When you participate, you’ll have fun and make new adult friends while we do fun Scouting adventures.  We’re all in this together as we raise children into adults.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600"/>
              </a:spcBef>
              <a:spcAft>
                <a:spcPts val="300"/>
              </a:spcAft>
            </a:pPr>
            <a:r>
              <a:rPr lang="en-US" sz="1400" b="1" dirty="0">
                <a:effectLst/>
                <a:latin typeface="Garamond" panose="02020404030301010803" pitchFamily="18" charset="0"/>
                <a:ea typeface="Calibri" panose="020F0502020204030204" pitchFamily="34" charset="0"/>
                <a:cs typeface="Times New Roman" panose="02020603050405020304" pitchFamily="18" charset="0"/>
              </a:rPr>
              <a:t>[ADD THIS FOR A “HARD” LEADER PITCH:</a:t>
            </a:r>
            <a:r>
              <a:rPr lang="en-US" sz="1400" dirty="0">
                <a:effectLst/>
                <a:latin typeface="Garamond" panose="02020404030301010803" pitchFamily="18" charset="0"/>
                <a:ea typeface="Calibri" panose="020F0502020204030204" pitchFamily="34" charset="0"/>
                <a:cs typeface="Times New Roman" panose="02020603050405020304" pitchFamily="18" charset="0"/>
              </a:rPr>
              <a:t> Every parent should have our “Every Parents Helps” policy and our “How I’ll Help” pledge card that lists a menu of ways to help your child have Cub Scouting in your Den and the Pack – we ask every parent to complete that today when you sign up your child.]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3767162"/>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Rot="1" noChangeAspect="1" noTextEdit="1"/>
          </p:cNvSpPr>
          <p:nvPr>
            <p:ph type="sldImg"/>
          </p:nvPr>
        </p:nvSpPr>
        <p:spPr>
          <a:ln/>
        </p:spPr>
      </p:sp>
      <p:sp>
        <p:nvSpPr>
          <p:cNvPr id="297987" name="Rectangle 3"/>
          <p:cNvSpPr>
            <a:spLocks noGrp="1"/>
          </p:cNvSpPr>
          <p:nvPr>
            <p:ph type="body" idx="1"/>
          </p:nvPr>
        </p:nvSpPr>
        <p:spPr>
          <a:noFill/>
        </p:spPr>
        <p:txBody>
          <a:bodyPr/>
          <a:lstStyle/>
          <a:p>
            <a:pPr marL="0" marR="0">
              <a:lnSpc>
                <a:spcPct val="115000"/>
              </a:lnSpc>
              <a:spcBef>
                <a:spcPts val="0"/>
              </a:spcBef>
              <a:spcAft>
                <a:spcPts val="3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r>
              <a:rPr lang="en-US" sz="1400" b="1" dirty="0">
                <a:effectLst/>
                <a:latin typeface="Garamond" panose="02020404030301010803" pitchFamily="18" charset="0"/>
                <a:ea typeface="Calibri" panose="020F0502020204030204" pitchFamily="34" charset="0"/>
                <a:cs typeface="Times New Roman" panose="02020603050405020304" pitchFamily="18" charset="0"/>
              </a:rPr>
              <a:t>You can be a leader when you share what you know and do</a:t>
            </a:r>
            <a:r>
              <a:rPr lang="en-US" sz="1400" dirty="0">
                <a:effectLst/>
                <a:latin typeface="Garamond" panose="02020404030301010803" pitchFamily="18" charset="0"/>
                <a:ea typeface="Calibri" panose="020F0502020204030204" pitchFamily="34" charset="0"/>
                <a:cs typeface="Times New Roman" panose="02020603050405020304" pitchFamily="18" charset="0"/>
              </a:rPr>
              <a:t> … Do you help coach a sport? Or play one?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You would be a great helper when it’s time to learn and play a sport!</a:t>
            </a:r>
            <a:r>
              <a:rPr lang="en-US" sz="1400" dirty="0">
                <a:effectLst/>
                <a:latin typeface="Garamond" panose="02020404030301010803" pitchFamily="18" charset="0"/>
                <a:ea typeface="Calibri" panose="020F0502020204030204" pitchFamily="34" charset="0"/>
                <a:cs typeface="Times New Roman" panose="02020603050405020304" pitchFamily="18" charset="0"/>
              </a:rPr>
              <a:t>  … Do you cook at home or grill out?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You can help these Scouts learn that too. </a:t>
            </a:r>
            <a:r>
              <a:rPr lang="en-US" sz="1400" dirty="0">
                <a:effectLst/>
                <a:latin typeface="Garamond" panose="02020404030301010803" pitchFamily="18" charset="0"/>
                <a:ea typeface="Calibri" panose="020F0502020204030204" pitchFamily="34" charset="0"/>
                <a:cs typeface="Times New Roman" panose="02020603050405020304" pitchFamily="18" charset="0"/>
              </a:rPr>
              <a:t>… Have you taken care of cuts and scrapes?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Teach these Scouts, so that they can help take care of themselves as they grow up.</a:t>
            </a:r>
            <a:r>
              <a:rPr lang="en-US" sz="1400" dirty="0">
                <a:effectLst/>
                <a:latin typeface="Garamond" panose="02020404030301010803" pitchFamily="18" charset="0"/>
                <a:ea typeface="Calibri" panose="020F0502020204030204" pitchFamily="34" charset="0"/>
                <a:cs typeface="Times New Roman" panose="02020603050405020304" pitchFamily="18" charset="0"/>
              </a:rPr>
              <a:t>  What are your Hobbies, what’s your Job, what did you used to do?  Can you sing, tell jokes, tell stories?  </a:t>
            </a:r>
            <a:r>
              <a:rPr lang="en-US" sz="1400" b="1" i="1" dirty="0">
                <a:effectLst/>
                <a:latin typeface="Garamond" panose="02020404030301010803" pitchFamily="18" charset="0"/>
                <a:ea typeface="Calibri" panose="020F0502020204030204" pitchFamily="34" charset="0"/>
                <a:cs typeface="Times New Roman" panose="02020603050405020304" pitchFamily="18" charset="0"/>
              </a:rPr>
              <a:t>You can share all of that with your child and the other Cub Scouts.</a:t>
            </a:r>
            <a:r>
              <a:rPr lang="en-US" sz="14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400" dirty="0">
                <a:effectLst/>
                <a:latin typeface="Garamond" panose="02020404030301010803" pitchFamily="18" charset="0"/>
                <a:ea typeface="Calibri" panose="020F0502020204030204" pitchFamily="34" charset="0"/>
                <a:cs typeface="Times New Roman" panose="02020603050405020304" pitchFamily="18" charset="0"/>
              </a:rPr>
              <a:t>“Scouting isn’t “me” leading “your” Scouts …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it’s </a:t>
            </a:r>
            <a:r>
              <a:rPr lang="en-US" sz="1400" b="1" i="1" dirty="0">
                <a:effectLst/>
                <a:latin typeface="Garamond" panose="02020404030301010803" pitchFamily="18" charset="0"/>
                <a:ea typeface="Calibri" panose="020F0502020204030204" pitchFamily="34" charset="0"/>
                <a:cs typeface="Times New Roman" panose="02020603050405020304" pitchFamily="18" charset="0"/>
              </a:rPr>
              <a:t>“we”</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 leading </a:t>
            </a:r>
            <a:r>
              <a:rPr lang="en-US" sz="1400" b="1" i="1" dirty="0">
                <a:effectLst/>
                <a:latin typeface="Garamond" panose="02020404030301010803" pitchFamily="18" charset="0"/>
                <a:ea typeface="Calibri" panose="020F0502020204030204" pitchFamily="34" charset="0"/>
                <a:cs typeface="Times New Roman" panose="02020603050405020304" pitchFamily="18" charset="0"/>
              </a:rPr>
              <a:t>“our”</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 Scouts</a:t>
            </a:r>
            <a:r>
              <a:rPr lang="en-US" sz="14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Garamond" panose="02020404030301010803" pitchFamily="18" charset="0"/>
                <a:ea typeface="Calibri" panose="020F0502020204030204" pitchFamily="34" charset="0"/>
                <a:cs typeface="Times New Roman" panose="02020603050405020304" pitchFamily="18" charset="0"/>
              </a:rPr>
              <a:t>In our Pack, we have an “Every Parent Helps” policy … each Parent leads in some way, as we can.  Each parent and guardian is a leader in the ways you can help – you will enjoy it. </a:t>
            </a:r>
            <a:endParaRPr lang="en-US" sz="1400"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3388533939"/>
      </p:ext>
    </p:extLst>
  </p:cSld>
  <p:clrMapOvr>
    <a:masterClrMapping/>
  </p:clrMapOvr>
</p:notes>
</file>

<file path=ppt/notesSlides/notesSlide12.xml><?xml version="1.0" encoding="utf-8"?>
<p:notes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2BB7B63-C95D-47ED-95FD-19DB768B6B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14D29558-3D93-47D3-A78A-EFA446A16E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a:lnSpc>
                <a:spcPct val="115000"/>
              </a:lnSpc>
              <a:spcBef>
                <a:spcPts val="0"/>
              </a:spcBef>
              <a:spcAft>
                <a:spcPts val="300"/>
              </a:spcAft>
            </a:pPr>
            <a:r>
              <a:rPr lang="en-US" sz="1200" b="1" dirty="0">
                <a:effectLst/>
                <a:latin typeface="Garamond" panose="02020404030301010803" pitchFamily="18" charset="0"/>
                <a:ea typeface="Calibri" panose="020F0502020204030204" pitchFamily="34" charset="0"/>
                <a:cs typeface="Times New Roman" panose="02020603050405020304" pitchFamily="18" charset="0"/>
              </a:rPr>
              <a:t>[OPTION (if you have any Den Leaders at the Event):</a:t>
            </a:r>
            <a:r>
              <a:rPr lang="en-US" sz="1200" dirty="0">
                <a:effectLst/>
                <a:latin typeface="Garamond" panose="02020404030301010803" pitchFamily="18" charset="0"/>
                <a:ea typeface="Calibri" panose="020F0502020204030204" pitchFamily="34" charset="0"/>
                <a:cs typeface="Times New Roman" panose="02020603050405020304" pitchFamily="18" charset="0"/>
              </a:rPr>
              <a:t> “We have some Den Leaders already for some of our dens.  Let me introduce them: _________.  They’ll need helpers and assistants, plus we still need some den leaders in some of our other levels.”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End OPTION]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“As we get together for our fun events like ______ on ______, we’ll discuss how to form one or more Dens at each grade level to get the full Cub Scout Adventure experience.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Now, if you’re worried about being a leader, know this: I’ve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never</a:t>
            </a:r>
            <a:r>
              <a:rPr lang="en-US" sz="1200" dirty="0">
                <a:effectLst/>
                <a:latin typeface="Garamond" panose="02020404030301010803" pitchFamily="18" charset="0"/>
                <a:ea typeface="Calibri" panose="020F0502020204030204" pitchFamily="34" charset="0"/>
                <a:cs typeface="Times New Roman" panose="02020603050405020304" pitchFamily="18" charset="0"/>
              </a:rPr>
              <a:t> heard a parent say, “</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I wish I never got involved in Cub Scouting with my child</a:t>
            </a:r>
            <a:r>
              <a:rPr lang="en-US" sz="1200" dirty="0">
                <a:effectLst/>
                <a:latin typeface="Garamond" panose="02020404030301010803" pitchFamily="18" charset="0"/>
                <a:ea typeface="Calibri" panose="020F0502020204030204" pitchFamily="34" charset="0"/>
                <a:cs typeface="Times New Roman" panose="02020603050405020304" pitchFamily="18" charset="0"/>
              </a:rPr>
              <a:t>.”  But I’ve heard many say, “</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I wish I would have spent </a:t>
            </a:r>
            <a:r>
              <a:rPr lang="en-US" sz="1200" b="1" i="1" dirty="0">
                <a:effectLst/>
                <a:latin typeface="Garamond" panose="02020404030301010803" pitchFamily="18" charset="0"/>
                <a:ea typeface="Calibri" panose="020F0502020204030204" pitchFamily="34" charset="0"/>
                <a:cs typeface="Times New Roman" panose="02020603050405020304" pitchFamily="18" charset="0"/>
              </a:rPr>
              <a:t>more</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 time with my kids when they were young.</a:t>
            </a:r>
            <a:r>
              <a:rPr lang="en-US" sz="1200" dirty="0">
                <a:effectLst/>
                <a:latin typeface="Garamond" panose="02020404030301010803" pitchFamily="18" charset="0"/>
                <a:ea typeface="Calibri" panose="020F0502020204030204" pitchFamily="34" charset="0"/>
                <a:cs typeface="Times New Roman" panose="02020603050405020304" pitchFamily="18" charset="0"/>
              </a:rPr>
              <a:t>”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Which kind of parent are you?</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3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“In the meantime, to see how Den Adventures can be done, each family will receive a “Bobcat Adventure Plan”, and we ask families at each table to plan who will do which parts next time we meet – each of you can easily lead part of that Adventure if you share the lead.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“Dens need to be the right size to work for kids and leaders … ideally 6 to 8 kids (not more than 10).  Too few, and it’s not enough fun – too many, and it’s hard for leaders.  When a grade level goes over 10 kids, it’s best to split into two dens – but you can still do some joint activities, games and field trips with the whole grade.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Garamond" panose="02020404030301010803" pitchFamily="18" charset="0"/>
                <a:ea typeface="Calibri" panose="020F0502020204030204" pitchFamily="34" charset="0"/>
                <a:cs typeface="Times New Roman" panose="02020603050405020304" pitchFamily="18" charset="0"/>
              </a:rPr>
              <a:t>“Girls can join our Pack too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[OPTION (if in a different Pack):</a:t>
            </a:r>
            <a:r>
              <a:rPr lang="en-US" sz="1200" dirty="0">
                <a:effectLst/>
                <a:latin typeface="Garamond" panose="02020404030301010803" pitchFamily="18" charset="0"/>
                <a:ea typeface="Calibri" panose="020F0502020204030204" pitchFamily="34" charset="0"/>
                <a:cs typeface="Times New Roman" panose="02020603050405020304" pitchFamily="18" charset="0"/>
              </a:rPr>
              <a:t> Girls can join Cub Scouts too, and Pack __ is here too – they will have dens of girls</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 end OPTION]</a:t>
            </a:r>
            <a:r>
              <a:rPr lang="en-US" sz="1200" dirty="0">
                <a:effectLst/>
                <a:latin typeface="Garamond" panose="02020404030301010803" pitchFamily="18" charset="0"/>
                <a:ea typeface="Calibri" panose="020F0502020204030204" pitchFamily="34" charset="0"/>
                <a:cs typeface="Times New Roman" panose="02020603050405020304" pitchFamily="18" charset="0"/>
              </a:rPr>
              <a:t>.  Ideally, we’ll have strong signups from boys and girls … hopefully enough for good strong dens of 6 to 8 Scouts each at each rank level.  Boys and girls be in the same den and do activities together.” </a:t>
            </a:r>
            <a:endParaRPr lang="en-US" altLang="en-US" sz="1200" dirty="0"/>
          </a:p>
        </p:txBody>
      </p:sp>
      <p:sp>
        <p:nvSpPr>
          <p:cNvPr id="45060" name="Slide Number Placeholder 3">
            <a:extLst>
              <a:ext uri="{FF2B5EF4-FFF2-40B4-BE49-F238E27FC236}">
                <a16:creationId xmlns:a16="http://schemas.microsoft.com/office/drawing/2014/main" id="{2AC64672-12ED-423B-BFDF-85D16BDBFA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1A225DA-FDCB-4DB6-8B7F-9A461423446C}" type="slidenum">
              <a:rPr lang="en-US" altLang="en-US" smtClean="0"/>
              <a:pPr/>
              <a:t>12</a:t>
            </a:fld>
            <a:endParaRPr lang="en-US" altLang="en-US" dirty="0"/>
          </a:p>
        </p:txBody>
      </p:sp>
    </p:spTree>
  </p:cSld>
  <p:clrMapOvr>
    <a:masterClrMapping/>
  </p:clrMapOvr>
</p:notes>
</file>

<file path=ppt/notesSlides/notesSlide1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a:ln/>
        </p:spPr>
      </p:sp>
      <p:sp>
        <p:nvSpPr>
          <p:cNvPr id="260099" name="Notes Placeholder 2"/>
          <p:cNvSpPr>
            <a:spLocks noGrp="1"/>
          </p:cNvSpPr>
          <p:nvPr>
            <p:ph type="body" idx="1"/>
          </p:nvPr>
        </p:nvSpPr>
        <p:spPr>
          <a:noFill/>
        </p:spPr>
        <p:txBody>
          <a:bodyPr/>
          <a:lstStyle/>
          <a:p>
            <a:pPr marL="0" marR="0">
              <a:lnSpc>
                <a:spcPct val="115000"/>
              </a:lnSpc>
              <a:spcBef>
                <a:spcPts val="600"/>
              </a:spcBef>
              <a:spcAft>
                <a:spcPts val="3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r>
              <a:rPr lang="en-US" sz="1400" b="1" dirty="0">
                <a:effectLst/>
                <a:latin typeface="Garamond" panose="02020404030301010803" pitchFamily="18" charset="0"/>
                <a:ea typeface="Calibri" panose="020F0502020204030204" pitchFamily="34" charset="0"/>
                <a:cs typeface="Times New Roman" panose="02020603050405020304" pitchFamily="18" charset="0"/>
              </a:rPr>
              <a:t>Let’s talk uniforms.</a:t>
            </a:r>
            <a:r>
              <a:rPr lang="en-US" sz="1400" dirty="0">
                <a:effectLst/>
                <a:latin typeface="Garamond" panose="02020404030301010803" pitchFamily="18" charset="0"/>
                <a:ea typeface="Calibri" panose="020F0502020204030204" pitchFamily="34" charset="0"/>
                <a:cs typeface="Times New Roman" panose="02020603050405020304" pitchFamily="18" charset="0"/>
              </a:rPr>
              <a:t>  Kindergarten Lions can wear a T Shirt.  First through 4</a:t>
            </a:r>
            <a:r>
              <a:rPr lang="en-US" sz="1400" baseline="30000" dirty="0">
                <a:effectLst/>
                <a:latin typeface="Garamond" panose="02020404030301010803" pitchFamily="18" charset="0"/>
                <a:ea typeface="Calibri" panose="020F0502020204030204" pitchFamily="34" charset="0"/>
                <a:cs typeface="Times New Roman" panose="02020603050405020304" pitchFamily="18" charset="0"/>
              </a:rPr>
              <a:t>th</a:t>
            </a:r>
            <a:r>
              <a:rPr lang="en-US" sz="1400" dirty="0">
                <a:effectLst/>
                <a:latin typeface="Garamond" panose="02020404030301010803" pitchFamily="18" charset="0"/>
                <a:ea typeface="Calibri" panose="020F0502020204030204" pitchFamily="34" charset="0"/>
                <a:cs typeface="Times New Roman" panose="02020603050405020304" pitchFamily="18" charset="0"/>
              </a:rPr>
              <a:t> Grade Scouts wear the Blue Cub Scout Shirt, and move into the Tan or khaki one in 5</a:t>
            </a:r>
            <a:r>
              <a:rPr lang="en-US" sz="1400" baseline="30000" dirty="0">
                <a:effectLst/>
                <a:latin typeface="Garamond" panose="02020404030301010803" pitchFamily="18" charset="0"/>
                <a:ea typeface="Calibri" panose="020F0502020204030204" pitchFamily="34" charset="0"/>
                <a:cs typeface="Times New Roman" panose="02020603050405020304" pitchFamily="18" charset="0"/>
              </a:rPr>
              <a:t>th</a:t>
            </a:r>
            <a:r>
              <a:rPr lang="en-US" sz="1400" dirty="0">
                <a:effectLst/>
                <a:latin typeface="Garamond" panose="02020404030301010803" pitchFamily="18" charset="0"/>
                <a:ea typeface="Calibri" panose="020F0502020204030204" pitchFamily="34" charset="0"/>
                <a:cs typeface="Times New Roman" panose="02020603050405020304" pitchFamily="18" charset="0"/>
              </a:rPr>
              <a:t> Grade.  Buy them with room to grow – you can shop for them at the Scout Shop at 1800 Circle 75 Parkway (across from Truist Park).  The uniform helps your child wear the badges they earn and feel like a part of the Pack. It isn’t necessary to get one before our next event, but kids would want to have them soon.  If you need help with a uniform, let us know.”</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b="1" dirty="0">
                <a:effectLst/>
                <a:latin typeface="Garamond" panose="02020404030301010803" pitchFamily="18" charset="0"/>
                <a:ea typeface="Calibri" panose="020F0502020204030204" pitchFamily="34" charset="0"/>
                <a:cs typeface="Times New Roman" panose="02020603050405020304" pitchFamily="18" charset="0"/>
              </a:rPr>
              <a:t>[NOTE:</a:t>
            </a:r>
            <a:r>
              <a:rPr lang="en-US" sz="1400" dirty="0">
                <a:effectLst/>
                <a:latin typeface="Garamond" panose="02020404030301010803" pitchFamily="18" charset="0"/>
                <a:ea typeface="Calibri" panose="020F0502020204030204" pitchFamily="34" charset="0"/>
                <a:cs typeface="Times New Roman" panose="02020603050405020304" pitchFamily="18" charset="0"/>
              </a:rPr>
              <a:t> explain any local Pack practice, like if you have an “above the waist” uniform practice to “keep it simple” and thrifty, or similar policies that make Scouting more affordable.  Share any Pack or District details about “uniform banks” as well.]</a:t>
            </a:r>
            <a:endParaRPr lang="en-US" sz="1400" i="1" dirty="0">
              <a:latin typeface="Trebuchet MS" pitchFamily="34" charset="0"/>
              <a:ea typeface="Trebuchet MS" pitchFamily="34" charset="0"/>
              <a:cs typeface="Trebuchet MS" pitchFamily="34" charset="0"/>
            </a:endParaRPr>
          </a:p>
        </p:txBody>
      </p:sp>
      <p:sp>
        <p:nvSpPr>
          <p:cNvPr id="260100"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5B296621-4CCF-4F5E-832F-CBCB2960D354}" type="slidenum">
              <a:rPr lang="en-US" sz="1200">
                <a:latin typeface="Trebuchet MS" pitchFamily="34" charset="0"/>
              </a:rPr>
              <a:pPr algn="r" eaLnBrk="1" hangingPunct="1"/>
              <a:t>13</a:t>
            </a:fld>
            <a:endParaRPr lang="en-US" sz="1200" dirty="0">
              <a:latin typeface="Trebuchet MS" pitchFamily="34" charset="0"/>
            </a:endParaRPr>
          </a:p>
        </p:txBody>
      </p:sp>
    </p:spTree>
    <p:extLst>
      <p:ext uri="{BB962C8B-B14F-4D97-AF65-F5344CB8AC3E}">
        <p14:creationId xmlns:p14="http://schemas.microsoft.com/office/powerpoint/2010/main" val="1648579429"/>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Rot="1" noChangeAspect="1" noTextEdit="1"/>
          </p:cNvSpPr>
          <p:nvPr>
            <p:ph type="sldImg"/>
          </p:nvPr>
        </p:nvSpPr>
        <p:spPr>
          <a:ln/>
        </p:spPr>
      </p:sp>
      <p:sp>
        <p:nvSpPr>
          <p:cNvPr id="414723" name="Rectangle 3"/>
          <p:cNvSpPr>
            <a:spLocks noGrp="1"/>
          </p:cNvSpPr>
          <p:nvPr>
            <p:ph type="body" idx="1"/>
          </p:nvPr>
        </p:nvSpPr>
        <p:spPr>
          <a:noFill/>
        </p:spPr>
        <p:txBody>
          <a:bodyPr/>
          <a:lstStyle/>
          <a:p>
            <a:pPr marL="0" marR="0">
              <a:lnSpc>
                <a:spcPct val="115000"/>
              </a:lnSpc>
              <a:spcBef>
                <a:spcPts val="600"/>
              </a:spcBef>
              <a:spcAft>
                <a:spcPts val="300"/>
              </a:spcAft>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There’s two parts of payment to be in Cub Scouts.</a:t>
            </a:r>
            <a:r>
              <a:rPr lang="en-US" sz="1100" dirty="0">
                <a:effectLst/>
                <a:latin typeface="Garamond" panose="02020404030301010803" pitchFamily="18" charset="0"/>
                <a:ea typeface="Calibri" panose="020F0502020204030204" pitchFamily="34" charset="0"/>
                <a:cs typeface="Times New Roman" panose="02020603050405020304" pitchFamily="18" charset="0"/>
              </a:rPr>
              <a:t>  One part is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National BSA Registration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and the other is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local Pack Program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300"/>
              </a:spcAft>
              <a:buFont typeface="Arial" panose="020B0604020202020204" pitchFamily="34" charset="0"/>
              <a:buChar char="•"/>
            </a:pPr>
            <a:r>
              <a:rPr lang="en-US" sz="1100" dirty="0">
                <a:effectLst/>
                <a:latin typeface="Garamond" panose="02020404030301010803" pitchFamily="18" charset="0"/>
                <a:ea typeface="Calibri" panose="020F0502020204030204" pitchFamily="34" charset="0"/>
                <a:cs typeface="Times New Roman" panose="02020603050405020304" pitchFamily="18" charset="0"/>
              </a:rPr>
              <a:t>The national BSA Registration Fee to join up is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$85</a:t>
            </a:r>
            <a:r>
              <a:rPr lang="en-US" sz="1100" dirty="0">
                <a:effectLst/>
                <a:latin typeface="Garamond" panose="02020404030301010803" pitchFamily="18" charset="0"/>
                <a:ea typeface="Calibri" panose="020F0502020204030204" pitchFamily="34" charset="0"/>
                <a:cs typeface="Times New Roman" panose="02020603050405020304" pitchFamily="18" charset="0"/>
              </a:rPr>
              <a:t> for the next 12 months.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[ADAPT:</a:t>
            </a:r>
            <a:r>
              <a:rPr lang="en-US" sz="1100" dirty="0">
                <a:effectLst/>
                <a:latin typeface="Garamond" panose="02020404030301010803" pitchFamily="18" charset="0"/>
                <a:ea typeface="Calibri" panose="020F0502020204030204" pitchFamily="34" charset="0"/>
                <a:cs typeface="Times New Roman" panose="02020603050405020304" pitchFamily="18" charset="0"/>
              </a:rPr>
              <a:t> For local Pack Program Fees, we collect $__ 40 / 60 / 80 __ for the school year.  The Pack Program Fee (or dues) pays for items that the Pack provides, like ___ </a:t>
            </a:r>
            <a:r>
              <a:rPr lang="en-US" sz="1100" i="1" dirty="0">
                <a:effectLst/>
                <a:latin typeface="Garamond" panose="02020404030301010803" pitchFamily="18" charset="0"/>
                <a:ea typeface="Calibri" panose="020F0502020204030204" pitchFamily="34" charset="0"/>
                <a:cs typeface="Times New Roman" panose="02020603050405020304" pitchFamily="18" charset="0"/>
              </a:rPr>
              <a:t>(pick what you pay for)</a:t>
            </a:r>
            <a:r>
              <a:rPr lang="en-US" sz="1100" dirty="0">
                <a:effectLst/>
                <a:latin typeface="Garamond" panose="02020404030301010803" pitchFamily="18" charset="0"/>
                <a:ea typeface="Calibri" panose="020F0502020204030204" pitchFamily="34" charset="0"/>
                <a:cs typeface="Times New Roman" panose="02020603050405020304" pitchFamily="18" charset="0"/>
              </a:rPr>
              <a:t> Adventure Loops + Pins + Rank Badges, Pinewood Derby Cars, thrifty event supplies, Adult Leader National Registration Fees and background checks, Pack T Shirt, Blue &amp; Gold Award Banquet costs, and other items needed for a fun program ____. </a:t>
            </a:r>
          </a:p>
          <a:p>
            <a:pPr marL="0" marR="0">
              <a:lnSpc>
                <a:spcPct val="115000"/>
              </a:lnSpc>
              <a:spcBef>
                <a:spcPts val="600"/>
              </a:spcBef>
              <a:spcAft>
                <a:spcPts val="300"/>
              </a:spcAft>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To get you signed up today as a member of our Pack: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300"/>
              </a:spcAft>
              <a:buFont typeface="Arial" panose="020B0604020202020204" pitchFamily="34" charset="0"/>
              <a:buChar char="•"/>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[Option One: Just BSA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To get you signed up tonight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all we need to collect is $85</a:t>
            </a:r>
            <a:r>
              <a:rPr lang="en-US" sz="1100" dirty="0">
                <a:effectLst/>
                <a:latin typeface="Garamond" panose="02020404030301010803" pitchFamily="18" charset="0"/>
                <a:ea typeface="Calibri" panose="020F0502020204030204" pitchFamily="34" charset="0"/>
                <a:cs typeface="Times New Roman" panose="02020603050405020304" pitchFamily="18" charset="0"/>
              </a:rPr>
              <a:t>, the national BSA Registration Fees.  If you do online registration, you’ll be prompted to pay that amount.  We’ll collect Pack Program Fees or dues during the year.]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[Option Two (Some Dues and BSA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What we want to collect today is in two parts, the national BSA Registration Fee of $85 plus a partial payment of $___ of our Pack Program Fees or Dues.  The rest of the Pack Program Fees can be paid in a few months.]</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 </a:t>
            </a:r>
          </a:p>
          <a:p>
            <a:pPr marL="0" marR="0">
              <a:lnSpc>
                <a:spcPct val="115000"/>
              </a:lnSpc>
              <a:spcBef>
                <a:spcPts val="0"/>
              </a:spcBef>
              <a:spcAft>
                <a:spcPts val="300"/>
              </a:spcAft>
            </a:pPr>
            <a:r>
              <a:rPr lang="en-US" sz="1100" dirty="0">
                <a:effectLst/>
                <a:latin typeface="Garamond" panose="02020404030301010803" pitchFamily="18" charset="0"/>
                <a:ea typeface="Calibri" panose="020F0502020204030204" pitchFamily="34" charset="0"/>
                <a:cs typeface="Times New Roman" panose="02020603050405020304" pitchFamily="18" charset="0"/>
              </a:rPr>
              <a:t>“To help pay the costs,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Scouts can participate in fundraisers</a:t>
            </a:r>
            <a:r>
              <a:rPr lang="en-US" sz="1100" dirty="0">
                <a:effectLst/>
                <a:latin typeface="Garamond" panose="02020404030301010803" pitchFamily="18" charset="0"/>
                <a:ea typeface="Calibri" panose="020F0502020204030204" pitchFamily="34" charset="0"/>
                <a:cs typeface="Times New Roman" panose="02020603050405020304" pitchFamily="18" charset="0"/>
              </a:rPr>
              <a:t> like popcorn sales this fall or camp card sales in the spring.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[NOTE:</a:t>
            </a:r>
            <a:r>
              <a:rPr lang="en-US" sz="1100" dirty="0">
                <a:effectLst/>
                <a:latin typeface="Garamond" panose="02020404030301010803" pitchFamily="18" charset="0"/>
                <a:ea typeface="Calibri" panose="020F0502020204030204" pitchFamily="34" charset="0"/>
                <a:cs typeface="Times New Roman" panose="02020603050405020304" pitchFamily="18" charset="0"/>
              </a:rPr>
              <a:t> Explain how </a:t>
            </a:r>
            <a:r>
              <a:rPr lang="en-US" sz="1100" i="1" dirty="0">
                <a:effectLst/>
                <a:latin typeface="Garamond" panose="02020404030301010803" pitchFamily="18" charset="0"/>
                <a:ea typeface="Calibri" panose="020F0502020204030204" pitchFamily="34" charset="0"/>
                <a:cs typeface="Times New Roman" panose="02020603050405020304" pitchFamily="18" charset="0"/>
              </a:rPr>
              <a:t>your</a:t>
            </a:r>
            <a:r>
              <a:rPr lang="en-US" sz="1100" dirty="0">
                <a:effectLst/>
                <a:latin typeface="Garamond" panose="02020404030301010803" pitchFamily="18" charset="0"/>
                <a:ea typeface="Calibri" panose="020F0502020204030204" pitchFamily="34" charset="0"/>
                <a:cs typeface="Times New Roman" panose="02020603050405020304" pitchFamily="18" charset="0"/>
              </a:rPr>
              <a:t> Pack applies the revenues collected from fundraisers …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a:t>
            </a:r>
            <a:r>
              <a:rPr lang="en-US" sz="1100" dirty="0">
                <a:effectLst/>
                <a:latin typeface="Garamond" panose="02020404030301010803" pitchFamily="18" charset="0"/>
                <a:ea typeface="Calibri" panose="020F0502020204030204" pitchFamily="34" charset="0"/>
                <a:cs typeface="Times New Roman" panose="02020603050405020304" pitchFamily="18" charset="0"/>
              </a:rPr>
              <a:t>  There are also ways to access “ScoutReach” funds to help pay a portion of costs if that is a barrier to joining.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592999"/>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Rot="1" noChangeAspect="1" noTextEdit="1"/>
          </p:cNvSpPr>
          <p:nvPr>
            <p:ph type="sldImg"/>
          </p:nvPr>
        </p:nvSpPr>
        <p:spPr>
          <a:ln/>
        </p:spPr>
      </p:sp>
      <p:sp>
        <p:nvSpPr>
          <p:cNvPr id="414723" name="Rectangle 3"/>
          <p:cNvSpPr>
            <a:spLocks noGrp="1"/>
          </p:cNvSpPr>
          <p:nvPr>
            <p:ph type="body" idx="1"/>
          </p:nvPr>
        </p:nvSpPr>
        <p:spPr>
          <a:noFill/>
        </p:spPr>
        <p:txBody>
          <a:bodyPr/>
          <a:lstStyle/>
          <a:p>
            <a:pPr marL="0" marR="0">
              <a:lnSpc>
                <a:spcPct val="115000"/>
              </a:lnSpc>
              <a:spcBef>
                <a:spcPts val="600"/>
              </a:spcBef>
              <a:spcAft>
                <a:spcPts val="3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We are ready for YOU to join US on a Cub Scouting adventure!</a:t>
            </a:r>
            <a:r>
              <a:rPr lang="en-US" sz="1200" dirty="0">
                <a:effectLst/>
                <a:latin typeface="Garamond" panose="02020404030301010803" pitchFamily="18" charset="0"/>
                <a:ea typeface="Calibri" panose="020F0502020204030204" pitchFamily="34" charset="0"/>
                <a:cs typeface="Times New Roman" panose="02020603050405020304" pitchFamily="18" charset="0"/>
              </a:rPr>
              <a:t>  All you have to do is turn in your registration – your completed and signed Youth Application and payment.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“If you sign up tonight, </a:t>
            </a:r>
            <a:r>
              <a:rPr lang="en-US" sz="1200" b="1" i="1" dirty="0">
                <a:effectLst/>
                <a:latin typeface="Garamond" panose="02020404030301010803" pitchFamily="18" charset="0"/>
                <a:ea typeface="Calibri" panose="020F0502020204030204" pitchFamily="34" charset="0"/>
                <a:cs typeface="Times New Roman" panose="02020603050405020304" pitchFamily="18" charset="0"/>
              </a:rPr>
              <a:t>in a week or so</a:t>
            </a:r>
            <a:r>
              <a:rPr lang="en-US" sz="1200" dirty="0">
                <a:effectLst/>
                <a:latin typeface="Garamond" panose="02020404030301010803" pitchFamily="18" charset="0"/>
                <a:ea typeface="Calibri" panose="020F0502020204030204" pitchFamily="34" charset="0"/>
                <a:cs typeface="Times New Roman" panose="02020603050405020304" pitchFamily="18" charset="0"/>
              </a:rPr>
              <a:t> your Scout will receive a Cub Scout Launch Kit with items to help them get starting on the Scouting Trail.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b="1" dirty="0">
                <a:effectLst/>
                <a:latin typeface="Garamond" panose="02020404030301010803" pitchFamily="18" charset="0"/>
                <a:ea typeface="Calibri" panose="020F0502020204030204" pitchFamily="34" charset="0"/>
                <a:cs typeface="Times New Roman" panose="02020603050405020304" pitchFamily="18" charset="0"/>
              </a:rPr>
              <a:t>[IF YOU HAVE THEM:</a:t>
            </a:r>
            <a:r>
              <a:rPr lang="en-US" sz="1200" dirty="0">
                <a:effectLst/>
                <a:latin typeface="Garamond" panose="02020404030301010803" pitchFamily="18" charset="0"/>
                <a:ea typeface="Calibri" panose="020F0502020204030204" pitchFamily="34" charset="0"/>
                <a:cs typeface="Times New Roman" panose="02020603050405020304" pitchFamily="18" charset="0"/>
              </a:rPr>
              <a:t> And you get a free Handbook too when you join tonight!]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600"/>
              </a:spcBef>
              <a:spcAft>
                <a:spcPts val="3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[IF YOU DO ONLINE APPS:</a:t>
            </a:r>
            <a:r>
              <a:rPr lang="en-US" sz="1200" dirty="0">
                <a:effectLst/>
                <a:latin typeface="Garamond" panose="02020404030301010803" pitchFamily="18" charset="0"/>
                <a:ea typeface="Calibri" panose="020F0502020204030204" pitchFamily="34" charset="0"/>
                <a:cs typeface="Times New Roman" panose="02020603050405020304" pitchFamily="18" charset="0"/>
              </a:rPr>
              <a:t> Check your email for an invitation to complete a Registration Online – follow the instructions, complete the Registration, and pay the BSA registration fees with a Credit Card.  We’ll follow up with you for Pack Program Fees later.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i="1" dirty="0">
                <a:effectLst/>
                <a:latin typeface="Garamond" panose="02020404030301010803" pitchFamily="18" charset="0"/>
                <a:ea typeface="Calibri" panose="020F0502020204030204" pitchFamily="34" charset="0"/>
                <a:cs typeface="Times New Roman" panose="02020603050405020304" pitchFamily="18" charset="0"/>
              </a:rPr>
              <a:t>{Explain how to complete the application, and where to turn it in tonight}.</a:t>
            </a:r>
            <a:r>
              <a:rPr lang="en-US" sz="1200" dirty="0">
                <a:effectLst/>
                <a:latin typeface="Garamond" panose="02020404030301010803" pitchFamily="18" charset="0"/>
                <a:ea typeface="Calibri" panose="020F0502020204030204" pitchFamily="34" charset="0"/>
                <a:cs typeface="Times New Roman" panose="02020603050405020304" pitchFamily="18" charset="0"/>
              </a:rPr>
              <a:t>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[OPTION:</a:t>
            </a:r>
            <a:r>
              <a:rPr lang="en-US" sz="1200" dirty="0">
                <a:effectLst/>
                <a:latin typeface="Garamond" panose="02020404030301010803" pitchFamily="18" charset="0"/>
                <a:ea typeface="Calibri" panose="020F0502020204030204" pitchFamily="34" charset="0"/>
                <a:cs typeface="Times New Roman" panose="02020603050405020304" pitchFamily="18" charset="0"/>
              </a:rPr>
              <a:t> “we have helpers guide you through online signup at </a:t>
            </a:r>
            <a:r>
              <a:rPr lang="en-US" sz="1200" u="sng" dirty="0">
                <a:solidFill>
                  <a:srgbClr val="0000FF"/>
                </a:solidFill>
                <a:effectLst/>
                <a:latin typeface="Garamond" panose="02020404030301010803" pitchFamily="18" charset="0"/>
                <a:ea typeface="Calibri" panose="020F0502020204030204" pitchFamily="34" charset="0"/>
                <a:cs typeface="Times New Roman" panose="02020603050405020304" pitchFamily="18" charset="0"/>
                <a:hlinkClick r:id="rId3"/>
              </a:rPr>
              <a:t>BeAScout.org</a:t>
            </a:r>
            <a:r>
              <a:rPr lang="en-US" sz="1200" dirty="0">
                <a:effectLst/>
                <a:latin typeface="Garamond" panose="02020404030301010803" pitchFamily="18" charset="0"/>
                <a:ea typeface="Calibri" panose="020F0502020204030204" pitchFamily="34" charset="0"/>
                <a:cs typeface="Times New Roman" panose="02020603050405020304" pitchFamily="18" charset="0"/>
              </a:rPr>
              <a:t> if that is easier and a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“How to Sign Up Online” handout</a:t>
            </a:r>
            <a:r>
              <a:rPr lang="en-US" sz="1200" dirty="0">
                <a:effectLst/>
                <a:latin typeface="Garamond" panose="02020404030301010803" pitchFamily="18" charset="0"/>
                <a:ea typeface="Calibri" panose="020F0502020204030204" pitchFamily="34" charset="0"/>
                <a:cs typeface="Times New Roman" panose="02020603050405020304" pitchFamily="18" charset="0"/>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3383916"/>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TextEdit="1"/>
          </p:cNvSpPr>
          <p:nvPr>
            <p:ph type="sldImg"/>
          </p:nvPr>
        </p:nvSpPr>
        <p:spPr>
          <a:ln/>
        </p:spPr>
      </p:sp>
      <p:sp>
        <p:nvSpPr>
          <p:cNvPr id="280579" name="Rectangle 3"/>
          <p:cNvSpPr>
            <a:spLocks noGrp="1"/>
          </p:cNvSpPr>
          <p:nvPr>
            <p:ph type="body" idx="1"/>
          </p:nvPr>
        </p:nvSpPr>
        <p:spPr>
          <a:noFill/>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a:latin typeface="Trebuchet MS" pitchFamily="34" charset="0"/>
                <a:ea typeface="Trebuchet MS" pitchFamily="34" charset="0"/>
                <a:cs typeface="Trebuchet MS" pitchFamily="34" charset="0"/>
              </a:rPr>
              <a:t>REVISE TO REFLECT YOUR NEXT FUN EVENT</a:t>
            </a:r>
          </a:p>
          <a:p>
            <a:pPr marL="0" marR="0">
              <a:lnSpc>
                <a:spcPct val="115000"/>
              </a:lnSpc>
              <a:spcBef>
                <a:spcPts val="600"/>
              </a:spcBef>
              <a:spcAft>
                <a:spcPts val="3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“We also have Adult Applications for those who will join our Team of Leaders – we want you all on our team, whether as Den Leaders or Assistants or Co-Leaders or helpers on the Pack Committee.  You’ll need to take Youth Protection Training, which is very valuable.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“Some of you are clearly ready to join and you can pay your registration and Pack Program Fees today – we welcome you!  If you are uncertain, please attend our next Pack and Den activities and see for yourself what a great program Cub Scouting is.”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Garamond" panose="02020404030301010803" pitchFamily="18" charset="0"/>
                <a:ea typeface="Calibri" panose="020F0502020204030204" pitchFamily="34" charset="0"/>
                <a:cs typeface="Times New Roman" panose="02020603050405020304" pitchFamily="18" charset="0"/>
              </a:rPr>
              <a:t>“We look forward to seeing you when we go to _________ on ______, and when we go to __</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_____</a:t>
            </a:r>
            <a:r>
              <a:rPr lang="en-US" sz="1200" dirty="0">
                <a:effectLst/>
                <a:latin typeface="Garamond" panose="02020404030301010803" pitchFamily="18" charset="0"/>
                <a:ea typeface="Calibri" panose="020F0502020204030204" pitchFamily="34" charset="0"/>
                <a:cs typeface="Times New Roman" panose="02020603050405020304" pitchFamily="18" charset="0"/>
              </a:rPr>
              <a:t>_ in September and to __</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_____</a:t>
            </a:r>
            <a:r>
              <a:rPr lang="en-US" sz="1200" dirty="0">
                <a:effectLst/>
                <a:latin typeface="Garamond" panose="02020404030301010803" pitchFamily="18" charset="0"/>
                <a:ea typeface="Calibri" panose="020F0502020204030204" pitchFamily="34" charset="0"/>
                <a:cs typeface="Times New Roman" panose="02020603050405020304" pitchFamily="18" charset="0"/>
              </a:rPr>
              <a:t>_ in October! I will be here along with our Den leaders for a few minutes if you have any questions.  Thanks and welcome to the Pack!”</a:t>
            </a:r>
            <a:endParaRPr lang="en-US" dirty="0">
              <a:latin typeface="Trebuchet MS" pitchFamily="34" charset="0"/>
              <a:ea typeface="Trebuchet MS" pitchFamily="34" charset="0"/>
              <a:cs typeface="Trebuchet MS"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a:latin typeface="Trebuchet MS" pitchFamily="34" charset="0"/>
              <a:ea typeface="Trebuchet MS" pitchFamily="34" charset="0"/>
              <a:cs typeface="Trebuchet MS" pitchFamily="34" charset="0"/>
            </a:endParaRPr>
          </a:p>
          <a:p>
            <a:endParaRPr lang="en-US"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3048375169"/>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F0BCA4A-3035-4314-AF7E-13445A38360C}" type="slidenum">
              <a:rPr lang="en-US" smtClean="0"/>
              <a:pPr>
                <a:defRPr/>
              </a:pPr>
              <a:t>17</a:t>
            </a:fld>
            <a:endParaRPr lang="en-US" dirty="0"/>
          </a:p>
        </p:txBody>
      </p:sp>
    </p:spTree>
    <p:extLst>
      <p:ext uri="{BB962C8B-B14F-4D97-AF65-F5344CB8AC3E}">
        <p14:creationId xmlns:p14="http://schemas.microsoft.com/office/powerpoint/2010/main" val="3446008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130425"/>
            <a:ext cx="7162800" cy="1470025"/>
          </a:xfrm>
        </p:spPr>
        <p:txBody>
          <a:bodyPr/>
          <a:lstStyle/>
          <a:p>
            <a:r>
              <a:rPr lang="en-US" dirty="0"/>
              <a:t>Click to edit Master title style</a:t>
            </a:r>
          </a:p>
        </p:txBody>
      </p:sp>
      <p:sp>
        <p:nvSpPr>
          <p:cNvPr id="3" name="Subtitle 2"/>
          <p:cNvSpPr>
            <a:spLocks noGrp="1"/>
          </p:cNvSpPr>
          <p:nvPr>
            <p:ph type="subTitle" idx="1"/>
          </p:nvPr>
        </p:nvSpPr>
        <p:spPr>
          <a:xfrm>
            <a:off x="1676400" y="3886200"/>
            <a:ext cx="7162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DEB0589-1571-43CE-8D01-44791E0E106F}" type="datetime1">
              <a:rPr lang="en-US"/>
              <a:pPr>
                <a:defRPr/>
              </a:pPr>
              <a:t>2/13/2024</a:t>
            </a:fld>
            <a:endParaRPr lang="en-US" dirty="0"/>
          </a:p>
        </p:txBody>
      </p:sp>
    </p:spTree>
    <p:extLst>
      <p:ext uri="{BB962C8B-B14F-4D97-AF65-F5344CB8AC3E}">
        <p14:creationId xmlns:p14="http://schemas.microsoft.com/office/powerpoint/2010/main" val="3642465107"/>
      </p:ext>
    </p:extLst>
  </p:cSld>
  <p:clrMapOvr>
    <a:masterClrMapping/>
  </p:clrMapOvr>
</p:sldLayout>
</file>

<file path=ppt/slideLayouts/slideLayout2.xml><?xml version="1.0" encoding="utf-8"?>
<p:sldLayout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CE47C706-8380-4900-A261-017D94ADDC27}" type="datetime1">
              <a:rPr lang="en-US"/>
              <a:pPr>
                <a:defRPr/>
              </a:pPr>
              <a:t>2/13/2024</a:t>
            </a:fld>
            <a:endParaRPr lang="en-US" dirty="0"/>
          </a:p>
        </p:txBody>
      </p:sp>
    </p:spTree>
    <p:extLst>
      <p:ext uri="{BB962C8B-B14F-4D97-AF65-F5344CB8AC3E}">
        <p14:creationId xmlns:p14="http://schemas.microsoft.com/office/powerpoint/2010/main" val="2489027118"/>
      </p:ext>
    </p:extLst>
  </p:cSld>
  <p:clrMapOvr>
    <a:masterClrMapping/>
  </p:clrMapOvr>
</p:sldLayout>
</file>

<file path=ppt/slideLayouts/slideLayout3.xml><?xml version="1.0" encoding="utf-8"?>
<p:sldLayout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76399" y="4406900"/>
            <a:ext cx="7239001"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1676399" y="2906713"/>
            <a:ext cx="7239001" cy="1500187"/>
          </a:xfrm>
        </p:spPr>
        <p:txBody>
          <a:bodyPr anchor="b"/>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vl1pPr>
          </a:lstStyle>
          <a:p>
            <a:pPr>
              <a:defRPr/>
            </a:pPr>
            <a:fld id="{F289C527-1585-41ED-B3EA-71B4BD7D329D}" type="datetime1">
              <a:rPr lang="en-US"/>
              <a:pPr>
                <a:defRPr/>
              </a:pPr>
              <a:t>2/13/2024</a:t>
            </a:fld>
            <a:endParaRPr lang="en-US" dirty="0"/>
          </a:p>
        </p:txBody>
      </p:sp>
    </p:spTree>
    <p:extLst>
      <p:ext uri="{BB962C8B-B14F-4D97-AF65-F5344CB8AC3E}">
        <p14:creationId xmlns:p14="http://schemas.microsoft.com/office/powerpoint/2010/main" val="2673432739"/>
      </p:ext>
    </p:extLst>
  </p:cSld>
  <p:clrMapOvr>
    <a:masterClrMapping/>
  </p:clrMapOvr>
</p:sldLayout>
</file>

<file path=ppt/slideLayouts/slideLayout4.xml><?xml version="1.0" encoding="utf-8"?>
<p:sldLayout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1600200"/>
            <a:ext cx="3429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34000" y="1600200"/>
            <a:ext cx="3581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7A45D92D-806D-4087-8554-8F6628F575C2}" type="datetime1">
              <a:rPr lang="en-US"/>
              <a:pPr>
                <a:defRPr/>
              </a:pPr>
              <a:t>2/13/2024</a:t>
            </a:fld>
            <a:endParaRPr lang="en-US" dirty="0"/>
          </a:p>
        </p:txBody>
      </p:sp>
    </p:spTree>
    <p:extLst>
      <p:ext uri="{BB962C8B-B14F-4D97-AF65-F5344CB8AC3E}">
        <p14:creationId xmlns:p14="http://schemas.microsoft.com/office/powerpoint/2010/main" val="1092725304"/>
      </p:ext>
    </p:extLst>
  </p:cSld>
  <p:clrMapOvr>
    <a:masterClrMapping/>
  </p:clrMapOvr>
</p:sldLayout>
</file>

<file path=ppt/slideLayouts/slideLayout5.xml><?xml version="1.0" encoding="utf-8"?>
<p:sldLayout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764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6764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334000" y="1535113"/>
            <a:ext cx="35814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334000" y="2174875"/>
            <a:ext cx="35814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1C8DA12D-D917-494D-B4ED-64F452C1475F}" type="datetime1">
              <a:rPr lang="en-US"/>
              <a:pPr>
                <a:defRPr/>
              </a:pPr>
              <a:t>2/13/2024</a:t>
            </a:fld>
            <a:endParaRPr lang="en-US" dirty="0"/>
          </a:p>
        </p:txBody>
      </p:sp>
    </p:spTree>
    <p:extLst>
      <p:ext uri="{BB962C8B-B14F-4D97-AF65-F5344CB8AC3E}">
        <p14:creationId xmlns:p14="http://schemas.microsoft.com/office/powerpoint/2010/main" val="599313559"/>
      </p:ext>
    </p:extLst>
  </p:cSld>
  <p:clrMapOvr>
    <a:masterClrMapping/>
  </p:clrMapOvr>
</p:sldLayout>
</file>

<file path=ppt/slideLayouts/slideLayout6.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57F0538-798B-40DF-BEB0-CF1CCEF347D5}" type="datetime1">
              <a:rPr lang="en-US"/>
              <a:pPr>
                <a:defRPr/>
              </a:pPr>
              <a:t>2/13/2024</a:t>
            </a:fld>
            <a:endParaRPr lang="en-US" dirty="0"/>
          </a:p>
        </p:txBody>
      </p:sp>
    </p:spTree>
    <p:extLst>
      <p:ext uri="{BB962C8B-B14F-4D97-AF65-F5344CB8AC3E}">
        <p14:creationId xmlns:p14="http://schemas.microsoft.com/office/powerpoint/2010/main" val="1071629703"/>
      </p:ext>
    </p:extLst>
  </p:cSld>
  <p:clrMapOvr>
    <a:masterClrMapping/>
  </p:clrMapOvr>
</p:sldLayout>
</file>

<file path=ppt/slideLayouts/slideLayout7.xml><?xml version="1.0" encoding="utf-8"?>
<p:sldLayout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B7A3AB9-A7CA-4CC0-8CE4-ECB1B74F3BD0}" type="datetime1">
              <a:rPr lang="en-US"/>
              <a:pPr>
                <a:defRPr/>
              </a:pPr>
              <a:t>2/13/2024</a:t>
            </a:fld>
            <a:endParaRPr lang="en-US" dirty="0"/>
          </a:p>
        </p:txBody>
      </p:sp>
    </p:spTree>
    <p:extLst>
      <p:ext uri="{BB962C8B-B14F-4D97-AF65-F5344CB8AC3E}">
        <p14:creationId xmlns:p14="http://schemas.microsoft.com/office/powerpoint/2010/main" val="1069250814"/>
      </p:ext>
    </p:extLst>
  </p:cSld>
  <p:clrMapOvr>
    <a:masterClrMapping/>
  </p:clrMapOvr>
</p:sldLayout>
</file>

<file path=ppt/slideLayouts/slideLayout8.xml><?xml version="1.0" encoding="utf-8"?>
<p:sldLayout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6400" y="273050"/>
            <a:ext cx="2895601"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00600" y="273050"/>
            <a:ext cx="41148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676401" y="1435100"/>
            <a:ext cx="28956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EE5A38FC-3C1D-4979-9EFF-20E6BC7A7F79}" type="datetime1">
              <a:rPr lang="en-US"/>
              <a:pPr>
                <a:defRPr/>
              </a:pPr>
              <a:t>2/13/2024</a:t>
            </a:fld>
            <a:endParaRPr lang="en-US" dirty="0"/>
          </a:p>
        </p:txBody>
      </p:sp>
    </p:spTree>
    <p:extLst>
      <p:ext uri="{BB962C8B-B14F-4D97-AF65-F5344CB8AC3E}">
        <p14:creationId xmlns:p14="http://schemas.microsoft.com/office/powerpoint/2010/main" val="2082642632"/>
      </p:ext>
    </p:extLst>
  </p:cSld>
  <p:clrMapOvr>
    <a:masterClrMapping/>
  </p:clrMapOvr>
</p:sldLayout>
</file>

<file path=ppt/slideLayouts/slideLayout9.xml><?xml version="1.0" encoding="utf-8"?>
<p:sldLayout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34699D2-1E89-41B4-9419-CB507245C0B7}" type="datetime1">
              <a:rPr lang="en-US"/>
              <a:pPr>
                <a:defRPr/>
              </a:pPr>
              <a:t>2/13/2024</a:t>
            </a:fld>
            <a:endParaRPr lang="en-US" dirty="0"/>
          </a:p>
        </p:txBody>
      </p:sp>
    </p:spTree>
    <p:extLst>
      <p:ext uri="{BB962C8B-B14F-4D97-AF65-F5344CB8AC3E}">
        <p14:creationId xmlns:p14="http://schemas.microsoft.com/office/powerpoint/2010/main" val="2644391494"/>
      </p:ext>
    </p:extLst>
  </p:cSld>
  <p:clrMapOvr>
    <a:masterClrMapping/>
  </p:clrMapOvr>
</p:sldLayout>
</file>

<file path=ppt/slideLayouts/slideLayout10.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F329EE-A293-4A7C-AA79-FA29C23A739A}" type="datetime1">
              <a:rPr lang="en-US"/>
              <a:pPr>
                <a:defRPr/>
              </a:pPr>
              <a:t>2/13/2024</a:t>
            </a:fld>
            <a:endParaRPr lang="en-US" dirty="0"/>
          </a:p>
        </p:txBody>
      </p:sp>
    </p:spTree>
    <p:extLst>
      <p:ext uri="{BB962C8B-B14F-4D97-AF65-F5344CB8AC3E}">
        <p14:creationId xmlns:p14="http://schemas.microsoft.com/office/powerpoint/2010/main" val="911392747"/>
      </p:ext>
    </p:extLst>
  </p:cSld>
  <p:clrMapOvr>
    <a:masterClrMapping/>
  </p:clrMapOvr>
</p:sldLayout>
</file>

<file path=ppt/slideLayouts/slideLayout11.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274638"/>
            <a:ext cx="4800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9DD5389-4F7B-4941-8427-BE0175BBCE22}" type="datetime1">
              <a:rPr lang="en-US"/>
              <a:pPr>
                <a:defRPr/>
              </a:pPr>
              <a:t>2/13/2024</a:t>
            </a:fld>
            <a:endParaRPr lang="en-US" dirty="0"/>
          </a:p>
        </p:txBody>
      </p:sp>
    </p:spTree>
    <p:extLst>
      <p:ext uri="{BB962C8B-B14F-4D97-AF65-F5344CB8AC3E}">
        <p14:creationId xmlns:p14="http://schemas.microsoft.com/office/powerpoint/2010/main" val="1542275451"/>
      </p:ext>
    </p:extLst>
  </p:cSld>
  <p:clrMapOvr>
    <a:masterClrMapping/>
  </p:clrMapOvr>
</p:sldLayout>
</file>

<file path=ppt/slideLayouts/slideLayout12.xml><?xml version="1.0" encoding="utf-8"?>
<p:sldLayout xmlns:p14="http://schemas.microsoft.com/office/powerpoint/2010/main"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7239000" cy="1143000"/>
          </a:xfrm>
        </p:spPr>
        <p:txBody>
          <a:bodyPr/>
          <a:lstStyle/>
          <a:p>
            <a:r>
              <a:rPr lang="en-US"/>
              <a:t>Click to edit Master title style</a:t>
            </a:r>
          </a:p>
        </p:txBody>
      </p:sp>
      <p:sp>
        <p:nvSpPr>
          <p:cNvPr id="3" name="Text Placeholder 2"/>
          <p:cNvSpPr>
            <a:spLocks noGrp="1"/>
          </p:cNvSpPr>
          <p:nvPr>
            <p:ph type="body" sz="half" idx="1"/>
          </p:nvPr>
        </p:nvSpPr>
        <p:spPr>
          <a:xfrm>
            <a:off x="1676400" y="1600200"/>
            <a:ext cx="35433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2100" y="1600200"/>
            <a:ext cx="35433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3C698B-963C-4954-8B3D-5229E567A83F}" type="datetime1">
              <a:rPr lang="en-US"/>
              <a:pPr>
                <a:defRPr/>
              </a:pPr>
              <a:t>2/13/2024</a:t>
            </a:fld>
            <a:endParaRPr lang="en-US" dirty="0"/>
          </a:p>
        </p:txBody>
      </p:sp>
    </p:spTree>
    <p:extLst>
      <p:ext uri="{BB962C8B-B14F-4D97-AF65-F5344CB8AC3E}">
        <p14:creationId xmlns:p14="http://schemas.microsoft.com/office/powerpoint/2010/main" val="3147864793"/>
      </p:ext>
    </p:extLst>
  </p:cSld>
  <p:clrMapOvr>
    <a:masterClrMapping/>
  </p:clrMapOvr>
</p:sldLayout>
</file>

<file path=ppt/slideLayouts/slideLayout1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EBAE7-3FB9-4CFB-BEAB-47F412F6B6A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3B2454C-F1BD-4448-98BB-503C7C61CFE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A86AB8D-8265-413F-AAF6-00433448877C}"/>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69174B6E-D9EF-47B5-A962-4BA8DA01EB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E2076A-A561-4584-B246-E66F46D47ED8}"/>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667452886"/>
      </p:ext>
    </p:extLst>
  </p:cSld>
  <p:clrMapOvr>
    <a:masterClrMapping/>
  </p:clrMapOvr>
</p:sldLayout>
</file>

<file path=ppt/slideLayouts/slideLayout1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DE902-BB76-46E6-922D-FBB1CB685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04AA02-2FC5-4CF7-93FF-0C6123E5EE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DC695-2B07-49FE-858F-84899401476D}"/>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E29EA4BD-F333-4430-8E57-EC87008900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0BF1CB-3E6A-44F7-9E66-F78731E16DEE}"/>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841800654"/>
      </p:ext>
    </p:extLst>
  </p:cSld>
  <p:clrMapOvr>
    <a:masterClrMapping/>
  </p:clrMapOvr>
</p:sldLayout>
</file>

<file path=ppt/slideLayouts/slideLayout1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ABD46-A039-4176-92A2-3238A1DD9A5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9F3B407-94C1-45B2-B895-4082E14DD07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71C8B97-0C5C-467A-BCFC-00F4E1DBCF80}"/>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951C4FCF-2BAA-4692-BE73-ADDFD96851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465825-1D43-4DCE-A40E-74857D511A7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083021421"/>
      </p:ext>
    </p:extLst>
  </p:cSld>
  <p:clrMapOvr>
    <a:masterClrMapping/>
  </p:clrMapOvr>
</p:sldLayout>
</file>

<file path=ppt/slideLayouts/slideLayout1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58760-0BE4-409D-93D8-568AF431DE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32F19-3FCE-45CF-921A-21FC06322E5A}"/>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C8814B-C922-4A7E-8158-97FE64C4754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ED4435-240C-4982-BF30-19D9D9383D21}"/>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6" name="Footer Placeholder 5">
            <a:extLst>
              <a:ext uri="{FF2B5EF4-FFF2-40B4-BE49-F238E27FC236}">
                <a16:creationId xmlns:a16="http://schemas.microsoft.com/office/drawing/2014/main" id="{85B8E7A8-0B65-4B35-A5F8-6505FE29A6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B4CA6B-18FF-42EE-9D5A-60B190261C29}"/>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087405065"/>
      </p:ext>
    </p:extLst>
  </p:cSld>
  <p:clrMapOvr>
    <a:masterClrMapping/>
  </p:clrMapOvr>
</p:sldLayout>
</file>

<file path=ppt/slideLayouts/slideLayout1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89150-5CF8-4421-84BD-B7FF0C980D0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5CEF08-8A44-4FD4-B2FF-5A80157940E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ADABD1E1-4E39-480F-BE2E-2413D412E370}"/>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1CD0B7-AD7D-4616-8DEA-8F5D0632CCA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C6F6AE2-D072-4C3A-9CC3-08F4E3E2573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A5D1C7-F48D-4327-968B-0F8E6A47DE0C}"/>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8" name="Footer Placeholder 7">
            <a:extLst>
              <a:ext uri="{FF2B5EF4-FFF2-40B4-BE49-F238E27FC236}">
                <a16:creationId xmlns:a16="http://schemas.microsoft.com/office/drawing/2014/main" id="{F0D57F5A-A0E4-4003-BEF8-CF8C38D04B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97A5823-FBF9-4918-B27D-87A58396B5D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281953030"/>
      </p:ext>
    </p:extLst>
  </p:cSld>
  <p:clrMapOvr>
    <a:masterClrMapping/>
  </p:clrMapOvr>
</p:sldLayout>
</file>

<file path=ppt/slideLayouts/slideLayout1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8A65-019E-4BE0-A200-34F55EE92F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5446AD-E7C2-4BAF-900F-6935BF6AE6E7}"/>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4" name="Footer Placeholder 3">
            <a:extLst>
              <a:ext uri="{FF2B5EF4-FFF2-40B4-BE49-F238E27FC236}">
                <a16:creationId xmlns:a16="http://schemas.microsoft.com/office/drawing/2014/main" id="{5837D8C9-1F7D-42EC-90EE-32010F2E347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1474787-B1D0-4920-B2AA-058988B04FC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57014530"/>
      </p:ext>
    </p:extLst>
  </p:cSld>
  <p:clrMapOvr>
    <a:masterClrMapping/>
  </p:clrMapOvr>
</p:sldLayout>
</file>

<file path=ppt/slideLayouts/slideLayout1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60155-8354-41EF-AA64-E9C9C02B7E87}"/>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3" name="Footer Placeholder 2">
            <a:extLst>
              <a:ext uri="{FF2B5EF4-FFF2-40B4-BE49-F238E27FC236}">
                <a16:creationId xmlns:a16="http://schemas.microsoft.com/office/drawing/2014/main" id="{8EC176FB-C2E5-4686-A401-997046B776F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1D816CE-C777-4C41-A7FF-F23FC6722FB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676526173"/>
      </p:ext>
    </p:extLst>
  </p:cSld>
  <p:clrMapOvr>
    <a:masterClrMapping/>
  </p:clrMapOvr>
</p:sldLayout>
</file>

<file path=ppt/slideLayouts/slideLayout2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7E8F-BB44-4EC2-B014-9BC408BC0E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27ADA7C-C3A2-480F-950A-A54DDCF939E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54E0F3-5E1F-4FA7-A582-E3D5DC163F5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CC6B718-623C-4F7C-BFA0-C93F7EBCB904}"/>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6" name="Footer Placeholder 5">
            <a:extLst>
              <a:ext uri="{FF2B5EF4-FFF2-40B4-BE49-F238E27FC236}">
                <a16:creationId xmlns:a16="http://schemas.microsoft.com/office/drawing/2014/main" id="{9A62C7A8-A0F2-43F2-BDC3-DDD4F2AE4F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727A01-E608-489C-8047-14DCA0CB9F23}"/>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740857255"/>
      </p:ext>
    </p:extLst>
  </p:cSld>
  <p:clrMapOvr>
    <a:masterClrMapping/>
  </p:clrMapOvr>
</p:sldLayout>
</file>

<file path=ppt/slideLayouts/slideLayout2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8F76-1136-4725-81D8-1A60A24013E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537BA6E-CA2B-41CA-BD16-D759E3C19E4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DEAD4C1-AFED-474A-B0E9-14A60097588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CC4158D-F2DF-4728-A10E-B22749AFACE9}"/>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6" name="Footer Placeholder 5">
            <a:extLst>
              <a:ext uri="{FF2B5EF4-FFF2-40B4-BE49-F238E27FC236}">
                <a16:creationId xmlns:a16="http://schemas.microsoft.com/office/drawing/2014/main" id="{1FAF44D8-05EB-4ABE-9F0E-194813E835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5E4630-2300-40AF-8FE5-5C688D59D8F4}"/>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2912909778"/>
      </p:ext>
    </p:extLst>
  </p:cSld>
  <p:clrMapOvr>
    <a:masterClrMapping/>
  </p:clrMapOvr>
</p:sldLayout>
</file>

<file path=ppt/slideLayouts/slideLayout2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A477-F444-4015-A145-6C7AD8DB27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8B239-E021-431E-888B-B54EF693AC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C33220-229B-49C5-8668-01D2B2D41059}"/>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75BECBDE-0652-4AA4-9E04-719467A2CA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D49526-E3D9-4425-8C87-391397DF2C01}"/>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984144461"/>
      </p:ext>
    </p:extLst>
  </p:cSld>
  <p:clrMapOvr>
    <a:masterClrMapping/>
  </p:clrMapOvr>
</p:sldLayout>
</file>

<file path=ppt/slideLayouts/slideLayout2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E9BB2E-B471-4A21-8A66-A4003D02A8B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39B525-58A3-48C9-B579-C51FB30FBA7B}"/>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AB00C5-28EE-4356-AA43-8849B69BAE66}"/>
              </a:ext>
            </a:extLst>
          </p:cNvPr>
          <p:cNvSpPr>
            <a:spLocks noGrp="1"/>
          </p:cNvSpPr>
          <p:nvPr>
            <p:ph type="dt" sz="half" idx="10"/>
          </p:nvPr>
        </p:nvSpPr>
        <p:spPr/>
        <p:txBody>
          <a:body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755B0874-34BC-453D-B60C-AF76D5849BC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1C8D49-48D9-44DD-B31F-C3CC2E3B980B}"/>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818425578"/>
      </p:ext>
    </p:extLst>
  </p:cSld>
  <p:clrMapOvr>
    <a:masterClrMapping/>
  </p:clrMapOvr>
</p:sldLayout>
</file>

<file path=ppt/slideLayouts/slideLayout24.xml><?xml version="1.0" encoding="utf-8"?>
<p:sldLayout xmlns:p14="http://schemas.microsoft.com/office/powerpoint/2010/main"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7239000" cy="1143000"/>
          </a:xfrm>
        </p:spPr>
        <p:txBody>
          <a:bodyPr/>
          <a:lstStyle/>
          <a:p>
            <a:r>
              <a:rPr lang="en-US"/>
              <a:t>Click to edit Master title style</a:t>
            </a:r>
          </a:p>
        </p:txBody>
      </p:sp>
      <p:sp>
        <p:nvSpPr>
          <p:cNvPr id="3" name="Text Placeholder 2"/>
          <p:cNvSpPr>
            <a:spLocks noGrp="1"/>
          </p:cNvSpPr>
          <p:nvPr>
            <p:ph type="body" sz="half" idx="1"/>
          </p:nvPr>
        </p:nvSpPr>
        <p:spPr>
          <a:xfrm>
            <a:off x="1676400" y="1600202"/>
            <a:ext cx="35433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2100" y="1600202"/>
            <a:ext cx="35433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3C698B-963C-4954-8B3D-5229E567A83F}" type="datetime1">
              <a:rPr lang="en-US"/>
              <a:pPr>
                <a:defRPr/>
              </a:pPr>
              <a:t>2/13/2024</a:t>
            </a:fld>
            <a:endParaRPr lang="en-US" dirty="0"/>
          </a:p>
        </p:txBody>
      </p:sp>
    </p:spTree>
    <p:extLst>
      <p:ext uri="{BB962C8B-B14F-4D97-AF65-F5344CB8AC3E}">
        <p14:creationId xmlns:p14="http://schemas.microsoft.com/office/powerpoint/2010/main" val="524129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14="http://schemas.microsoft.com/office/drawing/2010/main"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1676400" y="274638"/>
            <a:ext cx="7239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Text Placeholder 2"/>
          <p:cNvSpPr>
            <a:spLocks noGrp="1"/>
          </p:cNvSpPr>
          <p:nvPr>
            <p:ph type="body" idx="1"/>
          </p:nvPr>
        </p:nvSpPr>
        <p:spPr bwMode="auto">
          <a:xfrm>
            <a:off x="1676400" y="1600200"/>
            <a:ext cx="7239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76400" y="6280150"/>
            <a:ext cx="1295400" cy="365125"/>
          </a:xfrm>
          <a:prstGeom prst="rect">
            <a:avLst/>
          </a:prstGeom>
        </p:spPr>
        <p:txBody>
          <a:bodyPr vert="horz" wrap="square" lIns="91440" tIns="45720" rIns="91440" bIns="45720" numCol="1" anchor="ctr" anchorCtr="0" compatLnSpc="1">
            <a:prstTxWarp prst="textNoShape">
              <a:avLst/>
            </a:prstTxWarp>
          </a:bodyPr>
          <a:lstStyle>
            <a:lvl1pPr>
              <a:defRPr sz="800">
                <a:solidFill>
                  <a:srgbClr val="FFFFFF"/>
                </a:solidFill>
                <a:latin typeface="Trebuchet MS" pitchFamily="34" charset="0"/>
              </a:defRPr>
            </a:lvl1pPr>
          </a:lstStyle>
          <a:p>
            <a:pPr>
              <a:defRPr/>
            </a:pPr>
            <a:fld id="{D909BC41-11D8-428D-BCFB-40E4C512EFBC}" type="datetime1">
              <a:rPr lang="en-US"/>
              <a:pPr>
                <a:defRPr/>
              </a:pPr>
              <a:t>2/13/2024</a:t>
            </a:fld>
            <a:endParaRPr lang="en-US" dirty="0"/>
          </a:p>
        </p:txBody>
      </p:sp>
      <p:sp>
        <p:nvSpPr>
          <p:cNvPr id="7" name="TextBox 6"/>
          <p:cNvSpPr txBox="1"/>
          <p:nvPr/>
        </p:nvSpPr>
        <p:spPr>
          <a:xfrm>
            <a:off x="8305800" y="6330950"/>
            <a:ext cx="609600" cy="261938"/>
          </a:xfrm>
          <a:prstGeom prst="rect">
            <a:avLst/>
          </a:prstGeom>
          <a:noFill/>
        </p:spPr>
        <p:txBody>
          <a:bodyPr>
            <a:spAutoFit/>
          </a:bodyPr>
          <a:lstStyle>
            <a:lvl1pPr eaLnBrk="0" hangingPunct="0">
              <a:defRPr sz="2400">
                <a:solidFill>
                  <a:schemeClr val="tx1"/>
                </a:solidFill>
                <a:latin typeface="Arial" charset="0"/>
              </a:defRPr>
            </a:lvl1pPr>
            <a:lvl2pPr marL="37931725" indent="-37474525" eaLnBrk="0" hangingPunct="0">
              <a:defRPr sz="2400">
                <a:solidFill>
                  <a:schemeClr val="tx1"/>
                </a:solidFill>
                <a:latin typeface="Arial" charset="0"/>
              </a:defRPr>
            </a:lvl2pPr>
            <a:lvl3pPr eaLnBrk="0" hangingPunct="0">
              <a:defRPr sz="2400">
                <a:solidFill>
                  <a:schemeClr val="tx1"/>
                </a:solidFill>
                <a:latin typeface="Arial" charset="0"/>
              </a:defRPr>
            </a:lvl3pPr>
            <a:lvl4pPr eaLnBrk="0" hangingPunct="0">
              <a:defRPr sz="2400">
                <a:solidFill>
                  <a:schemeClr val="tx1"/>
                </a:solidFill>
                <a:latin typeface="Arial" charset="0"/>
              </a:defRPr>
            </a:lvl4pPr>
            <a:lvl5pPr eaLnBrk="0" hangingPunct="0">
              <a:defRPr sz="2400">
                <a:solidFill>
                  <a:schemeClr val="tx1"/>
                </a:solidFill>
                <a:latin typeface="Arial" charset="0"/>
              </a:defRPr>
            </a:lvl5pPr>
            <a:lvl6pPr marL="457200" eaLnBrk="0" fontAlgn="base" hangingPunct="0">
              <a:spcBef>
                <a:spcPct val="0"/>
              </a:spcBef>
              <a:spcAft>
                <a:spcPct val="0"/>
              </a:spcAft>
              <a:defRPr sz="2400">
                <a:solidFill>
                  <a:schemeClr val="tx1"/>
                </a:solidFill>
                <a:latin typeface="Arial" charset="0"/>
              </a:defRPr>
            </a:lvl6pPr>
            <a:lvl7pPr marL="914400" eaLnBrk="0" fontAlgn="base" hangingPunct="0">
              <a:spcBef>
                <a:spcPct val="0"/>
              </a:spcBef>
              <a:spcAft>
                <a:spcPct val="0"/>
              </a:spcAft>
              <a:defRPr sz="2400">
                <a:solidFill>
                  <a:schemeClr val="tx1"/>
                </a:solidFill>
                <a:latin typeface="Arial" charset="0"/>
              </a:defRPr>
            </a:lvl7pPr>
            <a:lvl8pPr marL="1371600" eaLnBrk="0" fontAlgn="base" hangingPunct="0">
              <a:spcBef>
                <a:spcPct val="0"/>
              </a:spcBef>
              <a:spcAft>
                <a:spcPct val="0"/>
              </a:spcAft>
              <a:defRPr sz="2400">
                <a:solidFill>
                  <a:schemeClr val="tx1"/>
                </a:solidFill>
                <a:latin typeface="Arial" charset="0"/>
              </a:defRPr>
            </a:lvl8pPr>
            <a:lvl9pPr marL="1828800" eaLnBrk="0" fontAlgn="base" hangingPunct="0">
              <a:spcBef>
                <a:spcPct val="0"/>
              </a:spcBef>
              <a:spcAft>
                <a:spcPct val="0"/>
              </a:spcAft>
              <a:defRPr sz="2400">
                <a:solidFill>
                  <a:schemeClr val="tx1"/>
                </a:solidFill>
                <a:latin typeface="Arial" charset="0"/>
              </a:defRPr>
            </a:lvl9pPr>
          </a:lstStyle>
          <a:p>
            <a:pPr algn="r" eaLnBrk="1" hangingPunct="1">
              <a:defRPr/>
            </a:pPr>
            <a:fld id="{991397BE-8E5F-42CD-9378-5FD09B97BAC6}" type="slidenum">
              <a:rPr lang="en-US" sz="1100" b="1" smtClean="0">
                <a:solidFill>
                  <a:srgbClr val="FFFFFF"/>
                </a:solidFill>
                <a:latin typeface="Trebuchet MS" pitchFamily="34" charset="0"/>
              </a:rPr>
              <a:pPr algn="r" eaLnBrk="1" hangingPunct="1">
                <a:defRPr/>
              </a:pPr>
              <a:t>‹#›</a:t>
            </a:fld>
            <a:endParaRPr lang="en-US" sz="1100" b="1" dirty="0">
              <a:solidFill>
                <a:srgbClr val="FFFFFF"/>
              </a:solidFill>
              <a:latin typeface="Trebuchet MS"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57200" rtl="0" eaLnBrk="0" fontAlgn="base" hangingPunct="0">
        <a:spcBef>
          <a:spcPct val="0"/>
        </a:spcBef>
        <a:spcAft>
          <a:spcPct val="0"/>
        </a:spcAft>
        <a:defRPr sz="4000" kern="1200">
          <a:solidFill>
            <a:srgbClr val="FFFFFF"/>
          </a:solidFill>
          <a:latin typeface="Trebuchet MS"/>
          <a:ea typeface="Trebuchet MS"/>
          <a:cs typeface="Trebuchet MS"/>
        </a:defRPr>
      </a:lvl1pPr>
      <a:lvl2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2pPr>
      <a:lvl3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3pPr>
      <a:lvl4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4pPr>
      <a:lvl5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5pPr>
      <a:lvl6pPr marL="457200" algn="l" defTabSz="457200" rtl="0" fontAlgn="base">
        <a:spcBef>
          <a:spcPct val="0"/>
        </a:spcBef>
        <a:spcAft>
          <a:spcPct val="0"/>
        </a:spcAft>
        <a:defRPr sz="4000" b="1">
          <a:solidFill>
            <a:srgbClr val="FFFFFF"/>
          </a:solidFill>
          <a:latin typeface="Helvetica" pitchFamily="-65" charset="0"/>
          <a:ea typeface="Geneva" pitchFamily="-65" charset="-128"/>
        </a:defRPr>
      </a:lvl6pPr>
      <a:lvl7pPr marL="914400" algn="l" defTabSz="457200" rtl="0" fontAlgn="base">
        <a:spcBef>
          <a:spcPct val="0"/>
        </a:spcBef>
        <a:spcAft>
          <a:spcPct val="0"/>
        </a:spcAft>
        <a:defRPr sz="4000" b="1">
          <a:solidFill>
            <a:srgbClr val="FFFFFF"/>
          </a:solidFill>
          <a:latin typeface="Helvetica" pitchFamily="-65" charset="0"/>
          <a:ea typeface="Geneva" pitchFamily="-65" charset="-128"/>
        </a:defRPr>
      </a:lvl7pPr>
      <a:lvl8pPr marL="1371600" algn="l" defTabSz="457200" rtl="0" fontAlgn="base">
        <a:spcBef>
          <a:spcPct val="0"/>
        </a:spcBef>
        <a:spcAft>
          <a:spcPct val="0"/>
        </a:spcAft>
        <a:defRPr sz="4000" b="1">
          <a:solidFill>
            <a:srgbClr val="FFFFFF"/>
          </a:solidFill>
          <a:latin typeface="Helvetica" pitchFamily="-65" charset="0"/>
          <a:ea typeface="Geneva" pitchFamily="-65" charset="-128"/>
        </a:defRPr>
      </a:lvl8pPr>
      <a:lvl9pPr marL="1828800" algn="l" defTabSz="457200" rtl="0" fontAlgn="base">
        <a:spcBef>
          <a:spcPct val="0"/>
        </a:spcBef>
        <a:spcAft>
          <a:spcPct val="0"/>
        </a:spcAft>
        <a:defRPr sz="4000" b="1">
          <a:solidFill>
            <a:srgbClr val="FFFFFF"/>
          </a:solidFill>
          <a:latin typeface="Helvetica" pitchFamily="-65" charset="0"/>
          <a:ea typeface="Geneva" pitchFamily="-65" charset="-128"/>
        </a:defRPr>
      </a:lvl9pPr>
    </p:titleStyle>
    <p:body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0AD51B-D34F-4C64-8794-77E4FE43C21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487EA9-FFA1-4A42-BA65-B7AEFF1AE25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1FB5D-0249-4E87-85C9-13ABCEF29CC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554AB7F-E6CA-4EFA-8780-2550D3B6408F}" type="datetimeFigureOut">
              <a:rPr lang="en-US" smtClean="0"/>
              <a:t>2/13/2024</a:t>
            </a:fld>
            <a:endParaRPr lang="en-US" dirty="0"/>
          </a:p>
        </p:txBody>
      </p:sp>
      <p:sp>
        <p:nvSpPr>
          <p:cNvPr id="5" name="Footer Placeholder 4">
            <a:extLst>
              <a:ext uri="{FF2B5EF4-FFF2-40B4-BE49-F238E27FC236}">
                <a16:creationId xmlns:a16="http://schemas.microsoft.com/office/drawing/2014/main" id="{B842F5B5-CEE2-4AF7-8C54-9AC9E449FEC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32B6BBA-04E6-48F8-BCE1-42CEBA1785B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E2E60E-84AF-43CC-8D22-E3B9D17FF0F0}" type="slidenum">
              <a:rPr lang="en-US" smtClean="0"/>
              <a:t>‹#›</a:t>
            </a:fld>
            <a:endParaRPr lang="en-US" dirty="0"/>
          </a:p>
        </p:txBody>
      </p:sp>
    </p:spTree>
    <p:extLst>
      <p:ext uri="{BB962C8B-B14F-4D97-AF65-F5344CB8AC3E}">
        <p14:creationId xmlns:p14="http://schemas.microsoft.com/office/powerpoint/2010/main" val="18485214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pic>
        <p:nvPicPr>
          <p:cNvPr id="6" name="Picture 5" descr="" title=""/>
          <p:cNvPicPr>
            <a:picLocks noChangeAspect="1"/>
          </p:cNvPicPr>
          <p:nvPr/>
        </p:nvPicPr>
        <p:blipFill>
          <a:blip r:embed="rId3"/>
          <a:stretch>
            <a:fillRect/>
          </a:stretch>
        </p:blipFill>
        <p:spPr>
          <a:xfrm>
            <a:off x="-21266" y="0"/>
            <a:ext cx="9165266" cy="6858000"/>
          </a:xfrm>
          <a:prstGeom prst="rect">
            <a:avLst/>
          </a:prstGeom>
        </p:spPr>
      </p:pic>
      <p:sp>
        <p:nvSpPr>
          <p:cNvPr id="7" name="Subtitle 2" descr="" title=""/>
          <p:cNvSpPr>
            <a:spLocks noGrp="1"/>
          </p:cNvSpPr>
          <p:nvPr>
            <p:ph type="subTitle" idx="1"/>
          </p:nvPr>
        </p:nvSpPr>
        <p:spPr>
          <a:xfrm>
            <a:off x="256067" y="5486400"/>
            <a:ext cx="8610600" cy="990600"/>
          </a:xfrm>
        </p:spPr>
        <p:txBody>
          <a:bodyPr/>
          <a:lstStyle/>
          <a:p>
            <a:pPr eaLnBrk="1" hangingPunct="1"/>
            <a:r>
              <a:rPr lang="en-US" sz="5400" b="1" dirty="0">
                <a:latin typeface="Trebuchet MS" pitchFamily="34" charset="0"/>
                <a:ea typeface="Trebuchet MS" pitchFamily="34" charset="0"/>
                <a:cs typeface="Trebuchet MS" pitchFamily="34" charset="0"/>
              </a:rPr>
              <a:t>to Cub Scouting!</a:t>
            </a:r>
            <a:endParaRPr lang="en-US" sz="3200" dirty="0">
              <a:solidFill>
                <a:schemeClr val="bg1"/>
              </a:solidFill>
              <a:latin typeface="Trebuchet MS" pitchFamily="34" charset="0"/>
              <a:ea typeface="Trebuchet MS" pitchFamily="34" charset="0"/>
              <a:cs typeface="Trebuchet MS" pitchFamily="34" charset="0"/>
            </a:endParaRPr>
          </a:p>
        </p:txBody>
      </p:sp>
      <p:sp>
        <p:nvSpPr>
          <p:cNvPr id="8" name="Title 1" descr="" title=""/>
          <p:cNvSpPr>
            <a:spLocks noGrp="1"/>
          </p:cNvSpPr>
          <p:nvPr>
            <p:ph type="ctrTitle"/>
          </p:nvPr>
        </p:nvSpPr>
        <p:spPr>
          <a:xfrm>
            <a:off x="304800" y="304801"/>
            <a:ext cx="7162800" cy="914400"/>
          </a:xfrm>
        </p:spPr>
        <p:txBody>
          <a:bodyPr/>
          <a:lstStyle/>
          <a:p>
            <a:pPr eaLnBrk="1" hangingPunct="1"/>
            <a:r>
              <a:rPr lang="en-US" sz="5400" b="1" dirty="0">
                <a:latin typeface="Trebuchet MS" pitchFamily="34" charset="0"/>
                <a:ea typeface="Trebuchet MS" pitchFamily="34" charset="0"/>
                <a:cs typeface="Trebuchet MS" pitchFamily="34" charset="0"/>
              </a:rPr>
              <a:t>Pack __</a:t>
            </a:r>
          </a:p>
        </p:txBody>
      </p:sp>
    </p:spTree>
    <p:extLst>
      <p:ext uri="{BB962C8B-B14F-4D97-AF65-F5344CB8AC3E}">
        <p14:creationId xmlns:p14="http://schemas.microsoft.com/office/powerpoint/2010/main" val="75512955"/>
      </p:ext>
    </p:extLst>
  </p:cSld>
  <p:clrMapOvr>
    <a:masterClrMapping/>
  </p:clrMapOvr>
</p:sld>
</file>

<file path=ppt/slides/slide2.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600200" y="533400"/>
            <a:ext cx="6256751" cy="438620"/>
          </a:xfrm>
        </p:spPr>
        <p:txBody>
          <a:bodyPr anchor="b">
            <a:normAutofit fontScale="90000"/>
          </a:bodyPr>
          <a:lstStyle/>
          <a:p>
            <a:pPr eaLnBrk="1" hangingPunct="1"/>
            <a:r>
              <a:rPr lang="en-US" b="1" dirty="0">
                <a:latin typeface="Calibri" panose="020F0502020204030204" pitchFamily="34" charset="0"/>
                <a:cs typeface="Calibri" panose="020F0502020204030204" pitchFamily="34" charset="0"/>
              </a:rPr>
              <a:t>Pledge of Allegiance</a:t>
            </a:r>
          </a:p>
        </p:txBody>
      </p:sp>
      <p:pic>
        <p:nvPicPr>
          <p:cNvPr id="465922" name="Picture 2" descr="" title=""/>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26416" y="1434326"/>
            <a:ext cx="7641384" cy="4814073"/>
          </a:xfrm>
          <a:prstGeom prst="rect">
            <a:avLst/>
          </a:prstGeom>
          <a:solidFill>
            <a:srgbClr val="FFFFFF"/>
          </a:solidFill>
        </p:spPr>
      </p:pic>
    </p:spTree>
    <p:extLst>
      <p:ext uri="{BB962C8B-B14F-4D97-AF65-F5344CB8AC3E}">
        <p14:creationId xmlns:p14="http://schemas.microsoft.com/office/powerpoint/2010/main" val="1141824961"/>
      </p:ext>
    </p:extLst>
  </p:cSld>
  <p:clrMapOvr>
    <a:masterClrMapping/>
  </p:clrMapOvr>
</p:sld>
</file>

<file path=ppt/slides/slide3.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9698" name="Title 1" descr="" title=""/>
          <p:cNvSpPr>
            <a:spLocks noGrp="1"/>
          </p:cNvSpPr>
          <p:nvPr>
            <p:ph type="title"/>
          </p:nvPr>
        </p:nvSpPr>
        <p:spPr>
          <a:xfrm>
            <a:off x="1724628" y="228600"/>
            <a:ext cx="2694972" cy="2666999"/>
          </a:xfrm>
        </p:spPr>
        <p:txBody>
          <a:bodyPr vert="horz" wrap="square" lIns="68580" tIns="34290" rIns="68580" bIns="34290" numCol="1" rtlCol="0" anchor="t" anchorCtr="0" compatLnSpc="1">
            <a:prstTxWarp prst="textNoShape">
              <a:avLst/>
            </a:prstTxWarp>
            <a:noAutofit/>
          </a:bodyPr>
          <a:lstStyle/>
          <a:p>
            <a:r>
              <a:rPr lang="en-US" sz="5400" b="1" dirty="0"/>
              <a:t>The Scout Law</a:t>
            </a:r>
          </a:p>
        </p:txBody>
      </p:sp>
      <p:pic>
        <p:nvPicPr>
          <p:cNvPr id="3" name="Picture 2" descr="" title="">
            <a:extLst>
              <a:ext uri="{FF2B5EF4-FFF2-40B4-BE49-F238E27FC236}">
                <a16:creationId xmlns:a16="http://schemas.microsoft.com/office/drawing/2014/main" id="{5F9068C5-80D9-4C36-AE79-28E1A4673F21}"/>
              </a:ext>
            </a:extLst>
          </p:cNvPr>
          <p:cNvPicPr>
            <a:picLocks noChangeAspect="1"/>
          </p:cNvPicPr>
          <p:nvPr/>
        </p:nvPicPr>
        <p:blipFill rotWithShape="1">
          <a:blip r:embed="rId3"/>
          <a:srcRect r="15816"/>
          <a:stretch/>
        </p:blipFill>
        <p:spPr>
          <a:xfrm>
            <a:off x="1648900" y="2608090"/>
            <a:ext cx="3608900" cy="3604523"/>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p:spPr>
      </p:pic>
      <p:sp>
        <p:nvSpPr>
          <p:cNvPr id="19" name="Content Placeholder 2" descr="" title="">
            <a:extLst>
              <a:ext uri="{FF2B5EF4-FFF2-40B4-BE49-F238E27FC236}">
                <a16:creationId xmlns:a16="http://schemas.microsoft.com/office/drawing/2014/main" id="{614B7652-D664-4EBC-92A4-3670BC04E2DE}"/>
              </a:ext>
            </a:extLst>
          </p:cNvPr>
          <p:cNvSpPr txBox="1">
            <a:spLocks/>
          </p:cNvSpPr>
          <p:nvPr/>
        </p:nvSpPr>
        <p:spPr>
          <a:xfrm>
            <a:off x="4267200" y="228601"/>
            <a:ext cx="2895600" cy="60960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charset="0"/>
              <a:buNone/>
            </a:pPr>
            <a:r>
              <a:rPr lang="en-US" sz="4000" b="1" dirty="0">
                <a:solidFill>
                  <a:schemeClr val="bg1"/>
                </a:solidFill>
                <a:ea typeface="Trebuchet MS" pitchFamily="34" charset="0"/>
                <a:cs typeface="Trebuchet MS" pitchFamily="34" charset="0"/>
              </a:rPr>
              <a:t>A Scout is…</a:t>
            </a:r>
          </a:p>
        </p:txBody>
      </p:sp>
      <p:sp>
        <p:nvSpPr>
          <p:cNvPr id="20" name="Content Placeholder 1" descr="" title="">
            <a:extLst>
              <a:ext uri="{FF2B5EF4-FFF2-40B4-BE49-F238E27FC236}">
                <a16:creationId xmlns:a16="http://schemas.microsoft.com/office/drawing/2014/main" id="{CBECB2E5-8BA9-4485-A37F-586D41747E0C}"/>
              </a:ext>
            </a:extLst>
          </p:cNvPr>
          <p:cNvSpPr>
            <a:spLocks noGrp="1"/>
          </p:cNvSpPr>
          <p:nvPr>
            <p:ph sz="half" idx="2"/>
          </p:nvPr>
        </p:nvSpPr>
        <p:spPr>
          <a:xfrm>
            <a:off x="6400800" y="838201"/>
            <a:ext cx="2417031" cy="4686300"/>
          </a:xfrm>
        </p:spPr>
        <p:txBody>
          <a:bodyPr>
            <a:noAutofit/>
          </a:bodyPr>
          <a:lstStyle/>
          <a:p>
            <a:pPr>
              <a:buNone/>
            </a:pPr>
            <a:r>
              <a:rPr lang="en-US" sz="2500" dirty="0">
                <a:ea typeface="Trebuchet MS" pitchFamily="34" charset="0"/>
                <a:cs typeface="Trebuchet MS" pitchFamily="34" charset="0"/>
              </a:rPr>
              <a:t>Trustworthy,   </a:t>
            </a:r>
          </a:p>
          <a:p>
            <a:pPr>
              <a:buNone/>
            </a:pPr>
            <a:r>
              <a:rPr lang="en-US" sz="2500" dirty="0">
                <a:ea typeface="Trebuchet MS" pitchFamily="34" charset="0"/>
                <a:cs typeface="Trebuchet MS" pitchFamily="34" charset="0"/>
              </a:rPr>
              <a:t>Loyal, 	</a:t>
            </a:r>
          </a:p>
          <a:p>
            <a:pPr>
              <a:buNone/>
            </a:pPr>
            <a:r>
              <a:rPr lang="en-US" sz="2500" dirty="0">
                <a:ea typeface="Trebuchet MS" pitchFamily="34" charset="0"/>
                <a:cs typeface="Trebuchet MS" pitchFamily="34" charset="0"/>
              </a:rPr>
              <a:t>Helpful,</a:t>
            </a:r>
          </a:p>
          <a:p>
            <a:pPr>
              <a:buNone/>
            </a:pPr>
            <a:r>
              <a:rPr lang="en-US" sz="2500" dirty="0">
                <a:ea typeface="Trebuchet MS" pitchFamily="34" charset="0"/>
                <a:cs typeface="Trebuchet MS" pitchFamily="34" charset="0"/>
              </a:rPr>
              <a:t>Friendly, 	   </a:t>
            </a:r>
          </a:p>
          <a:p>
            <a:pPr>
              <a:buNone/>
            </a:pPr>
            <a:r>
              <a:rPr lang="en-US" sz="2500" dirty="0">
                <a:ea typeface="Trebuchet MS" pitchFamily="34" charset="0"/>
                <a:cs typeface="Trebuchet MS" pitchFamily="34" charset="0"/>
              </a:rPr>
              <a:t>Courteous,	  </a:t>
            </a:r>
          </a:p>
          <a:p>
            <a:pPr>
              <a:buNone/>
            </a:pPr>
            <a:r>
              <a:rPr lang="en-US" sz="2500" dirty="0">
                <a:ea typeface="Trebuchet MS" pitchFamily="34" charset="0"/>
                <a:cs typeface="Trebuchet MS" pitchFamily="34" charset="0"/>
              </a:rPr>
              <a:t>Kind,</a:t>
            </a:r>
          </a:p>
          <a:p>
            <a:pPr marL="0" indent="0">
              <a:buNone/>
            </a:pPr>
            <a:r>
              <a:rPr lang="en-US" sz="2500" dirty="0">
                <a:ea typeface="Trebuchet MS" pitchFamily="34" charset="0"/>
                <a:cs typeface="Trebuchet MS" pitchFamily="34" charset="0"/>
              </a:rPr>
              <a:t>Obedient,</a:t>
            </a:r>
          </a:p>
          <a:p>
            <a:pPr marL="0" indent="0">
              <a:buNone/>
            </a:pPr>
            <a:r>
              <a:rPr lang="en-US" sz="2500" dirty="0">
                <a:ea typeface="Trebuchet MS" pitchFamily="34" charset="0"/>
                <a:cs typeface="Trebuchet MS" pitchFamily="34" charset="0"/>
              </a:rPr>
              <a:t>Cheerful,</a:t>
            </a:r>
          </a:p>
          <a:p>
            <a:pPr marL="0" indent="0">
              <a:buNone/>
            </a:pPr>
            <a:r>
              <a:rPr lang="en-US" sz="2500" dirty="0">
                <a:ea typeface="Trebuchet MS" pitchFamily="34" charset="0"/>
                <a:cs typeface="Trebuchet MS" pitchFamily="34" charset="0"/>
              </a:rPr>
              <a:t>Thrifty,</a:t>
            </a:r>
          </a:p>
          <a:p>
            <a:pPr marL="0" indent="0">
              <a:buNone/>
            </a:pPr>
            <a:r>
              <a:rPr lang="en-US" sz="2500" dirty="0">
                <a:ea typeface="Trebuchet MS" pitchFamily="34" charset="0"/>
                <a:cs typeface="Trebuchet MS" pitchFamily="34" charset="0"/>
              </a:rPr>
              <a:t>Brave,</a:t>
            </a:r>
          </a:p>
          <a:p>
            <a:pPr marL="0" indent="0">
              <a:buNone/>
            </a:pPr>
            <a:r>
              <a:rPr lang="en-US" sz="2500" dirty="0">
                <a:ea typeface="Trebuchet MS" pitchFamily="34" charset="0"/>
                <a:cs typeface="Trebuchet MS" pitchFamily="34" charset="0"/>
              </a:rPr>
              <a:t>Clean, and</a:t>
            </a:r>
          </a:p>
          <a:p>
            <a:pPr marL="0" indent="0">
              <a:buNone/>
            </a:pPr>
            <a:r>
              <a:rPr lang="en-US" sz="2500" dirty="0">
                <a:ea typeface="Trebuchet MS" pitchFamily="34" charset="0"/>
                <a:cs typeface="Trebuchet MS" pitchFamily="34" charset="0"/>
              </a:rPr>
              <a:t>Reverent</a:t>
            </a:r>
            <a:endParaRPr lang="en-US" sz="2500" dirty="0"/>
          </a:p>
        </p:txBody>
      </p:sp>
    </p:spTree>
    <p:extLst>
      <p:ext uri="{BB962C8B-B14F-4D97-AF65-F5344CB8AC3E}">
        <p14:creationId xmlns:p14="http://schemas.microsoft.com/office/powerpoint/2010/main" val="18040698"/>
      </p:ext>
    </p:extLst>
  </p:cSld>
  <p:clrMapOvr>
    <a:masterClrMapping/>
  </p:clrMapOvr>
</p:sld>
</file>

<file path=ppt/slides/slide4.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64514" name="Rectangle 2" descr="" title=""/>
          <p:cNvSpPr>
            <a:spLocks noGrp="1"/>
          </p:cNvSpPr>
          <p:nvPr>
            <p:ph type="title"/>
          </p:nvPr>
        </p:nvSpPr>
        <p:spPr>
          <a:xfrm>
            <a:off x="1371600" y="274638"/>
            <a:ext cx="7772400" cy="1143000"/>
          </a:xfrm>
        </p:spPr>
        <p:txBody>
          <a:bodyPr/>
          <a:lstStyle/>
          <a:p>
            <a:r>
              <a:rPr lang="en-US" sz="5400" b="1" i="1" dirty="0">
                <a:latin typeface="Trebuchet MS" pitchFamily="34" charset="0"/>
                <a:ea typeface="Trebuchet MS" pitchFamily="34" charset="0"/>
                <a:cs typeface="Trebuchet MS" pitchFamily="34" charset="0"/>
              </a:rPr>
              <a:t>What is Cub Scouting</a:t>
            </a:r>
            <a:r>
              <a:rPr lang="en-US" sz="5400" b="1" dirty="0">
                <a:latin typeface="Trebuchet MS" pitchFamily="34" charset="0"/>
                <a:ea typeface="Trebuchet MS" pitchFamily="34" charset="0"/>
                <a:cs typeface="Trebuchet MS" pitchFamily="34" charset="0"/>
              </a:rPr>
              <a:t>?</a:t>
            </a:r>
            <a:endParaRPr lang="en-US" sz="5400" i="1" dirty="0">
              <a:latin typeface="Trebuchet MS" pitchFamily="34" charset="0"/>
              <a:ea typeface="Trebuchet MS" pitchFamily="34" charset="0"/>
              <a:cs typeface="Trebuchet MS" pitchFamily="34" charset="0"/>
            </a:endParaRPr>
          </a:p>
        </p:txBody>
      </p:sp>
      <p:sp>
        <p:nvSpPr>
          <p:cNvPr id="64515" name="Rectangle 3" descr="" title=""/>
          <p:cNvSpPr>
            <a:spLocks noGrp="1"/>
          </p:cNvSpPr>
          <p:nvPr>
            <p:ph type="body" idx="1"/>
          </p:nvPr>
        </p:nvSpPr>
        <p:spPr>
          <a:xfrm>
            <a:off x="1676400" y="1600200"/>
            <a:ext cx="7467600" cy="4525963"/>
          </a:xfrm>
        </p:spPr>
        <p:txBody>
          <a:bodyPr/>
          <a:lstStyle/>
          <a:p>
            <a:pPr eaLnBrk="1" hangingPunct="1">
              <a:buNone/>
            </a:pPr>
            <a:endParaRPr lang="en-US" sz="2800" b="1" i="1" dirty="0">
              <a:latin typeface="Trebuchet MS" pitchFamily="34" charset="0"/>
              <a:ea typeface="Trebuchet MS" pitchFamily="34" charset="0"/>
              <a:cs typeface="Trebuchet MS" pitchFamily="34" charset="0"/>
            </a:endParaRPr>
          </a:p>
        </p:txBody>
      </p:sp>
      <p:pic>
        <p:nvPicPr>
          <p:cNvPr id="2051" name="Picture 3" descr="" ti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7772400" cy="5367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8010329"/>
      </p:ext>
    </p:extLst>
  </p:cSld>
  <p:clrMapOvr>
    <a:masterClrMapping/>
  </p:clrMapOvr>
</p:sld>
</file>

<file path=ppt/slides/slide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6626" name="Title 1" descr="" title=""/>
          <p:cNvSpPr>
            <a:spLocks noGrp="1"/>
          </p:cNvSpPr>
          <p:nvPr>
            <p:ph type="title" idx="4294967295"/>
          </p:nvPr>
        </p:nvSpPr>
        <p:spPr>
          <a:xfrm>
            <a:off x="1676400" y="228600"/>
            <a:ext cx="7239000" cy="820737"/>
          </a:xfrm>
        </p:spPr>
        <p:txBody>
          <a:bodyPr/>
          <a:lstStyle/>
          <a:p>
            <a:pPr algn="r" eaLnBrk="1" hangingPunct="1"/>
            <a:r>
              <a:rPr lang="en-US" b="1" dirty="0">
                <a:latin typeface="Trebuchet MS" pitchFamily="34" charset="0"/>
                <a:ea typeface="Trebuchet MS" pitchFamily="34" charset="0"/>
                <a:cs typeface="Trebuchet MS" pitchFamily="34" charset="0"/>
              </a:rPr>
              <a:t>Cub Scouting </a:t>
            </a:r>
            <a:r>
              <a:rPr lang="en-US" b="1" i="1" u="sng" dirty="0">
                <a:latin typeface="Trebuchet MS" pitchFamily="34" charset="0"/>
                <a:ea typeface="Trebuchet MS" pitchFamily="34" charset="0"/>
                <a:cs typeface="Trebuchet MS" pitchFamily="34" charset="0"/>
              </a:rPr>
              <a:t>FUN!</a:t>
            </a:r>
            <a:endParaRPr lang="en-US" b="1" dirty="0">
              <a:latin typeface="Trebuchet MS" pitchFamily="34" charset="0"/>
              <a:ea typeface="Trebuchet MS" pitchFamily="34" charset="0"/>
              <a:cs typeface="Trebuchet MS" pitchFamily="34" charset="0"/>
            </a:endParaRPr>
          </a:p>
        </p:txBody>
      </p:sp>
      <p:sp>
        <p:nvSpPr>
          <p:cNvPr id="26627" name="Content Placeholder 3" descr="" title=""/>
          <p:cNvSpPr>
            <a:spLocks noGrp="1"/>
          </p:cNvSpPr>
          <p:nvPr>
            <p:ph idx="4294967295"/>
          </p:nvPr>
        </p:nvSpPr>
        <p:spPr>
          <a:xfrm>
            <a:off x="1447800" y="1049337"/>
            <a:ext cx="7467600" cy="5275263"/>
          </a:xfrm>
        </p:spPr>
        <p:txBody>
          <a:bodyPr/>
          <a:lstStyle/>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Fun Family Pack Activities</a:t>
            </a:r>
            <a:r>
              <a:rPr lang="en-US" sz="3200" dirty="0">
                <a:latin typeface="Trebuchet MS" pitchFamily="34" charset="0"/>
                <a:ea typeface="Trebuchet MS" pitchFamily="34" charset="0"/>
                <a:cs typeface="Trebuchet MS" pitchFamily="34" charset="0"/>
              </a:rPr>
              <a:t>: hiking, biking, field trips, camping, fishing, Derbies, Awards – with all grades</a:t>
            </a:r>
          </a:p>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Den Adventures</a:t>
            </a:r>
            <a:r>
              <a:rPr lang="en-US" sz="3200" dirty="0">
                <a:latin typeface="Trebuchet MS" pitchFamily="34" charset="0"/>
                <a:ea typeface="Trebuchet MS" pitchFamily="34" charset="0"/>
                <a:cs typeface="Trebuchet MS" pitchFamily="34" charset="0"/>
              </a:rPr>
              <a:t>: smaller grade level events – fun </a:t>
            </a:r>
            <a:r>
              <a:rPr lang="en-US" sz="3200" i="1" dirty="0">
                <a:latin typeface="Trebuchet MS" pitchFamily="34" charset="0"/>
                <a:ea typeface="Trebuchet MS" pitchFamily="34" charset="0"/>
                <a:cs typeface="Trebuchet MS" pitchFamily="34" charset="0"/>
              </a:rPr>
              <a:t>and</a:t>
            </a:r>
            <a:r>
              <a:rPr lang="en-US" sz="3200" dirty="0">
                <a:latin typeface="Trebuchet MS" pitchFamily="34" charset="0"/>
                <a:ea typeface="Trebuchet MS" pitchFamily="34" charset="0"/>
                <a:cs typeface="Trebuchet MS" pitchFamily="34" charset="0"/>
              </a:rPr>
              <a:t> serious activities</a:t>
            </a:r>
          </a:p>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Advancement</a:t>
            </a:r>
            <a:r>
              <a:rPr lang="en-US" sz="3200" dirty="0">
                <a:latin typeface="Trebuchet MS" pitchFamily="34" charset="0"/>
                <a:ea typeface="Trebuchet MS" pitchFamily="34" charset="0"/>
                <a:cs typeface="Trebuchet MS" pitchFamily="34" charset="0"/>
              </a:rPr>
              <a:t> activities – in Dens and by families on their schedules</a:t>
            </a:r>
          </a:p>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Recognition</a:t>
            </a:r>
            <a:r>
              <a:rPr lang="en-US" sz="3200" dirty="0">
                <a:latin typeface="Trebuchet MS" pitchFamily="34" charset="0"/>
                <a:ea typeface="Trebuchet MS" pitchFamily="34" charset="0"/>
                <a:cs typeface="Trebuchet MS" pitchFamily="34" charset="0"/>
              </a:rPr>
              <a:t> at Den and Pack Events</a:t>
            </a:r>
          </a:p>
        </p:txBody>
      </p:sp>
    </p:spTree>
    <p:extLst>
      <p:ext uri="{BB962C8B-B14F-4D97-AF65-F5344CB8AC3E}">
        <p14:creationId xmlns:p14="http://schemas.microsoft.com/office/powerpoint/2010/main" val="4166582710"/>
      </p:ext>
    </p:extLst>
  </p:cSld>
  <p:clrMapOvr>
    <a:masterClrMapping/>
  </p:clrMapOvr>
</p:sld>
</file>

<file path=ppt/slides/slide6.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pic>
        <p:nvPicPr>
          <p:cNvPr id="1027" name="Picture 3" descr="" title=""/>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706" b="16268"/>
          <a:stretch/>
        </p:blipFill>
        <p:spPr bwMode="auto">
          <a:xfrm>
            <a:off x="1447800" y="152400"/>
            <a:ext cx="7696200" cy="4376925"/>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descr="" title="">
            <a:extLst>
              <a:ext uri="{FF2B5EF4-FFF2-40B4-BE49-F238E27FC236}">
                <a16:creationId xmlns:a16="http://schemas.microsoft.com/office/drawing/2014/main" id="{8BCC16E8-5D90-CDD0-1EDD-5181C02D7E66}"/>
              </a:ext>
            </a:extLst>
          </p:cNvPr>
          <p:cNvSpPr>
            <a:spLocks noGrp="1"/>
          </p:cNvSpPr>
          <p:nvPr>
            <p:ph type="title"/>
          </p:nvPr>
        </p:nvSpPr>
        <p:spPr>
          <a:xfrm>
            <a:off x="1676400" y="274638"/>
            <a:ext cx="7239000" cy="944562"/>
          </a:xfrm>
        </p:spPr>
        <p:txBody>
          <a:bodyPr/>
          <a:lstStyle/>
          <a:p>
            <a:r>
              <a:rPr lang="en-US" dirty="0"/>
              <a:t>Fun!</a:t>
            </a:r>
          </a:p>
        </p:txBody>
      </p:sp>
      <p:sp>
        <p:nvSpPr>
          <p:cNvPr id="3" name="TextBox 2" descr="" title="">
            <a:extLst>
              <a:ext uri="{FF2B5EF4-FFF2-40B4-BE49-F238E27FC236}">
                <a16:creationId xmlns:a16="http://schemas.microsoft.com/office/drawing/2014/main" id="{86B4B46B-53A0-BCBA-4DBB-DC3AD25148B3}"/>
              </a:ext>
            </a:extLst>
          </p:cNvPr>
          <p:cNvSpPr txBox="1"/>
          <p:nvPr/>
        </p:nvSpPr>
        <p:spPr>
          <a:xfrm>
            <a:off x="1447800" y="4038600"/>
            <a:ext cx="6781800" cy="1938992"/>
          </a:xfrm>
          <a:prstGeom prst="rect">
            <a:avLst/>
          </a:prstGeom>
          <a:noFill/>
        </p:spPr>
        <p:txBody>
          <a:bodyPr wrap="square" rtlCol="0">
            <a:spAutoFit/>
          </a:bodyPr>
          <a:lstStyle/>
          <a:p>
            <a:r>
              <a:rPr lang="en-US" sz="3000" dirty="0">
                <a:solidFill>
                  <a:schemeClr val="bg1"/>
                </a:solidFill>
                <a:latin typeface="Trebuchet MS" panose="020B0603020202020204" pitchFamily="34" charset="0"/>
              </a:rPr>
              <a:t>Our Fun Activities and Program:</a:t>
            </a:r>
          </a:p>
          <a:p>
            <a:pPr marL="342900" indent="-342900">
              <a:buFont typeface="Arial" panose="020B0604020202020204" pitchFamily="34" charset="0"/>
              <a:buChar char="•"/>
            </a:pPr>
            <a:r>
              <a:rPr lang="en-US" sz="3000" dirty="0">
                <a:solidFill>
                  <a:schemeClr val="bg1"/>
                </a:solidFill>
                <a:latin typeface="Trebuchet MS" panose="020B0603020202020204" pitchFamily="34" charset="0"/>
              </a:rPr>
              <a:t>Be sure to get our Pack Handout</a:t>
            </a:r>
          </a:p>
          <a:p>
            <a:pPr marL="342900" indent="-342900">
              <a:buFont typeface="Arial" panose="020B0604020202020204" pitchFamily="34" charset="0"/>
              <a:buChar char="•"/>
            </a:pPr>
            <a:r>
              <a:rPr lang="en-US" sz="3000" dirty="0">
                <a:solidFill>
                  <a:schemeClr val="bg1"/>
                </a:solidFill>
                <a:latin typeface="Trebuchet MS" panose="020B0603020202020204" pitchFamily="34" charset="0"/>
              </a:rPr>
              <a:t>Includes Key Big Fun Event Dates</a:t>
            </a:r>
          </a:p>
          <a:p>
            <a:pPr marL="342900" indent="-342900">
              <a:buFont typeface="Arial" panose="020B0604020202020204" pitchFamily="34" charset="0"/>
              <a:buChar char="•"/>
            </a:pPr>
            <a:r>
              <a:rPr lang="en-US" sz="3000" dirty="0">
                <a:solidFill>
                  <a:schemeClr val="bg1"/>
                </a:solidFill>
                <a:latin typeface="Trebuchet MS" panose="020B0603020202020204" pitchFamily="34" charset="0"/>
              </a:rPr>
              <a:t>Also Den Activity Schedules (so far)</a:t>
            </a:r>
          </a:p>
        </p:txBody>
      </p:sp>
    </p:spTree>
    <p:extLst>
      <p:ext uri="{BB962C8B-B14F-4D97-AF65-F5344CB8AC3E}">
        <p14:creationId xmlns:p14="http://schemas.microsoft.com/office/powerpoint/2010/main" val="3131426735"/>
      </p:ext>
    </p:extLst>
  </p:cSld>
  <p:clrMapOvr>
    <a:masterClrMapping/>
  </p:clrMapOvr>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676400" y="274638"/>
            <a:ext cx="7239000" cy="1143000"/>
          </a:xfrm>
        </p:spPr>
        <p:txBody>
          <a:bodyPr wrap="square" anchor="ctr">
            <a:normAutofit/>
          </a:bodyPr>
          <a:lstStyle/>
          <a:p>
            <a:r>
              <a:rPr lang="en-US" sz="4400" dirty="0"/>
              <a:t>Being in a Cub Scout </a:t>
            </a:r>
            <a:r>
              <a:rPr lang="en-US" sz="4400" b="1" i="1" dirty="0"/>
              <a:t>Den</a:t>
            </a:r>
            <a:endParaRPr lang="en-US" sz="4400" dirty="0"/>
          </a:p>
        </p:txBody>
      </p:sp>
      <p:pic>
        <p:nvPicPr>
          <p:cNvPr id="6" name="Picture 5" descr="" title="">
            <a:extLst>
              <a:ext uri="{FF2B5EF4-FFF2-40B4-BE49-F238E27FC236}">
                <a16:creationId xmlns:a16="http://schemas.microsoft.com/office/drawing/2014/main" id="{D4216A3F-95B7-4412-6224-101609AFBD8E}"/>
              </a:ext>
            </a:extLst>
          </p:cNvPr>
          <p:cNvPicPr>
            <a:picLocks noChangeAspect="1"/>
          </p:cNvPicPr>
          <p:nvPr/>
        </p:nvPicPr>
        <p:blipFill rotWithShape="1">
          <a:blip r:embed="rId3"/>
          <a:srcRect l="591" r="8404" b="1"/>
          <a:stretch/>
        </p:blipFill>
        <p:spPr>
          <a:xfrm>
            <a:off x="1676400" y="1600200"/>
            <a:ext cx="3429000" cy="4525963"/>
          </a:xfrm>
          <a:prstGeom prst="rect">
            <a:avLst/>
          </a:prstGeom>
          <a:noFill/>
        </p:spPr>
      </p:pic>
      <p:sp>
        <p:nvSpPr>
          <p:cNvPr id="3" name="Content Placeholder 2" descr="" title=""/>
          <p:cNvSpPr>
            <a:spLocks noGrp="1"/>
          </p:cNvSpPr>
          <p:nvPr>
            <p:ph sz="half" idx="2"/>
          </p:nvPr>
        </p:nvSpPr>
        <p:spPr>
          <a:xfrm>
            <a:off x="5105400" y="1600200"/>
            <a:ext cx="3810000" cy="4525963"/>
          </a:xfrm>
        </p:spPr>
        <p:txBody>
          <a:bodyPr wrap="square" anchor="t">
            <a:normAutofit/>
          </a:bodyPr>
          <a:lstStyle/>
          <a:p>
            <a:pPr marL="0" indent="0">
              <a:buNone/>
            </a:pPr>
            <a:r>
              <a:rPr lang="en-US" dirty="0"/>
              <a:t>Cub Scouts belong to </a:t>
            </a:r>
            <a:r>
              <a:rPr lang="en-US" b="1" dirty="0"/>
              <a:t>parent-led dens:</a:t>
            </a:r>
            <a:r>
              <a:rPr lang="en-US" dirty="0"/>
              <a:t> </a:t>
            </a:r>
          </a:p>
          <a:p>
            <a:r>
              <a:rPr lang="en-US" dirty="0"/>
              <a:t>6 to 8 Scouts at their grade level</a:t>
            </a:r>
          </a:p>
          <a:p>
            <a:r>
              <a:rPr lang="en-US" dirty="0"/>
              <a:t>with their own “grade appropriate” Handbook</a:t>
            </a:r>
          </a:p>
          <a:p>
            <a:r>
              <a:rPr lang="en-US" dirty="0"/>
              <a:t>Fun adventures and new skills</a:t>
            </a:r>
          </a:p>
        </p:txBody>
      </p:sp>
    </p:spTree>
    <p:extLst>
      <p:ext uri="{BB962C8B-B14F-4D97-AF65-F5344CB8AC3E}">
        <p14:creationId xmlns:p14="http://schemas.microsoft.com/office/powerpoint/2010/main" val="1120197327"/>
      </p:ext>
    </p:extLst>
  </p:cSld>
  <p:clrMapOvr>
    <a:masterClrMapping/>
  </p:clrMapOvr>
</p:sld>
</file>

<file path=ppt/slides/slide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pic>
        <p:nvPicPr>
          <p:cNvPr id="16" name="Picture 21" descr="" title=""/>
          <p:cNvPicPr>
            <a:picLocks noChangeAspect="1"/>
          </p:cNvPicPr>
          <p:nvPr/>
        </p:nvPicPr>
        <p:blipFill>
          <a:blip r:embed="rId3">
            <a:lum bright="8000" contrast="14000"/>
            <a:extLst>
              <a:ext uri="{28A0092B-C50C-407E-A947-70E740481C1C}">
                <a14:useLocalDpi xmlns:a14="http://schemas.microsoft.com/office/drawing/2010/main" val="0"/>
              </a:ext>
            </a:extLst>
          </a:blip>
          <a:srcRect/>
          <a:stretch>
            <a:fillRect/>
          </a:stretch>
        </p:blipFill>
        <p:spPr bwMode="auto">
          <a:xfrm>
            <a:off x="-189165" y="2513928"/>
            <a:ext cx="1811499" cy="172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4" descr="" title=""/>
          <p:cNvPicPr>
            <a:picLocks noChangeAspect="1"/>
          </p:cNvPicPr>
          <p:nvPr/>
        </p:nvPicPr>
        <p:blipFill>
          <a:blip r:embed="rId4">
            <a:lum bright="10000" contrast="14000"/>
            <a:extLst>
              <a:ext uri="{28A0092B-C50C-407E-A947-70E740481C1C}">
                <a14:useLocalDpi xmlns:a14="http://schemas.microsoft.com/office/drawing/2010/main" val="0"/>
              </a:ext>
            </a:extLst>
          </a:blip>
          <a:srcRect/>
          <a:stretch>
            <a:fillRect/>
          </a:stretch>
        </p:blipFill>
        <p:spPr bwMode="auto">
          <a:xfrm>
            <a:off x="1136656" y="3359120"/>
            <a:ext cx="1676576" cy="1656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 title=""/>
          <p:cNvPicPr>
            <a:picLocks noChangeAspect="1"/>
          </p:cNvPicPr>
          <p:nvPr/>
        </p:nvPicPr>
        <p:blipFill>
          <a:blip r:embed="rId5">
            <a:lum bright="4000" contrast="10000"/>
            <a:extLst>
              <a:ext uri="{28A0092B-C50C-407E-A947-70E740481C1C}">
                <a14:useLocalDpi xmlns:a14="http://schemas.microsoft.com/office/drawing/2010/main" val="0"/>
              </a:ext>
            </a:extLst>
          </a:blip>
          <a:srcRect/>
          <a:stretch>
            <a:fillRect/>
          </a:stretch>
        </p:blipFill>
        <p:spPr bwMode="auto">
          <a:xfrm>
            <a:off x="189207" y="4004081"/>
            <a:ext cx="1239576" cy="163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descr="" title=""/>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89122" y="5462793"/>
            <a:ext cx="1503623" cy="50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 title=""/>
          <p:cNvPicPr>
            <a:picLocks noChangeAspect="1"/>
          </p:cNvPicPr>
          <p:nvPr/>
        </p:nvPicPr>
        <p:blipFill>
          <a:blip r:embed="rId7"/>
          <a:stretch>
            <a:fillRect/>
          </a:stretch>
        </p:blipFill>
        <p:spPr>
          <a:xfrm>
            <a:off x="189207" y="1575680"/>
            <a:ext cx="1642880" cy="718080"/>
          </a:xfrm>
          <a:prstGeom prst="rect">
            <a:avLst/>
          </a:prstGeom>
        </p:spPr>
      </p:pic>
      <p:pic>
        <p:nvPicPr>
          <p:cNvPr id="9" name="Picture 8" descr="" title="">
            <a:extLst>
              <a:ext uri="{FF2B5EF4-FFF2-40B4-BE49-F238E27FC236}">
                <a16:creationId xmlns:a16="http://schemas.microsoft.com/office/drawing/2014/main" id="{BAFF74D8-F22F-4A6E-8DFE-5708B5C69A87}"/>
              </a:ext>
            </a:extLst>
          </p:cNvPr>
          <p:cNvPicPr>
            <a:picLocks noChangeAspect="1"/>
          </p:cNvPicPr>
          <p:nvPr/>
        </p:nvPicPr>
        <p:blipFill>
          <a:blip r:embed="rId8"/>
          <a:stretch>
            <a:fillRect/>
          </a:stretch>
        </p:blipFill>
        <p:spPr>
          <a:xfrm rot="18818467">
            <a:off x="1539216" y="2360835"/>
            <a:ext cx="871456" cy="865627"/>
          </a:xfrm>
          <a:prstGeom prst="rect">
            <a:avLst/>
          </a:prstGeom>
        </p:spPr>
      </p:pic>
      <p:sp>
        <p:nvSpPr>
          <p:cNvPr id="4" name="TextBox 3" descr="" title="">
            <a:extLst>
              <a:ext uri="{FF2B5EF4-FFF2-40B4-BE49-F238E27FC236}">
                <a16:creationId xmlns:a16="http://schemas.microsoft.com/office/drawing/2014/main" id="{4CA23332-214B-E70E-7FB8-F199514636C1}"/>
              </a:ext>
            </a:extLst>
          </p:cNvPr>
          <p:cNvSpPr txBox="1"/>
          <p:nvPr/>
        </p:nvSpPr>
        <p:spPr>
          <a:xfrm>
            <a:off x="457200" y="224135"/>
            <a:ext cx="8305799" cy="553998"/>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Ranks (Handbooks) and Grades K through 5</a:t>
            </a:r>
          </a:p>
        </p:txBody>
      </p:sp>
      <p:sp>
        <p:nvSpPr>
          <p:cNvPr id="5" name="TextBox 4" descr="" title="">
            <a:extLst>
              <a:ext uri="{FF2B5EF4-FFF2-40B4-BE49-F238E27FC236}">
                <a16:creationId xmlns:a16="http://schemas.microsoft.com/office/drawing/2014/main" id="{527FCE61-CF7F-362B-E387-8C70FDAA09F3}"/>
              </a:ext>
            </a:extLst>
          </p:cNvPr>
          <p:cNvSpPr txBox="1"/>
          <p:nvPr/>
        </p:nvSpPr>
        <p:spPr>
          <a:xfrm>
            <a:off x="76200" y="6148363"/>
            <a:ext cx="8915400"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(5</a:t>
            </a:r>
            <a:r>
              <a:rPr kumimoji="0" lang="en-US" sz="2400" b="1" i="0" u="none" strike="noStrike" kern="1200" cap="none" spc="0" normalizeH="0" baseline="30000" noProof="0" dirty="0">
                <a:ln>
                  <a:noFill/>
                </a:ln>
                <a:solidFill>
                  <a:prstClr val="black"/>
                </a:solidFill>
                <a:effectLst/>
                <a:uLnTx/>
                <a:uFillTx/>
                <a:latin typeface="Trebuchet MS" panose="020B0603020202020204" pitchFamily="34" charset="0"/>
                <a:ea typeface="+mn-ea"/>
                <a:cs typeface="+mn-cs"/>
              </a:rPr>
              <a:t>th</a:t>
            </a:r>
            <a:r>
              <a:rPr kumimoji="0" lang="en-US" sz="24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Grade Scouts can join a Scouts BSA Troop in the Spring)</a:t>
            </a:r>
          </a:p>
        </p:txBody>
      </p:sp>
    </p:spTree>
    <p:extLst>
      <p:ext uri="{BB962C8B-B14F-4D97-AF65-F5344CB8AC3E}">
        <p14:creationId xmlns:p14="http://schemas.microsoft.com/office/powerpoint/2010/main" val="1270965283"/>
      </p:ext>
    </p:extLst>
  </p:cSld>
  <p:clrMapOvr>
    <a:masterClrMapping/>
  </p:clrMapOvr>
</p:sld>
</file>

<file path=ppt/slides/slide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9" name="Title 8" descr="" title=""/>
          <p:cNvSpPr>
            <a:spLocks noGrp="1"/>
          </p:cNvSpPr>
          <p:nvPr>
            <p:ph type="title"/>
          </p:nvPr>
        </p:nvSpPr>
        <p:spPr>
          <a:xfrm>
            <a:off x="1905001" y="152400"/>
            <a:ext cx="6525068" cy="762000"/>
          </a:xfrm>
        </p:spPr>
        <p:txBody>
          <a:bodyPr vert="horz" wrap="square" lIns="68580" tIns="34290" rIns="68580" bIns="34290" numCol="1" rtlCol="0" anchor="b" anchorCtr="0" compatLnSpc="1">
            <a:prstTxWarp prst="textNoShape">
              <a:avLst/>
            </a:prstTxWarp>
            <a:noAutofit/>
          </a:bodyPr>
          <a:lstStyle/>
          <a:p>
            <a:pPr algn="ctr"/>
            <a:r>
              <a:rPr lang="en-US" sz="4500" b="1" dirty="0">
                <a:solidFill>
                  <a:schemeClr val="bg1"/>
                </a:solidFill>
                <a:latin typeface="+mj-lt"/>
                <a:ea typeface="+mj-ea"/>
                <a:cs typeface="+mj-cs"/>
              </a:rPr>
              <a:t>Cub Scout Handbooks</a:t>
            </a:r>
            <a:endParaRPr lang="en-US" sz="4500" i="1" dirty="0">
              <a:solidFill>
                <a:schemeClr val="bg1"/>
              </a:solidFill>
              <a:latin typeface="+mj-lt"/>
              <a:ea typeface="+mj-ea"/>
              <a:cs typeface="+mj-cs"/>
            </a:endParaRPr>
          </a:p>
        </p:txBody>
      </p:sp>
      <p:pic>
        <p:nvPicPr>
          <p:cNvPr id="6" name="Picture 5" descr="" title="">
            <a:extLst>
              <a:ext uri="{FF2B5EF4-FFF2-40B4-BE49-F238E27FC236}">
                <a16:creationId xmlns:a16="http://schemas.microsoft.com/office/drawing/2014/main" id="{83FE0D8E-147A-9513-3DBF-BF43CD19835E}"/>
              </a:ext>
            </a:extLst>
          </p:cNvPr>
          <p:cNvPicPr>
            <a:picLocks noChangeAspect="1"/>
          </p:cNvPicPr>
          <p:nvPr/>
        </p:nvPicPr>
        <p:blipFill>
          <a:blip r:embed="rId3"/>
          <a:stretch>
            <a:fillRect/>
          </a:stretch>
        </p:blipFill>
        <p:spPr>
          <a:xfrm>
            <a:off x="2209800" y="920557"/>
            <a:ext cx="5943600" cy="5903575"/>
          </a:xfrm>
          <a:prstGeom prst="rect">
            <a:avLst/>
          </a:prstGeom>
        </p:spPr>
      </p:pic>
    </p:spTree>
    <p:extLst>
      <p:ext uri="{BB962C8B-B14F-4D97-AF65-F5344CB8AC3E}">
        <p14:creationId xmlns:p14="http://schemas.microsoft.com/office/powerpoint/2010/main" val="4056899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80898" name="Rectangle 2" descr="" title=""/>
          <p:cNvSpPr>
            <a:spLocks noGrp="1"/>
          </p:cNvSpPr>
          <p:nvPr>
            <p:ph type="title"/>
          </p:nvPr>
        </p:nvSpPr>
        <p:spPr>
          <a:xfrm>
            <a:off x="1676400" y="274638"/>
            <a:ext cx="7467600" cy="1143000"/>
          </a:xfrm>
        </p:spPr>
        <p:txBody>
          <a:bodyPr/>
          <a:lstStyle/>
          <a:p>
            <a:r>
              <a:rPr lang="en-US" sz="3600" i="1" dirty="0">
                <a:latin typeface="Trebuchet MS" pitchFamily="34" charset="0"/>
                <a:ea typeface="Trebuchet MS" pitchFamily="34" charset="0"/>
                <a:cs typeface="Trebuchet MS" pitchFamily="34" charset="0"/>
              </a:rPr>
              <a:t>In Our Pack … </a:t>
            </a:r>
            <a:r>
              <a:rPr lang="en-US" sz="3600" dirty="0">
                <a:latin typeface="Trebuchet MS" pitchFamily="34" charset="0"/>
                <a:ea typeface="Trebuchet MS" pitchFamily="34" charset="0"/>
                <a:cs typeface="Trebuchet MS" pitchFamily="34" charset="0"/>
              </a:rPr>
              <a:t>“</a:t>
            </a:r>
            <a:r>
              <a:rPr lang="en-US" sz="3600" u="sng" dirty="0">
                <a:latin typeface="Trebuchet MS" pitchFamily="34" charset="0"/>
                <a:ea typeface="Trebuchet MS" pitchFamily="34" charset="0"/>
                <a:cs typeface="Trebuchet MS" pitchFamily="34" charset="0"/>
              </a:rPr>
              <a:t>Every Parent Helps</a:t>
            </a:r>
            <a:r>
              <a:rPr lang="en-US" sz="3600" dirty="0">
                <a:latin typeface="Trebuchet MS" pitchFamily="34" charset="0"/>
                <a:ea typeface="Trebuchet MS" pitchFamily="34" charset="0"/>
                <a:cs typeface="Trebuchet MS" pitchFamily="34" charset="0"/>
              </a:rPr>
              <a:t>”</a:t>
            </a:r>
            <a:endParaRPr lang="en-US" sz="3600" b="1" i="1" dirty="0">
              <a:latin typeface="Trebuchet MS" pitchFamily="34" charset="0"/>
              <a:ea typeface="Trebuchet MS" pitchFamily="34" charset="0"/>
              <a:cs typeface="Trebuchet MS" pitchFamily="34" charset="0"/>
            </a:endParaRPr>
          </a:p>
        </p:txBody>
      </p:sp>
      <p:sp>
        <p:nvSpPr>
          <p:cNvPr id="80899" name="Rectangle 3" descr="" title=""/>
          <p:cNvSpPr>
            <a:spLocks noGrp="1"/>
          </p:cNvSpPr>
          <p:nvPr>
            <p:ph type="body" idx="1"/>
          </p:nvPr>
        </p:nvSpPr>
        <p:spPr>
          <a:xfrm>
            <a:off x="1676400" y="1447800"/>
            <a:ext cx="7391400" cy="4800600"/>
          </a:xfrm>
        </p:spPr>
        <p:txBody>
          <a:bodyPr/>
          <a:lstStyle/>
          <a:p>
            <a:r>
              <a:rPr lang="en-US" sz="2800" dirty="0">
                <a:latin typeface="Trebuchet MS" pitchFamily="34" charset="0"/>
                <a:ea typeface="Trebuchet MS" pitchFamily="34" charset="0"/>
                <a:cs typeface="Trebuchet MS" pitchFamily="34" charset="0"/>
              </a:rPr>
              <a:t>Every Adult can have a </a:t>
            </a:r>
            <a:r>
              <a:rPr lang="en-US" sz="2800" u="sng" dirty="0">
                <a:latin typeface="Trebuchet MS" pitchFamily="34" charset="0"/>
                <a:ea typeface="Trebuchet MS" pitchFamily="34" charset="0"/>
                <a:cs typeface="Trebuchet MS" pitchFamily="34" charset="0"/>
              </a:rPr>
              <a:t>Den or Pack Role</a:t>
            </a:r>
            <a:r>
              <a:rPr lang="en-US" sz="2800" dirty="0">
                <a:latin typeface="Trebuchet MS" pitchFamily="34" charset="0"/>
                <a:ea typeface="Trebuchet MS" pitchFamily="34" charset="0"/>
                <a:cs typeface="Trebuchet MS" pitchFamily="34" charset="0"/>
              </a:rPr>
              <a:t>:</a:t>
            </a:r>
          </a:p>
          <a:p>
            <a:pPr lvl="1"/>
            <a:r>
              <a:rPr lang="en-US" sz="2800" dirty="0">
                <a:latin typeface="Trebuchet MS" pitchFamily="34" charset="0"/>
                <a:ea typeface="Trebuchet MS" pitchFamily="34" charset="0"/>
                <a:cs typeface="Trebuchet MS" pitchFamily="34" charset="0"/>
              </a:rPr>
              <a:t>If not Den Leader or Cubmaster …</a:t>
            </a:r>
          </a:p>
          <a:p>
            <a:pPr lvl="1"/>
            <a:r>
              <a:rPr lang="en-US" sz="2800" dirty="0">
                <a:latin typeface="Trebuchet MS" pitchFamily="34" charset="0"/>
                <a:ea typeface="Trebuchet MS" pitchFamily="34" charset="0"/>
                <a:cs typeface="Trebuchet MS" pitchFamily="34" charset="0"/>
              </a:rPr>
              <a:t>Then a Helper or Committee member</a:t>
            </a:r>
          </a:p>
          <a:p>
            <a:pPr>
              <a:spcBef>
                <a:spcPts val="3000"/>
              </a:spcBef>
              <a:buNone/>
            </a:pPr>
            <a:r>
              <a:rPr lang="en-US" sz="2800" b="1" i="1" dirty="0">
                <a:latin typeface="Trebuchet MS" pitchFamily="34" charset="0"/>
                <a:ea typeface="Trebuchet MS" pitchFamily="34" charset="0"/>
                <a:cs typeface="Trebuchet MS" pitchFamily="34" charset="0"/>
              </a:rPr>
              <a:t>In Cub Scouting, </a:t>
            </a:r>
          </a:p>
          <a:p>
            <a:pPr algn="ctr">
              <a:spcBef>
                <a:spcPts val="1800"/>
              </a:spcBef>
              <a:buNone/>
            </a:pPr>
            <a:r>
              <a:rPr lang="en-US" sz="2800" b="1" i="1" u="sng" dirty="0">
                <a:latin typeface="Trebuchet MS" pitchFamily="34" charset="0"/>
                <a:ea typeface="Trebuchet MS" pitchFamily="34" charset="0"/>
                <a:cs typeface="Trebuchet MS" pitchFamily="34" charset="0"/>
              </a:rPr>
              <a:t>you’re either a Den Leader …</a:t>
            </a:r>
          </a:p>
          <a:p>
            <a:pPr algn="ctr">
              <a:spcBef>
                <a:spcPts val="1800"/>
              </a:spcBef>
              <a:buNone/>
            </a:pPr>
            <a:r>
              <a:rPr lang="en-US" sz="2800" b="1" i="1" u="sng" dirty="0">
                <a:latin typeface="Trebuchet MS" pitchFamily="34" charset="0"/>
                <a:ea typeface="Trebuchet MS" pitchFamily="34" charset="0"/>
                <a:cs typeface="Trebuchet MS" pitchFamily="34" charset="0"/>
              </a:rPr>
              <a:t>or your main job is to help Den Leaders</a:t>
            </a:r>
            <a:r>
              <a:rPr lang="en-US" sz="2800" b="1" i="1" dirty="0">
                <a:latin typeface="Trebuchet MS" pitchFamily="34" charset="0"/>
                <a:ea typeface="Trebuchet MS" pitchFamily="34" charset="0"/>
                <a:cs typeface="Trebuchet MS" pitchFamily="34" charset="0"/>
              </a:rPr>
              <a:t>.</a:t>
            </a:r>
            <a:r>
              <a:rPr lang="en-US" sz="2800" b="1" i="1" u="sng" dirty="0">
                <a:latin typeface="Trebuchet MS" pitchFamily="34" charset="0"/>
                <a:ea typeface="Trebuchet MS" pitchFamily="34" charset="0"/>
                <a:cs typeface="Trebuchet MS" pitchFamily="34" charset="0"/>
              </a:rPr>
              <a:t> </a:t>
            </a:r>
          </a:p>
          <a:p>
            <a:pPr>
              <a:spcBef>
                <a:spcPts val="3600"/>
              </a:spcBef>
              <a:buNone/>
            </a:pPr>
            <a:r>
              <a:rPr lang="en-US" sz="2800" dirty="0">
                <a:latin typeface="Trebuchet MS" pitchFamily="34" charset="0"/>
                <a:ea typeface="Trebuchet MS" pitchFamily="34" charset="0"/>
                <a:cs typeface="Trebuchet MS" pitchFamily="34" charset="0"/>
              </a:rPr>
              <a:t>So … Your Children Need Every Parent’s Help</a:t>
            </a:r>
          </a:p>
        </p:txBody>
      </p:sp>
    </p:spTree>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80898" name="Rectangle 2" descr="" title=""/>
          <p:cNvSpPr>
            <a:spLocks noGrp="1"/>
          </p:cNvSpPr>
          <p:nvPr>
            <p:ph type="title"/>
          </p:nvPr>
        </p:nvSpPr>
        <p:spPr>
          <a:xfrm>
            <a:off x="1676400" y="122238"/>
            <a:ext cx="7467600" cy="715962"/>
          </a:xfrm>
        </p:spPr>
        <p:txBody>
          <a:bodyPr/>
          <a:lstStyle/>
          <a:p>
            <a:r>
              <a:rPr lang="en-US" sz="3600" b="1" i="1" dirty="0">
                <a:latin typeface="Trebuchet MS" pitchFamily="34" charset="0"/>
                <a:ea typeface="Trebuchet MS" pitchFamily="34" charset="0"/>
                <a:cs typeface="Trebuchet MS" pitchFamily="34" charset="0"/>
              </a:rPr>
              <a:t>You Can Lead and Succeed</a:t>
            </a:r>
          </a:p>
        </p:txBody>
      </p:sp>
      <p:pic>
        <p:nvPicPr>
          <p:cNvPr id="4" name="Picture 3" descr="" title="">
            <a:extLst>
              <a:ext uri="{FF2B5EF4-FFF2-40B4-BE49-F238E27FC236}">
                <a16:creationId xmlns:a16="http://schemas.microsoft.com/office/drawing/2014/main" id="{3396B1FA-3FEA-C61C-B424-35F1F21E689E}"/>
              </a:ext>
            </a:extLst>
          </p:cNvPr>
          <p:cNvPicPr>
            <a:picLocks noChangeAspect="1"/>
          </p:cNvPicPr>
          <p:nvPr/>
        </p:nvPicPr>
        <p:blipFill>
          <a:blip r:embed="rId3"/>
          <a:stretch>
            <a:fillRect/>
          </a:stretch>
        </p:blipFill>
        <p:spPr>
          <a:xfrm>
            <a:off x="1600200" y="787598"/>
            <a:ext cx="7315199" cy="6070402"/>
          </a:xfrm>
          <a:prstGeom prst="rect">
            <a:avLst/>
          </a:prstGeom>
        </p:spPr>
      </p:pic>
    </p:spTree>
    <p:extLst>
      <p:ext uri="{BB962C8B-B14F-4D97-AF65-F5344CB8AC3E}">
        <p14:creationId xmlns:p14="http://schemas.microsoft.com/office/powerpoint/2010/main" val="450815562"/>
      </p:ext>
    </p:extLst>
  </p:cSld>
  <p:clrMapOvr>
    <a:masterClrMapping/>
  </p:clrMapOvr>
</p:sld>
</file>

<file path=ppt/slides/slide12.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44034" name="Title 1" descr="" title="">
            <a:extLst>
              <a:ext uri="{FF2B5EF4-FFF2-40B4-BE49-F238E27FC236}">
                <a16:creationId xmlns:a16="http://schemas.microsoft.com/office/drawing/2014/main" id="{CB677F5E-EA96-403F-9D65-4CE5985D1648}"/>
              </a:ext>
            </a:extLst>
          </p:cNvPr>
          <p:cNvSpPr>
            <a:spLocks noGrp="1"/>
          </p:cNvSpPr>
          <p:nvPr>
            <p:ph type="title"/>
          </p:nvPr>
        </p:nvSpPr>
        <p:spPr>
          <a:xfrm>
            <a:off x="1676400" y="381000"/>
            <a:ext cx="7239000" cy="685800"/>
          </a:xfrm>
        </p:spPr>
        <p:txBody>
          <a:bodyPr/>
          <a:lstStyle/>
          <a:p>
            <a:pPr eaLnBrk="1" hangingPunct="1"/>
            <a:r>
              <a:rPr lang="en-US" altLang="en-US" sz="3600" b="1" u="sng" dirty="0">
                <a:latin typeface="Trebuchet MS" panose="020B0603020202020204" pitchFamily="34" charset="0"/>
                <a:ea typeface="Trebuchet MS" panose="020B0603020202020204" pitchFamily="34" charset="0"/>
                <a:cs typeface="Trebuchet MS" panose="020B0603020202020204" pitchFamily="34" charset="0"/>
              </a:rPr>
              <a:t>Den Meeting Schedule Options</a:t>
            </a:r>
          </a:p>
        </p:txBody>
      </p:sp>
      <p:sp>
        <p:nvSpPr>
          <p:cNvPr id="53250" name="Content Placeholder 2" descr="" title="">
            <a:extLst>
              <a:ext uri="{FF2B5EF4-FFF2-40B4-BE49-F238E27FC236}">
                <a16:creationId xmlns:a16="http://schemas.microsoft.com/office/drawing/2014/main" id="{16282E23-2681-4671-A1E0-8B6DD8C3A2C1}"/>
              </a:ext>
            </a:extLst>
          </p:cNvPr>
          <p:cNvSpPr>
            <a:spLocks noGrp="1"/>
          </p:cNvSpPr>
          <p:nvPr>
            <p:ph idx="1"/>
          </p:nvPr>
        </p:nvSpPr>
        <p:spPr>
          <a:xfrm>
            <a:off x="1676400" y="1219200"/>
            <a:ext cx="7239000" cy="4724400"/>
          </a:xfrm>
        </p:spPr>
        <p:txBody>
          <a:bodyPr/>
          <a:lstStyle/>
          <a:p>
            <a:pPr marL="0" indent="0">
              <a:buFont typeface="Arial" panose="020B0604020202020204" pitchFamily="34" charset="0"/>
              <a:buNone/>
              <a:defRPr/>
            </a:pPr>
            <a:r>
              <a:rPr lang="en-US" altLang="en-US" sz="2800" b="1" dirty="0">
                <a:latin typeface="Trebuchet MS" panose="020B0603020202020204" pitchFamily="34" charset="0"/>
                <a:ea typeface="Trebuchet MS" panose="020B0603020202020204" pitchFamily="34" charset="0"/>
                <a:cs typeface="Trebuchet MS" panose="020B0603020202020204" pitchFamily="34" charset="0"/>
              </a:rPr>
              <a:t>Dens can set their own meeting schedule or all meet at the same time (</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depends on parent/leader schedules + space available</a:t>
            </a:r>
            <a:r>
              <a:rPr lang="en-US" altLang="en-US" sz="2800" b="1" dirty="0">
                <a:latin typeface="Trebuchet MS" panose="020B0603020202020204" pitchFamily="34" charset="0"/>
                <a:ea typeface="Trebuchet MS" panose="020B0603020202020204" pitchFamily="34" charset="0"/>
                <a:cs typeface="Trebuchet MS" panose="020B0603020202020204" pitchFamily="34" charset="0"/>
              </a:rPr>
              <a:t>):</a:t>
            </a:r>
          </a:p>
          <a:p>
            <a:pPr>
              <a:spcBef>
                <a:spcPts val="1800"/>
              </a:spcBef>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Every Other _XX_Day</a:t>
            </a:r>
            <a:r>
              <a:rPr lang="en-US" altLang="en-US" sz="2800" b="1" dirty="0">
                <a:latin typeface="Trebuchet MS" panose="020B0603020202020204" pitchFamily="34" charset="0"/>
                <a:ea typeface="Trebuchet MS" panose="020B0603020202020204" pitchFamily="34" charset="0"/>
                <a:cs typeface="Trebuchet MS" panose="020B0603020202020204" pitchFamily="34" charset="0"/>
              </a:rPr>
              <a:t> at __:__</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a:t>
            </a:r>
          </a:p>
          <a:p>
            <a:pPr>
              <a:spcBef>
                <a:spcPts val="1800"/>
              </a:spcBef>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Once a Month on the Weekend</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picking a convenient date/time that may change</a:t>
            </a:r>
          </a:p>
          <a:p>
            <a:pPr>
              <a:spcBef>
                <a:spcPts val="1800"/>
              </a:spcBef>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Alternate Weekdays/Weekends</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 maybe one weekday and another weekend day </a:t>
            </a:r>
          </a:p>
          <a:p>
            <a:pPr marL="57150" indent="0">
              <a:buFont typeface="Arial" panose="020B0604020202020204" pitchFamily="34" charset="0"/>
              <a:buNone/>
              <a:defRPr/>
            </a:pP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It’s always possible to add more activities.  </a:t>
            </a:r>
          </a:p>
        </p:txBody>
      </p:sp>
    </p:spTree>
  </p:cSld>
  <p:clrMapOvr>
    <a:masterClrMapping/>
  </p:clrMapOvr>
</p:sld>
</file>

<file path=ppt/slides/slide1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43010" name="Title 1" descr="" title=""/>
          <p:cNvSpPr>
            <a:spLocks noGrp="1"/>
          </p:cNvSpPr>
          <p:nvPr>
            <p:ph type="title" idx="4294967295"/>
          </p:nvPr>
        </p:nvSpPr>
        <p:spPr>
          <a:xfrm>
            <a:off x="1676400" y="325438"/>
            <a:ext cx="7239000" cy="1143000"/>
          </a:xfrm>
        </p:spPr>
        <p:txBody>
          <a:bodyPr/>
          <a:lstStyle/>
          <a:p>
            <a:pPr eaLnBrk="1" hangingPunct="1"/>
            <a:r>
              <a:rPr lang="en-US" sz="3600" b="1" i="1" dirty="0">
                <a:latin typeface="Trebuchet MS" pitchFamily="34" charset="0"/>
                <a:ea typeface="Trebuchet MS" pitchFamily="34" charset="0"/>
                <a:cs typeface="Trebuchet MS" pitchFamily="34" charset="0"/>
              </a:rPr>
              <a:t>“</a:t>
            </a:r>
            <a:r>
              <a:rPr lang="en-US" sz="3600" b="1" i="1" u="sng" dirty="0">
                <a:latin typeface="Trebuchet MS" pitchFamily="34" charset="0"/>
                <a:ea typeface="Trebuchet MS" pitchFamily="34" charset="0"/>
                <a:cs typeface="Trebuchet MS" pitchFamily="34" charset="0"/>
              </a:rPr>
              <a:t>The Uniform</a:t>
            </a:r>
            <a:r>
              <a:rPr lang="en-US" sz="3600" b="1" i="1" dirty="0">
                <a:latin typeface="Trebuchet MS" pitchFamily="34" charset="0"/>
                <a:ea typeface="Trebuchet MS" pitchFamily="34" charset="0"/>
                <a:cs typeface="Trebuchet MS" pitchFamily="34" charset="0"/>
              </a:rPr>
              <a:t>”</a:t>
            </a:r>
          </a:p>
        </p:txBody>
      </p:sp>
      <p:sp>
        <p:nvSpPr>
          <p:cNvPr id="43011" name="Content Placeholder 2" descr="" title=""/>
          <p:cNvSpPr>
            <a:spLocks noGrp="1"/>
          </p:cNvSpPr>
          <p:nvPr>
            <p:ph idx="4294967295"/>
          </p:nvPr>
        </p:nvSpPr>
        <p:spPr>
          <a:xfrm>
            <a:off x="1676400" y="1552575"/>
            <a:ext cx="7239000" cy="4525963"/>
          </a:xfrm>
        </p:spPr>
        <p:txBody>
          <a:bodyPr/>
          <a:lstStyle/>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r>
              <a:rPr lang="en-US" dirty="0">
                <a:latin typeface="Trebuchet MS" pitchFamily="34" charset="0"/>
                <a:ea typeface="Trebuchet MS" pitchFamily="34" charset="0"/>
                <a:cs typeface="Trebuchet MS" pitchFamily="34" charset="0"/>
              </a:rPr>
              <a:t>[Tell your Pack’s Uniform Goals …</a:t>
            </a:r>
          </a:p>
          <a:p>
            <a:pPr marL="0" indent="0" eaLnBrk="1" hangingPunct="1">
              <a:buNone/>
            </a:pPr>
            <a:r>
              <a:rPr lang="en-US" dirty="0">
                <a:latin typeface="Trebuchet MS" pitchFamily="34" charset="0"/>
                <a:ea typeface="Trebuchet MS" pitchFamily="34" charset="0"/>
                <a:cs typeface="Trebuchet MS" pitchFamily="34" charset="0"/>
              </a:rPr>
              <a:t>“Do Your Best”]</a:t>
            </a:r>
          </a:p>
        </p:txBody>
      </p:sp>
      <p:pic>
        <p:nvPicPr>
          <p:cNvPr id="4" name="Picture 3" descr="" title=""/>
          <p:cNvPicPr>
            <a:picLocks noChangeAspect="1"/>
          </p:cNvPicPr>
          <p:nvPr/>
        </p:nvPicPr>
        <p:blipFill>
          <a:blip r:embed="rId3"/>
          <a:stretch>
            <a:fillRect/>
          </a:stretch>
        </p:blipFill>
        <p:spPr>
          <a:xfrm>
            <a:off x="1371600" y="1455414"/>
            <a:ext cx="7704052" cy="3802386"/>
          </a:xfrm>
          <a:prstGeom prst="rect">
            <a:avLst/>
          </a:prstGeom>
        </p:spPr>
      </p:pic>
    </p:spTree>
    <p:extLst>
      <p:ext uri="{BB962C8B-B14F-4D97-AF65-F5344CB8AC3E}">
        <p14:creationId xmlns:p14="http://schemas.microsoft.com/office/powerpoint/2010/main" val="860877691"/>
      </p:ext>
    </p:extLst>
  </p:cSld>
  <p:clrMapOvr>
    <a:masterClrMapping/>
  </p:clrMapOvr>
</p:sld>
</file>

<file path=ppt/slides/slide1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89442" name="Rectangle 2" descr="" title=""/>
          <p:cNvSpPr>
            <a:spLocks noGrp="1"/>
          </p:cNvSpPr>
          <p:nvPr>
            <p:ph type="title"/>
          </p:nvPr>
        </p:nvSpPr>
        <p:spPr>
          <a:xfrm>
            <a:off x="1676400" y="228600"/>
            <a:ext cx="7239000" cy="868362"/>
          </a:xfrm>
        </p:spPr>
        <p:txBody>
          <a:bodyPr/>
          <a:lstStyle/>
          <a:p>
            <a:r>
              <a:rPr lang="en-US" dirty="0">
                <a:latin typeface="Trebuchet MS" pitchFamily="34" charset="0"/>
                <a:ea typeface="Trebuchet MS" pitchFamily="34" charset="0"/>
                <a:cs typeface="Trebuchet MS" pitchFamily="34" charset="0"/>
              </a:rPr>
              <a:t>Costs to Do Cub Scouting</a:t>
            </a:r>
          </a:p>
        </p:txBody>
      </p:sp>
      <p:sp>
        <p:nvSpPr>
          <p:cNvPr id="189443" name="Rectangle 3" descr="" title=""/>
          <p:cNvSpPr>
            <a:spLocks noGrp="1"/>
          </p:cNvSpPr>
          <p:nvPr>
            <p:ph type="body" idx="1"/>
          </p:nvPr>
        </p:nvSpPr>
        <p:spPr>
          <a:xfrm>
            <a:off x="1524000" y="1143000"/>
            <a:ext cx="7391400" cy="5181600"/>
          </a:xfrm>
        </p:spPr>
        <p:txBody>
          <a:bodyPr/>
          <a:lstStyle/>
          <a:p>
            <a:pPr marL="514350" indent="-514350">
              <a:lnSpc>
                <a:spcPct val="80000"/>
              </a:lnSpc>
              <a:buFont typeface="+mj-lt"/>
              <a:buAutoNum type="arabicParenR"/>
            </a:pPr>
            <a:r>
              <a:rPr lang="en-US" sz="2800" b="1" i="1" dirty="0">
                <a:latin typeface="Trebuchet MS" pitchFamily="34" charset="0"/>
                <a:ea typeface="Trebuchet MS" pitchFamily="34" charset="0"/>
                <a:cs typeface="Trebuchet MS" pitchFamily="34" charset="0"/>
              </a:rPr>
              <a:t>$85 National BSA Registration Fees</a:t>
            </a:r>
            <a:r>
              <a:rPr lang="en-US" sz="2800" dirty="0">
                <a:latin typeface="Trebuchet MS" pitchFamily="34" charset="0"/>
                <a:ea typeface="Trebuchet MS" pitchFamily="34" charset="0"/>
                <a:cs typeface="Trebuchet MS" pitchFamily="34" charset="0"/>
              </a:rPr>
              <a:t>:</a:t>
            </a:r>
          </a:p>
          <a:p>
            <a:pPr lvl="1">
              <a:spcBef>
                <a:spcPts val="600"/>
              </a:spcBef>
            </a:pPr>
            <a:r>
              <a:rPr lang="en-US" sz="2800" dirty="0">
                <a:latin typeface="Trebuchet MS" pitchFamily="34" charset="0"/>
                <a:ea typeface="Trebuchet MS" pitchFamily="34" charset="0"/>
                <a:cs typeface="Trebuchet MS" pitchFamily="34" charset="0"/>
              </a:rPr>
              <a:t>The 2024 fee is $85, and enrolls you for a full 12 months</a:t>
            </a:r>
          </a:p>
          <a:p>
            <a:pPr lvl="1">
              <a:spcBef>
                <a:spcPts val="600"/>
              </a:spcBef>
            </a:pPr>
            <a:r>
              <a:rPr lang="en-US" sz="2800" dirty="0">
                <a:latin typeface="Trebuchet MS" pitchFamily="34" charset="0"/>
                <a:ea typeface="Trebuchet MS" pitchFamily="34" charset="0"/>
                <a:cs typeface="Trebuchet MS" pitchFamily="34" charset="0"/>
              </a:rPr>
              <a:t>ScoutLife Magazine (optional) is $15</a:t>
            </a:r>
          </a:p>
          <a:p>
            <a:pPr marL="514350" indent="-514350">
              <a:lnSpc>
                <a:spcPct val="80000"/>
              </a:lnSpc>
              <a:spcBef>
                <a:spcPts val="1200"/>
              </a:spcBef>
              <a:buFont typeface="+mj-lt"/>
              <a:buAutoNum type="arabicParenR"/>
            </a:pPr>
            <a:r>
              <a:rPr lang="en-US" sz="2800" b="1" i="1" dirty="0">
                <a:latin typeface="Trebuchet MS" pitchFamily="34" charset="0"/>
                <a:ea typeface="Trebuchet MS" pitchFamily="34" charset="0"/>
                <a:cs typeface="Trebuchet MS" pitchFamily="34" charset="0"/>
              </a:rPr>
              <a:t>$___ Pack Program Fees</a:t>
            </a:r>
            <a:r>
              <a:rPr lang="en-US" sz="2800" dirty="0">
                <a:latin typeface="Trebuchet MS" pitchFamily="34" charset="0"/>
                <a:ea typeface="Trebuchet MS" pitchFamily="34" charset="0"/>
                <a:cs typeface="Trebuchet MS" pitchFamily="34" charset="0"/>
              </a:rPr>
              <a:t>:</a:t>
            </a:r>
          </a:p>
          <a:p>
            <a:pPr lvl="1">
              <a:spcBef>
                <a:spcPts val="600"/>
              </a:spcBef>
            </a:pPr>
            <a:r>
              <a:rPr lang="en-US" sz="2800" dirty="0">
                <a:latin typeface="Trebuchet MS" pitchFamily="34" charset="0"/>
                <a:ea typeface="Trebuchet MS" pitchFamily="34" charset="0"/>
                <a:cs typeface="Trebuchet MS" pitchFamily="34" charset="0"/>
              </a:rPr>
              <a:t>Covers Pack and Den program costs</a:t>
            </a:r>
          </a:p>
          <a:p>
            <a:pPr lvl="1">
              <a:spcBef>
                <a:spcPts val="600"/>
              </a:spcBef>
            </a:pPr>
            <a:r>
              <a:rPr lang="en-US" sz="2800" dirty="0">
                <a:latin typeface="Trebuchet MS" pitchFamily="34" charset="0"/>
                <a:ea typeface="Trebuchet MS" pitchFamily="34" charset="0"/>
                <a:cs typeface="Trebuchet MS" pitchFamily="34" charset="0"/>
              </a:rPr>
              <a:t>Like </a:t>
            </a:r>
            <a:r>
              <a:rPr lang="en-US" sz="2800" dirty="0"/>
              <a:t>Recognition Loops + Rank Badges, Pinewood Derby Cars, event supplies, Adult Leader National Registration Fees, Blue + Gold Award Banquet costs, and other local program items</a:t>
            </a:r>
            <a:r>
              <a:rPr lang="en-US" sz="2800" dirty="0">
                <a:latin typeface="Trebuchet MS" pitchFamily="34" charset="0"/>
                <a:ea typeface="Trebuchet MS" pitchFamily="34" charset="0"/>
                <a:cs typeface="Trebuchet MS" pitchFamily="34" charset="0"/>
              </a:rPr>
              <a:t>.</a:t>
            </a:r>
          </a:p>
        </p:txBody>
      </p:sp>
    </p:spTree>
    <p:extLst>
      <p:ext uri="{BB962C8B-B14F-4D97-AF65-F5344CB8AC3E}">
        <p14:creationId xmlns:p14="http://schemas.microsoft.com/office/powerpoint/2010/main" val="3671787321"/>
      </p:ext>
    </p:extLst>
  </p:cSld>
  <p:clrMapOvr>
    <a:masterClrMapping/>
  </p:clrMapOvr>
</p:sld>
</file>

<file path=ppt/slides/slide1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89442" name="Rectangle 2" descr="" title=""/>
          <p:cNvSpPr>
            <a:spLocks noGrp="1"/>
          </p:cNvSpPr>
          <p:nvPr>
            <p:ph type="title"/>
          </p:nvPr>
        </p:nvSpPr>
        <p:spPr>
          <a:xfrm>
            <a:off x="1524000" y="46038"/>
            <a:ext cx="7391400" cy="868362"/>
          </a:xfrm>
        </p:spPr>
        <p:txBody>
          <a:bodyPr/>
          <a:lstStyle/>
          <a:p>
            <a:r>
              <a:rPr lang="en-US" dirty="0">
                <a:latin typeface="Trebuchet MS" pitchFamily="34" charset="0"/>
                <a:ea typeface="Trebuchet MS" pitchFamily="34" charset="0"/>
                <a:cs typeface="Trebuchet MS" pitchFamily="34" charset="0"/>
              </a:rPr>
              <a:t>Applications – Two Routes</a:t>
            </a:r>
          </a:p>
        </p:txBody>
      </p:sp>
      <p:sp>
        <p:nvSpPr>
          <p:cNvPr id="189443" name="Rectangle 3" descr="" title=""/>
          <p:cNvSpPr>
            <a:spLocks noGrp="1"/>
          </p:cNvSpPr>
          <p:nvPr>
            <p:ph type="body" idx="1"/>
          </p:nvPr>
        </p:nvSpPr>
        <p:spPr>
          <a:xfrm>
            <a:off x="1524000" y="1143000"/>
            <a:ext cx="7543800" cy="5181600"/>
          </a:xfrm>
        </p:spPr>
        <p:txBody>
          <a:bodyPr/>
          <a:lstStyle/>
          <a:p>
            <a:pPr marL="514350" indent="-514350">
              <a:lnSpc>
                <a:spcPct val="80000"/>
              </a:lnSpc>
              <a:buFont typeface="+mj-lt"/>
              <a:buAutoNum type="arabicParenR"/>
            </a:pPr>
            <a:r>
              <a:rPr lang="en-US" sz="2800" b="1" i="1" dirty="0">
                <a:latin typeface="Trebuchet MS" pitchFamily="34" charset="0"/>
                <a:ea typeface="Trebuchet MS" pitchFamily="34" charset="0"/>
                <a:cs typeface="Trebuchet MS" pitchFamily="34" charset="0"/>
              </a:rPr>
              <a:t>Online</a:t>
            </a:r>
            <a:r>
              <a:rPr lang="en-US" sz="2800" dirty="0">
                <a:latin typeface="Trebuchet MS" pitchFamily="34" charset="0"/>
                <a:ea typeface="Trebuchet MS" pitchFamily="34" charset="0"/>
                <a:cs typeface="Trebuchet MS" pitchFamily="34" charset="0"/>
              </a:rPr>
              <a:t>: through BeAScout.org</a:t>
            </a:r>
          </a:p>
          <a:p>
            <a:pPr lvl="1">
              <a:lnSpc>
                <a:spcPct val="80000"/>
              </a:lnSpc>
            </a:pPr>
            <a:r>
              <a:rPr lang="en-US" sz="2800" dirty="0">
                <a:latin typeface="Trebuchet MS" pitchFamily="34" charset="0"/>
                <a:ea typeface="Trebuchet MS" pitchFamily="34" charset="0"/>
                <a:cs typeface="Trebuchet MS" pitchFamily="34" charset="0"/>
              </a:rPr>
              <a:t>Set Up Account (My.Scouting)</a:t>
            </a:r>
          </a:p>
          <a:p>
            <a:pPr lvl="1">
              <a:lnSpc>
                <a:spcPct val="80000"/>
              </a:lnSpc>
            </a:pPr>
            <a:r>
              <a:rPr lang="en-US" sz="2800" dirty="0">
                <a:latin typeface="Trebuchet MS" pitchFamily="34" charset="0"/>
                <a:ea typeface="Trebuchet MS" pitchFamily="34" charset="0"/>
                <a:cs typeface="Trebuchet MS" pitchFamily="34" charset="0"/>
              </a:rPr>
              <a:t>Under “Youth”, enter your contact data and your child’s information</a:t>
            </a:r>
          </a:p>
          <a:p>
            <a:pPr lvl="1">
              <a:lnSpc>
                <a:spcPct val="80000"/>
              </a:lnSpc>
            </a:pPr>
            <a:r>
              <a:rPr lang="en-US" sz="2800" dirty="0">
                <a:latin typeface="Trebuchet MS" pitchFamily="34" charset="0"/>
                <a:ea typeface="Trebuchet MS" pitchFamily="34" charset="0"/>
                <a:cs typeface="Trebuchet MS" pitchFamily="34" charset="0"/>
              </a:rPr>
              <a:t>Pay National BSA Registration Fee online</a:t>
            </a:r>
          </a:p>
          <a:p>
            <a:pPr marL="514350" indent="-514350">
              <a:lnSpc>
                <a:spcPct val="80000"/>
              </a:lnSpc>
              <a:buFont typeface="+mj-lt"/>
              <a:buAutoNum type="arabicParenR"/>
            </a:pPr>
            <a:r>
              <a:rPr lang="en-US" sz="2800" dirty="0">
                <a:latin typeface="Trebuchet MS" pitchFamily="34" charset="0"/>
                <a:ea typeface="Trebuchet MS" pitchFamily="34" charset="0"/>
                <a:cs typeface="Trebuchet MS" pitchFamily="34" charset="0"/>
              </a:rPr>
              <a:t>Paper Application</a:t>
            </a:r>
          </a:p>
          <a:p>
            <a:pPr lvl="1">
              <a:spcBef>
                <a:spcPts val="600"/>
              </a:spcBef>
            </a:pPr>
            <a:r>
              <a:rPr lang="en-US" sz="2800" dirty="0">
                <a:latin typeface="Trebuchet MS" pitchFamily="34" charset="0"/>
                <a:ea typeface="Trebuchet MS" pitchFamily="34" charset="0"/>
                <a:cs typeface="Trebuchet MS" pitchFamily="34" charset="0"/>
              </a:rPr>
              <a:t>Complete all, sign and turn in tonight</a:t>
            </a:r>
          </a:p>
          <a:p>
            <a:pPr lvl="1">
              <a:spcBef>
                <a:spcPts val="600"/>
              </a:spcBef>
            </a:pPr>
            <a:r>
              <a:rPr lang="en-US" sz="2800" dirty="0">
                <a:latin typeface="Trebuchet MS" pitchFamily="34" charset="0"/>
                <a:ea typeface="Trebuchet MS" pitchFamily="34" charset="0"/>
                <a:cs typeface="Trebuchet MS" pitchFamily="34" charset="0"/>
              </a:rPr>
              <a:t>$85 (if by check, payable to “Atlanta Area Council, BSA”)</a:t>
            </a:r>
          </a:p>
          <a:p>
            <a:pPr marL="0" indent="0">
              <a:spcBef>
                <a:spcPts val="600"/>
              </a:spcBef>
              <a:buNone/>
            </a:pPr>
            <a:r>
              <a:rPr lang="en-US" sz="3200" dirty="0">
                <a:latin typeface="Trebuchet MS" pitchFamily="34" charset="0"/>
                <a:ea typeface="Trebuchet MS" pitchFamily="34" charset="0"/>
                <a:cs typeface="Trebuchet MS" pitchFamily="34" charset="0"/>
              </a:rPr>
              <a:t>Adult Leader Applications too</a:t>
            </a:r>
          </a:p>
          <a:p>
            <a:pPr lvl="1">
              <a:spcBef>
                <a:spcPts val="600"/>
              </a:spcBef>
            </a:pPr>
            <a:r>
              <a:rPr lang="en-US" sz="2800" dirty="0">
                <a:latin typeface="Trebuchet MS" pitchFamily="34" charset="0"/>
                <a:ea typeface="Trebuchet MS" pitchFamily="34" charset="0"/>
                <a:cs typeface="Trebuchet MS" pitchFamily="34" charset="0"/>
              </a:rPr>
              <a:t>Either Online (BeAScout.org) or Paper</a:t>
            </a:r>
          </a:p>
        </p:txBody>
      </p:sp>
    </p:spTree>
    <p:extLst>
      <p:ext uri="{BB962C8B-B14F-4D97-AF65-F5344CB8AC3E}">
        <p14:creationId xmlns:p14="http://schemas.microsoft.com/office/powerpoint/2010/main" val="2199700274"/>
      </p:ext>
    </p:extLst>
  </p:cSld>
  <p:clrMapOvr>
    <a:masterClrMapping/>
  </p:clrMapOvr>
</p:sld>
</file>

<file path=ppt/slides/slide16.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Picture Placeholder 1" descr="" title=""/>
          <p:cNvSpPr>
            <a:spLocks noGrp="1"/>
          </p:cNvSpPr>
          <p:nvPr>
            <p:ph type="pic" idx="1"/>
          </p:nvPr>
        </p:nvSpPr>
        <p:spPr>
          <a:xfrm>
            <a:off x="2522789" y="1461860"/>
            <a:ext cx="5249611" cy="3491140"/>
          </a:xfrm>
        </p:spPr>
      </p:sp>
      <p:sp>
        <p:nvSpPr>
          <p:cNvPr id="3" name="Text Placeholder 2" descr="" title=""/>
          <p:cNvSpPr>
            <a:spLocks noGrp="1"/>
          </p:cNvSpPr>
          <p:nvPr>
            <p:ph type="body" sz="half" idx="2"/>
          </p:nvPr>
        </p:nvSpPr>
        <p:spPr>
          <a:xfrm>
            <a:off x="1371600" y="4953000"/>
            <a:ext cx="7467600" cy="1295400"/>
          </a:xfrm>
        </p:spPr>
        <p:txBody>
          <a:bodyPr/>
          <a:lstStyle/>
          <a:p>
            <a:r>
              <a:rPr lang="en-US" sz="3800" dirty="0"/>
              <a:t>Will Your Family Join Us?  Please complete your Applications now!</a:t>
            </a:r>
          </a:p>
        </p:txBody>
      </p:sp>
      <p:pic>
        <p:nvPicPr>
          <p:cNvPr id="63492" name="Picture 4" descr="" ti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789" y="1461861"/>
            <a:ext cx="5249611" cy="3491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descr="" title=""/>
          <p:cNvSpPr txBox="1">
            <a:spLocks/>
          </p:cNvSpPr>
          <p:nvPr/>
        </p:nvSpPr>
        <p:spPr bwMode="auto">
          <a:xfrm>
            <a:off x="1524000" y="271462"/>
            <a:ext cx="73152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defTabSz="457200" rtl="0" eaLnBrk="0" fontAlgn="base" hangingPunct="0">
              <a:spcBef>
                <a:spcPct val="0"/>
              </a:spcBef>
              <a:spcAft>
                <a:spcPct val="0"/>
              </a:spcAft>
              <a:defRPr sz="2000" b="1" kern="1200">
                <a:solidFill>
                  <a:srgbClr val="FFFFFF"/>
                </a:solidFill>
                <a:latin typeface="Trebuchet MS"/>
                <a:ea typeface="Trebuchet MS"/>
                <a:cs typeface="Trebuchet MS"/>
              </a:defRPr>
            </a:lvl1pPr>
            <a:lvl2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2pPr>
            <a:lvl3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3pPr>
            <a:lvl4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4pPr>
            <a:lvl5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5pPr>
            <a:lvl6pPr marL="457200" algn="l" defTabSz="457200" rtl="0" fontAlgn="base">
              <a:spcBef>
                <a:spcPct val="0"/>
              </a:spcBef>
              <a:spcAft>
                <a:spcPct val="0"/>
              </a:spcAft>
              <a:defRPr sz="4000" b="1">
                <a:solidFill>
                  <a:srgbClr val="FFFFFF"/>
                </a:solidFill>
                <a:latin typeface="Helvetica" pitchFamily="-65" charset="0"/>
                <a:ea typeface="Geneva" pitchFamily="-65" charset="-128"/>
              </a:defRPr>
            </a:lvl6pPr>
            <a:lvl7pPr marL="914400" algn="l" defTabSz="457200" rtl="0" fontAlgn="base">
              <a:spcBef>
                <a:spcPct val="0"/>
              </a:spcBef>
              <a:spcAft>
                <a:spcPct val="0"/>
              </a:spcAft>
              <a:defRPr sz="4000" b="1">
                <a:solidFill>
                  <a:srgbClr val="FFFFFF"/>
                </a:solidFill>
                <a:latin typeface="Helvetica" pitchFamily="-65" charset="0"/>
                <a:ea typeface="Geneva" pitchFamily="-65" charset="-128"/>
              </a:defRPr>
            </a:lvl7pPr>
            <a:lvl8pPr marL="1371600" algn="l" defTabSz="457200" rtl="0" fontAlgn="base">
              <a:spcBef>
                <a:spcPct val="0"/>
              </a:spcBef>
              <a:spcAft>
                <a:spcPct val="0"/>
              </a:spcAft>
              <a:defRPr sz="4000" b="1">
                <a:solidFill>
                  <a:srgbClr val="FFFFFF"/>
                </a:solidFill>
                <a:latin typeface="Helvetica" pitchFamily="-65" charset="0"/>
                <a:ea typeface="Geneva" pitchFamily="-65" charset="-128"/>
              </a:defRPr>
            </a:lvl8pPr>
            <a:lvl9pPr marL="1828800" algn="l" defTabSz="457200" rtl="0" fontAlgn="base">
              <a:spcBef>
                <a:spcPct val="0"/>
              </a:spcBef>
              <a:spcAft>
                <a:spcPct val="0"/>
              </a:spcAft>
              <a:defRPr sz="4000" b="1">
                <a:solidFill>
                  <a:srgbClr val="FFFFFF"/>
                </a:solidFill>
                <a:latin typeface="Helvetica" pitchFamily="-65" charset="0"/>
                <a:ea typeface="Geneva" pitchFamily="-65" charset="-128"/>
              </a:defRPr>
            </a:lvl9pPr>
          </a:lstStyle>
          <a:p>
            <a:r>
              <a:rPr lang="en-US" sz="4000" dirty="0">
                <a:latin typeface="Trebuchet MS" pitchFamily="34" charset="0"/>
                <a:ea typeface="Trebuchet MS" pitchFamily="34" charset="0"/>
                <a:cs typeface="Trebuchet MS" pitchFamily="34" charset="0"/>
              </a:rPr>
              <a:t>Our Next Fun Event is:</a:t>
            </a:r>
            <a:br>
              <a:rPr lang="en-US" sz="4000" dirty="0">
                <a:latin typeface="Trebuchet MS" pitchFamily="34" charset="0"/>
                <a:ea typeface="Trebuchet MS" pitchFamily="34" charset="0"/>
                <a:cs typeface="Trebuchet MS" pitchFamily="34" charset="0"/>
              </a:rPr>
            </a:br>
            <a:r>
              <a:rPr lang="en-US" sz="4000" dirty="0">
                <a:latin typeface="Trebuchet MS" pitchFamily="34" charset="0"/>
                <a:ea typeface="Trebuchet MS" pitchFamily="34" charset="0"/>
                <a:cs typeface="Trebuchet MS" pitchFamily="34" charset="0"/>
              </a:rPr>
              <a:t>__________________</a:t>
            </a:r>
          </a:p>
        </p:txBody>
      </p:sp>
    </p:spTree>
    <p:extLst>
      <p:ext uri="{BB962C8B-B14F-4D97-AF65-F5344CB8AC3E}">
        <p14:creationId xmlns:p14="http://schemas.microsoft.com/office/powerpoint/2010/main" val="3418218903"/>
      </p:ext>
    </p:extLst>
  </p:cSld>
  <p:clrMapOvr>
    <a:masterClrMapping/>
  </p:clrMapOvr>
</p:sld>
</file>

<file path=ppt/slides/slide17.xml><?xml version="1.0" encoding="utf-8"?>
<p:sld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56322" name="Title 1" descr="" title="">
            <a:extLst>
              <a:ext uri="{FF2B5EF4-FFF2-40B4-BE49-F238E27FC236}">
                <a16:creationId xmlns:a16="http://schemas.microsoft.com/office/drawing/2014/main" id="{96C8F94E-03A2-4206-9BEB-A135A3A8CCC9}"/>
              </a:ext>
            </a:extLst>
          </p:cNvPr>
          <p:cNvSpPr>
            <a:spLocks noGrp="1"/>
          </p:cNvSpPr>
          <p:nvPr>
            <p:ph type="title"/>
          </p:nvPr>
        </p:nvSpPr>
        <p:spPr/>
        <p:txBody>
          <a:bodyPr/>
          <a:lstStyle/>
          <a:p>
            <a:pPr eaLnBrk="1" hangingPunct="1"/>
            <a:r>
              <a:rPr lang="en-US" altLang="en-US" u="sng" dirty="0">
                <a:latin typeface="Trebuchet MS" panose="020B0603020202020204" pitchFamily="34" charset="0"/>
                <a:ea typeface="Trebuchet MS" panose="020B0603020202020204" pitchFamily="34" charset="0"/>
                <a:cs typeface="Trebuchet MS" panose="020B0603020202020204" pitchFamily="34" charset="0"/>
              </a:rPr>
              <a:t>JOIN US!</a:t>
            </a:r>
            <a:br>
              <a:rPr lang="en-US" altLang="en-US" u="sng" dirty="0">
                <a:latin typeface="Trebuchet MS" panose="020B0603020202020204" pitchFamily="34" charset="0"/>
                <a:ea typeface="Trebuchet MS" panose="020B0603020202020204" pitchFamily="34" charset="0"/>
                <a:cs typeface="Trebuchet MS" panose="020B0603020202020204" pitchFamily="34" charset="0"/>
              </a:rPr>
            </a:br>
            <a:r>
              <a:rPr lang="en-US" altLang="en-US" dirty="0">
                <a:latin typeface="Trebuchet MS" panose="020B0603020202020204" pitchFamily="34" charset="0"/>
                <a:ea typeface="Trebuchet MS" panose="020B0603020202020204" pitchFamily="34" charset="0"/>
                <a:cs typeface="Trebuchet MS" panose="020B0603020202020204" pitchFamily="34" charset="0"/>
              </a:rPr>
              <a:t>Any Questions</a:t>
            </a:r>
          </a:p>
        </p:txBody>
      </p:sp>
      <p:pic>
        <p:nvPicPr>
          <p:cNvPr id="56323" name="Picture 2" descr="" title="">
            <a:extLst>
              <a:ext uri="{FF2B5EF4-FFF2-40B4-BE49-F238E27FC236}">
                <a16:creationId xmlns:a16="http://schemas.microsoft.com/office/drawing/2014/main" id="{F6DF8523-3786-4D9B-87EF-315AB7E01CF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00" y="1524000"/>
            <a:ext cx="2590800" cy="2590800"/>
          </a:xfrm>
        </p:spPr>
      </p:pic>
      <p:sp>
        <p:nvSpPr>
          <p:cNvPr id="4" name="Text Placeholder 2" descr="" title="">
            <a:extLst>
              <a:ext uri="{FF2B5EF4-FFF2-40B4-BE49-F238E27FC236}">
                <a16:creationId xmlns:a16="http://schemas.microsoft.com/office/drawing/2014/main" id="{C7C84BD5-BEC6-47BA-AC97-B83B6AF4E079}"/>
              </a:ext>
            </a:extLst>
          </p:cNvPr>
          <p:cNvSpPr txBox="1">
            <a:spLocks/>
          </p:cNvSpPr>
          <p:nvPr/>
        </p:nvSpPr>
        <p:spPr>
          <a:xfrm>
            <a:off x="1371600" y="4114800"/>
            <a:ext cx="7772400" cy="21336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800" u="sng" dirty="0"/>
              <a:t>Contacts</a:t>
            </a:r>
            <a:r>
              <a:rPr lang="en-US" sz="3800" dirty="0"/>
              <a:t>:</a:t>
            </a:r>
          </a:p>
          <a:p>
            <a:pPr marL="0" indent="0">
              <a:buNone/>
            </a:pPr>
            <a:r>
              <a:rPr lang="en-US" sz="2800" dirty="0"/>
              <a:t>________, at ____@_____, ___.___.____</a:t>
            </a:r>
          </a:p>
          <a:p>
            <a:pPr marL="0" indent="0">
              <a:buNone/>
            </a:pPr>
            <a:r>
              <a:rPr lang="en-US" sz="2800" dirty="0"/>
              <a:t>________, at ____@_____, ___.___.____</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lastPrinted>1900-01-01T05:00:00.0000000Z</lastPrinted>
  <dcterms:created xsi:type="dcterms:W3CDTF">1900-01-01T05:00:00.0000000Z</dcterms:created>
  <dcterms:modified xsi:type="dcterms:W3CDTF">1900-01-01T05:00:00.0000000Z</dcterms:modified>
</coreProperties>
</file>