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77" r:id="rId2"/>
    <p:sldMasterId id="2147483740" r:id="rId3"/>
    <p:sldMasterId id="2147483765" r:id="rId4"/>
    <p:sldMasterId id="2147483728" r:id="rId5"/>
  </p:sldMasterIdLst>
  <p:notesMasterIdLst>
    <p:notesMasterId r:id="rId20"/>
  </p:notesMasterIdLst>
  <p:handoutMasterIdLst>
    <p:handoutMasterId r:id="rId21"/>
  </p:handoutMasterIdLst>
  <p:sldIdLst>
    <p:sldId id="300" r:id="rId6"/>
    <p:sldId id="1368" r:id="rId7"/>
    <p:sldId id="301" r:id="rId8"/>
    <p:sldId id="257" r:id="rId9"/>
    <p:sldId id="287" r:id="rId10"/>
    <p:sldId id="321" r:id="rId11"/>
    <p:sldId id="322" r:id="rId12"/>
    <p:sldId id="319" r:id="rId13"/>
    <p:sldId id="323" r:id="rId14"/>
    <p:sldId id="325" r:id="rId15"/>
    <p:sldId id="324" r:id="rId16"/>
    <p:sldId id="1366" r:id="rId17"/>
    <p:sldId id="1367" r:id="rId18"/>
    <p:sldId id="294" r:id="rId19"/>
  </p:sldIdLst>
  <p:sldSz cx="9144000" cy="6858000" type="screen4x3"/>
  <p:notesSz cx="7010400" cy="93964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Grande" pitchFamily="-128" charset="0"/>
        <a:ea typeface="ヒラギノ角ゴ Pro W3" pitchFamily="-1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0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A3"/>
    <a:srgbClr val="CF0031"/>
    <a:srgbClr val="004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18" autoAdjust="0"/>
    <p:restoredTop sz="96101" autoAdjust="0"/>
  </p:normalViewPr>
  <p:slideViewPr>
    <p:cSldViewPr snapToGrid="0" snapToObjects="1">
      <p:cViewPr varScale="1">
        <p:scale>
          <a:sx n="106" d="100"/>
          <a:sy n="106" d="100"/>
        </p:scale>
        <p:origin x="34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326"/>
    </p:cViewPr>
  </p:sorterViewPr>
  <p:notesViewPr>
    <p:cSldViewPr snapToGrid="0" snapToObjects="1">
      <p:cViewPr varScale="1">
        <p:scale>
          <a:sx n="55" d="100"/>
          <a:sy n="55" d="100"/>
        </p:scale>
        <p:origin x="-1776" y="-90"/>
      </p:cViewPr>
      <p:guideLst>
        <p:guide orient="horz" pos="2960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0F18B-210F-4432-AE86-A03C850D67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0E427C-AE26-4629-AB00-4772FC359445}">
      <dgm:prSet/>
      <dgm:spPr/>
      <dgm:t>
        <a:bodyPr/>
        <a:lstStyle/>
        <a:p>
          <a:pPr algn="ctr"/>
          <a:r>
            <a:rPr lang="en-US" b="0" dirty="0"/>
            <a:t>Are you doing exciting and appealing activities?</a:t>
          </a:r>
          <a:endParaRPr lang="en-US" dirty="0"/>
        </a:p>
      </dgm:t>
    </dgm:pt>
    <dgm:pt modelId="{62FAC7DA-6DED-4F93-A419-A28C211CDF46}" type="parTrans" cxnId="{DE6EAEE6-6C97-4E64-AE21-FB2F17AAE62F}">
      <dgm:prSet/>
      <dgm:spPr/>
      <dgm:t>
        <a:bodyPr/>
        <a:lstStyle/>
        <a:p>
          <a:endParaRPr lang="en-US"/>
        </a:p>
      </dgm:t>
    </dgm:pt>
    <dgm:pt modelId="{A3676DC3-AA7F-40C3-8173-AFEDD6E791DC}" type="sibTrans" cxnId="{DE6EAEE6-6C97-4E64-AE21-FB2F17AAE62F}">
      <dgm:prSet/>
      <dgm:spPr/>
      <dgm:t>
        <a:bodyPr/>
        <a:lstStyle/>
        <a:p>
          <a:endParaRPr lang="en-US"/>
        </a:p>
      </dgm:t>
    </dgm:pt>
    <dgm:pt modelId="{33C73DE4-FA93-4108-9290-E86CC3D67F3E}" type="pres">
      <dgm:prSet presAssocID="{EDC0F18B-210F-4432-AE86-A03C850D67EA}" presName="linear" presStyleCnt="0">
        <dgm:presLayoutVars>
          <dgm:animLvl val="lvl"/>
          <dgm:resizeHandles val="exact"/>
        </dgm:presLayoutVars>
      </dgm:prSet>
      <dgm:spPr/>
    </dgm:pt>
    <dgm:pt modelId="{B6864A62-651E-4EC1-86A3-AB95AE4CCE09}" type="pres">
      <dgm:prSet presAssocID="{2C0E427C-AE26-4629-AB00-4772FC35944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E34BC5D-CEF5-40B3-81D6-C6AA102B32F9}" type="presOf" srcId="{EDC0F18B-210F-4432-AE86-A03C850D67EA}" destId="{33C73DE4-FA93-4108-9290-E86CC3D67F3E}" srcOrd="0" destOrd="0" presId="urn:microsoft.com/office/officeart/2005/8/layout/vList2"/>
    <dgm:cxn modelId="{FD607B54-437F-4671-A54F-C0786FC8BB02}" type="presOf" srcId="{2C0E427C-AE26-4629-AB00-4772FC359445}" destId="{B6864A62-651E-4EC1-86A3-AB95AE4CCE09}" srcOrd="0" destOrd="0" presId="urn:microsoft.com/office/officeart/2005/8/layout/vList2"/>
    <dgm:cxn modelId="{DE6EAEE6-6C97-4E64-AE21-FB2F17AAE62F}" srcId="{EDC0F18B-210F-4432-AE86-A03C850D67EA}" destId="{2C0E427C-AE26-4629-AB00-4772FC359445}" srcOrd="0" destOrd="0" parTransId="{62FAC7DA-6DED-4F93-A419-A28C211CDF46}" sibTransId="{A3676DC3-AA7F-40C3-8173-AFEDD6E791DC}"/>
    <dgm:cxn modelId="{A82FFAF5-6E0D-4644-9363-31E672E5A7B7}" type="presParOf" srcId="{33C73DE4-FA93-4108-9290-E86CC3D67F3E}" destId="{B6864A62-651E-4EC1-86A3-AB95AE4CCE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64A62-651E-4EC1-86A3-AB95AE4CCE09}">
      <dsp:nvSpPr>
        <dsp:cNvPr id="0" name=""/>
        <dsp:cNvSpPr/>
      </dsp:nvSpPr>
      <dsp:spPr>
        <a:xfrm>
          <a:off x="0" y="11901"/>
          <a:ext cx="4038600" cy="450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b="0" kern="1200" dirty="0"/>
            <a:t>Are you doing exciting and appealing activities?</a:t>
          </a:r>
          <a:endParaRPr lang="en-US" sz="5200" kern="1200" dirty="0"/>
        </a:p>
      </dsp:txBody>
      <dsp:txXfrm>
        <a:off x="197148" y="209049"/>
        <a:ext cx="3644304" cy="4107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76445430-EC20-4362-BEC8-8BE2F4FD6250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24925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924925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311FE06-E63B-47F7-A79D-14A9908AF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5096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74AB3C7-EBFF-434D-AE36-D558EDF9F86F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704850"/>
            <a:ext cx="4699000" cy="3524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744" tIns="46872" rIns="93744" bIns="4687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64050"/>
            <a:ext cx="5607050" cy="4227513"/>
          </a:xfrm>
          <a:prstGeom prst="rect">
            <a:avLst/>
          </a:prstGeom>
        </p:spPr>
        <p:txBody>
          <a:bodyPr vert="horz" wrap="square" lIns="93744" tIns="46872" rIns="93744" bIns="46872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24925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924925"/>
            <a:ext cx="3038475" cy="469900"/>
          </a:xfrm>
          <a:prstGeom prst="rect">
            <a:avLst/>
          </a:prstGeom>
        </p:spPr>
        <p:txBody>
          <a:bodyPr vert="horz" wrap="square" lIns="93744" tIns="46872" rIns="93744" bIns="4687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EC79CC7-34F0-4AF5-BF00-31735E52FE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0002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8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4540" indent="-290208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0831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5163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9495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53828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18160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82492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46825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D260FC-A1F0-4BEB-8C9B-E42F302DC829}" type="slidenum">
              <a:rPr lang="en-US" smtClean="0"/>
              <a:pPr eaLnBrk="1" hangingPunct="1"/>
              <a:t>1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3738"/>
            <a:ext cx="4697413" cy="352266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0507" y="4463938"/>
            <a:ext cx="4751493" cy="306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Motivating Parents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:  Ways to get Parents fired up and ready to go Scouting with their Cubs. Special focus on engaging parents during times of physical distancing – and tips to use during “normal” times when you want to develop “drop off” parents into “tuned in” promoters and helpers</a:t>
            </a:r>
          </a:p>
          <a:p>
            <a:pPr eaLnBrk="1" hangingPunct="1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ヒラギノ角ゴ Pro W3" pitchFamily="-128" charset="-128"/>
              <a:cs typeface="+mn-cs"/>
            </a:endParaRPr>
          </a:p>
          <a:p>
            <a:pPr eaLnBrk="1" hangingPunct="1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49197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4540" indent="-290208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0831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5163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9495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53828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18160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82492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46825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D260FC-A1F0-4BEB-8C9B-E42F302DC829}" type="slidenum">
              <a:rPr lang="en-US" smtClean="0"/>
              <a:pPr eaLnBrk="1" hangingPunct="1"/>
              <a:t>2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3738"/>
            <a:ext cx="4697413" cy="352266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0507" y="4463938"/>
            <a:ext cx="4751493" cy="306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800" b="1" dirty="0"/>
              <a:t>What issues or concerns do you have about parent motivation?</a:t>
            </a:r>
          </a:p>
        </p:txBody>
      </p:sp>
    </p:spTree>
    <p:extLst>
      <p:ext uri="{BB962C8B-B14F-4D97-AF65-F5344CB8AC3E}">
        <p14:creationId xmlns:p14="http://schemas.microsoft.com/office/powerpoint/2010/main" val="3167841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4540" indent="-290208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0831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5163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9495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53828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18160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82492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46825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D260FC-A1F0-4BEB-8C9B-E42F302DC829}" type="slidenum">
              <a:rPr lang="en-US" smtClean="0"/>
              <a:pPr eaLnBrk="1" hangingPunct="1"/>
              <a:t>3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3738"/>
            <a:ext cx="4697413" cy="352266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0507" y="4463938"/>
            <a:ext cx="4751493" cy="306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800" b="1" dirty="0"/>
              <a:t>Here are some common ones.</a:t>
            </a:r>
          </a:p>
        </p:txBody>
      </p:sp>
    </p:spTree>
    <p:extLst>
      <p:ext uri="{BB962C8B-B14F-4D97-AF65-F5344CB8AC3E}">
        <p14:creationId xmlns:p14="http://schemas.microsoft.com/office/powerpoint/2010/main" val="3257544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4540" indent="-290208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0831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5163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9495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53828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18160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82492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46825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D260FC-A1F0-4BEB-8C9B-E42F302DC829}" type="slidenum">
              <a:rPr lang="en-US" smtClean="0"/>
              <a:pPr eaLnBrk="1" hangingPunct="1"/>
              <a:t>4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3738"/>
            <a:ext cx="4697413" cy="352266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0507" y="4463938"/>
            <a:ext cx="4751493" cy="306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/>
              <a:t>Many of the ideas found here are from the “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Turning Parents into Helpers, and Helpers into Leaders</a:t>
            </a:r>
            <a:r>
              <a:rPr lang="en-US" sz="1800" b="1" dirty="0"/>
              <a:t>” page at https://www.atlantabsa.org/RecruitingLeaders, including the “Fifty Ways to Lure a Leader” piece at https://www.atlantabsa.org/LeaderRecruiting</a:t>
            </a:r>
          </a:p>
        </p:txBody>
      </p:sp>
    </p:spTree>
    <p:extLst>
      <p:ext uri="{BB962C8B-B14F-4D97-AF65-F5344CB8AC3E}">
        <p14:creationId xmlns:p14="http://schemas.microsoft.com/office/powerpoint/2010/main" val="249197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lot of Motivation is found in the Recruiting Steps.</a:t>
            </a:r>
          </a:p>
          <a:p>
            <a:pPr marL="228600" indent="-228600">
              <a:buAutoNum type="arabicPeriod"/>
            </a:pPr>
            <a:r>
              <a:rPr lang="en-US" dirty="0"/>
              <a:t>Do you have activities families like?</a:t>
            </a:r>
          </a:p>
          <a:p>
            <a:pPr marL="228600" indent="-228600">
              <a:buAutoNum type="arabicPeriod"/>
            </a:pPr>
            <a:r>
              <a:rPr lang="en-US" dirty="0"/>
              <a:t>Do they know about your activities – what they are, how they’ll do it, what they need to bring, how they will be safe?</a:t>
            </a:r>
          </a:p>
          <a:p>
            <a:pPr marL="228600" indent="-228600">
              <a:buAutoNum type="arabicPeriod"/>
            </a:pPr>
            <a:r>
              <a:rPr lang="en-US" dirty="0"/>
              <a:t>Have they been given a role – something they can do?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24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Marie Kondo theory of Pack Activities Planning: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First, put your hands on everything you own, ask yourself if it sparks joy, and if it doesn’t, thank it for its service and get rid of it.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Second, once only your most joy-giving belongings remain, put every item in a place where it’s visible, accessible, and easy to grab and then put back.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Only then, Kondo says, will you have reached the nirvana of overcoming clutter.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In Scouting, you might look at what you do and how you do it, because Scouting clutter often accumulates as “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this is what we’ve </a:t>
            </a:r>
            <a:r>
              <a:rPr lang="en-US" sz="1200" b="0" i="1" u="sng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always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 done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” or “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that’s </a:t>
            </a:r>
            <a:r>
              <a:rPr lang="en-US" sz="1200" b="0" i="1" u="sng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how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 the last leader did it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”.  So …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Look at every event you do, ask yourself if it sparks joy, and if it doesn’t, thank it for its service and get rid of it.  Or find a way to do it that sparks joy.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Then, once only your most joy-giving events remain, make them visible, accessible, and easy to participate in.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ヒラギノ角ゴ Pro W3" pitchFamily="-128" charset="-128"/>
                <a:cs typeface="+mn-cs"/>
              </a:rPr>
              <a:t>Because when more events spark joy, your families will enjoy Scouting more, and participate more.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334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OK, maybe not this game now during covid time – but almost every game that kids play could be played by adults, and some could be played “Scouts version Adults” or … are you Smarter than a Third Grader?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23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 Parents Not “Motivated” because they are scared or unsure?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27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Oh, You’re New story.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6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Resources at https://www.atlantabsa.org/NewParentOrientation</a:t>
            </a:r>
          </a:p>
          <a:p>
            <a:endParaRPr lang="en-US" dirty="0"/>
          </a:p>
          <a:p>
            <a:r>
              <a:rPr lang="en-US" dirty="0"/>
              <a:t>KICMEH is “Keep It Complicated, Make Everything Hard”, pronounced “Kick Me!”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427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is Powerful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93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a Community – not just a Den or Pack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5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is Powerful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74AB3C7-EBFF-434D-AE36-D558EDF9F86F}" type="datetime1">
              <a:rPr lang="en-US" smtClean="0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C79CC7-34F0-4AF5-BF00-31735E52FE0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4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0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4540" indent="-290208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0831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25163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89495" indent="-232166" defTabSz="92060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53828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18160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82492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46825" indent="-232166" defTabSz="92060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DD260FC-A1F0-4BEB-8C9B-E42F302DC829}" type="slidenum">
              <a:rPr lang="en-US" smtClean="0"/>
              <a:pPr eaLnBrk="1" hangingPunct="1"/>
              <a:t>14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3738"/>
            <a:ext cx="4697413" cy="352266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0507" y="4463938"/>
            <a:ext cx="4751493" cy="306153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400277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FDL_4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138363"/>
            <a:ext cx="1147763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742599" y="1650331"/>
            <a:ext cx="4755880" cy="211025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1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94C63-18A1-4108-B502-DB130F452746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8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DL_4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5619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00" y="275316"/>
            <a:ext cx="6599237" cy="6343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6501"/>
            <a:ext cx="8229600" cy="47117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b="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7CF5F3C-5227-4DBD-9E16-7675266795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A122A-0826-4597-A1F3-B32502F3E39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393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DL_4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100330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A585-3BB9-4523-AC03-24B232FC993A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68114CF-4E84-47ED-B05E-93ED0DB8D2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61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FDL_4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100330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60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937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960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937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AB3CD-6E01-4037-B842-337A452B6A38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ED534B4-60AA-40D9-9EFE-7EC81811F2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7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FDL_4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757238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179" y="180042"/>
            <a:ext cx="7043737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951BF-B735-445C-B517-0F65E2E4246D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70676E7-4670-46FE-9BCA-A88603485B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93C12-16EF-4450-BFFD-CF9395DE2D0F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4C422C-42F0-44F9-8697-870DCBE376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9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90350-84C9-4821-AC66-CCF643701D14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9BCBBEA-BEC8-43F2-81AD-8F630BBAFC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57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058B2-D102-465B-9D37-C82958B01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StatineryFoli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5686425"/>
            <a:ext cx="921226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FDL_4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1271588"/>
            <a:ext cx="1147763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22225" y="6367463"/>
            <a:ext cx="2895600" cy="365125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algn="ctr"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</a:rPr>
              <a:t>BOY SCOUTS OF AMERICA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6452" y="1129366"/>
            <a:ext cx="6361386" cy="1470025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911365-7DA3-4F51-A496-410D599FA4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3392488" y="6356350"/>
            <a:ext cx="2895600" cy="365125"/>
          </a:xfrm>
          <a:custGeom>
            <a:avLst/>
            <a:gdLst>
              <a:gd name="connsiteX0" fmla="*/ 0 w 595382"/>
              <a:gd name="connsiteY0" fmla="*/ 0 h 365125"/>
              <a:gd name="connsiteX1" fmla="*/ 595382 w 595382"/>
              <a:gd name="connsiteY1" fmla="*/ 0 h 365125"/>
              <a:gd name="connsiteX2" fmla="*/ 595382 w 595382"/>
              <a:gd name="connsiteY2" fmla="*/ 365125 h 365125"/>
              <a:gd name="connsiteX3" fmla="*/ 0 w 595382"/>
              <a:gd name="connsiteY3" fmla="*/ 365125 h 365125"/>
              <a:gd name="connsiteX4" fmla="*/ 0 w 595382"/>
              <a:gd name="connsiteY4" fmla="*/ 0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382" h="365125">
                <a:moveTo>
                  <a:pt x="0" y="0"/>
                </a:moveTo>
                <a:lnTo>
                  <a:pt x="595382" y="0"/>
                </a:lnTo>
                <a:lnTo>
                  <a:pt x="595382" y="365125"/>
                </a:lnTo>
                <a:lnTo>
                  <a:pt x="0" y="365125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numCol="1" anchorCtr="1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95B3D7"/>
                </a:solidFill>
                <a:latin typeface="Helvetica" pitchFamily="-128" charset="0"/>
              </a:defRPr>
            </a:lvl1pPr>
          </a:lstStyle>
          <a:p>
            <a:pPr>
              <a:defRPr/>
            </a:pPr>
            <a:fld id="{D1C2F92A-50DB-41DD-96C9-A4225C7ACA55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12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AA08D-5B60-432B-9EF0-D7FA0E4A9385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F41-3434-4539-8E14-5AB954FBE1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7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F1A5A-AA9E-4B3B-8FE3-5FE28005E026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48D7C-168A-4FEE-9BFC-B3539D973B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44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F4170-CE70-4AB1-8A80-B703FFD66D09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CDCA1-ECD3-4B5E-B94A-D37204FD8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52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42242-07DB-4833-91BA-C6BB132CA2BA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2127A-7B1B-44D9-8F27-7C495DBAF8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0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A3106-95FB-46F8-AAC1-CAA5ECD1D9F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974E4-66E8-41E7-B409-D2CA93726B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623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1E9C-CA65-4E57-813F-D3F898FE35A1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26D3-945B-4CAA-9C4D-9AC2B5FA9C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368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9725-7930-4193-A968-09BA382DB446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D1FA3-6DC3-4FD1-80CE-CE71DDA1CD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49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3371E-3AC9-4384-8104-DA8C613E035F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C0703-C690-4D41-9941-8026EC22A5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55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D2096-DD27-4EB7-95E3-AB50CE939D69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202CE-7392-47CA-B617-E92285C2BF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53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4E29C-0611-470E-9BFE-050E398A3BC8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A7AFA-9F7A-4711-8E0E-276D2EF211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34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AD14A-D755-496B-815C-716A8D5B4D6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01DBD-35BA-4F69-A62F-57CEDE57BF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312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C361B-A1CC-4411-A3FF-1832A171A0C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2A3B-0D41-4D66-A3DA-347497B6D2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37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96246-E804-4D7C-AC33-8FD50346D38E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448AF-03F8-47AE-A025-E39B54FFAD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72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3E802-0E30-41CD-BB91-F07B71A9B2C9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F6C8-5876-4BEF-81DD-C36A997332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577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ED2EB-4D25-4281-B589-CCD4674AE4F4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7EE69-066C-4A32-ABB8-DA61687006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165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F3A47-CC56-4639-8EE2-A078817DF734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41EE-282A-42DF-B350-9AB22AF23C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3945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F6F08-FED0-4B46-8DC8-8F8468E309F3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B1E1C-3500-4F86-B719-1EF8C0BE3E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168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0864F-AB21-4A5E-B83D-B022C797057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59E31-5B59-4C68-99A7-D956828D3E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174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95BDB-B61F-4D68-8B47-510D57C25762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A3DFB-712A-4032-A42A-2A6EDA42F0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347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55D54-6964-42D6-B200-A099436E4BF5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050B9-1753-4325-ADC3-1BA3F1A45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7388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44802-8E2B-4AC7-B937-92EEAAF53D00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7BC52-9059-4F41-B846-20EB4A62EC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5121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3A238-5AD7-42E4-B9CC-0858891D6D16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D37F-1A68-4B92-A3E4-D7367883C3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8265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3E30B-23B1-4A53-9B4A-360B08EBDDFA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51AB5-3770-450B-9F31-F2477F866B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84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FDD0B-0B5A-4049-97C3-DFB717269E41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68177-C4DD-4C09-9BE5-60E459D3A5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013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576553"/>
            <a:ext cx="62087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536029"/>
            <a:ext cx="7772400" cy="104052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1A8A0-272C-4A11-8611-A5A12559BFE9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F007B-CD01-442A-B414-67EFA0B7C4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21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754DE-AFA4-428A-A228-3E165473D0A5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F36AA-38E7-463E-8AA4-4CBB52D335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8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29A96-430A-49C8-A754-47D589FBA668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AA447-E607-4917-B69B-5B28FF964D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345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033D6-DBC3-4560-AF1F-BEFD1B06630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C1F11-9257-4E92-9962-04986C6AB4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858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333C3-F8ED-42C2-8B3C-8C136852B1B8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0AE3-53FE-47F8-A250-BDBA50D208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0958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D1136-9C10-4929-A1BB-34D069AA8339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DEC8B-671F-47D5-B563-116971EEEC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6158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F4AED-76D6-4C5E-B0E4-713D84E2673D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7C7D7-BA4D-4A92-B005-9EA1BF8309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768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F4F51-0A15-485D-AA13-18374666C285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0D16F-F605-4673-AFA2-601D6A4FF2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141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938D8-0726-402A-A77B-9088DD6172C2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3D2C4-64D9-4385-AAD6-AC746B0DCC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24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4B85A-8C15-4C15-9D63-922DB8FA9264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19F55-A9A8-42A7-9D21-33EE2EC13A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94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55C32-D96F-43E5-AF90-56EE05B3798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5835C-B91B-4FAF-88A0-8592CB5B5A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234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724D4-285A-414C-9AEB-AE4B66F1D51E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6DB42-DB90-4098-9082-F178809544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997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6E856-63FF-43CF-B693-809C2442CC6B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5FB07-3B09-4281-B153-5559BAEA32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7947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ABAEE-5E69-4700-9D2E-994CFBDDD5DA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D3B6F-A5A4-49BF-9F40-49ECBD974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7179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13DF8-5E9B-4F09-A19F-9F8B1E15E1D2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588C0-C008-4DDA-AE67-EFB6D33E50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317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6C765-DC90-469F-A221-BD02CD51413B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60AB3-8B5E-46CC-982B-69FE26ADBE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524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BD41D-D75E-419B-B7F7-07DAC327CF00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D3472-7648-4BBF-A8E8-E8255E1F70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800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5F810-7632-4E4D-9B35-D3715C0363E3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7BEF9-A651-4055-84DA-DE0CE62DA4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1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EE0C0-4F14-4789-80B3-88F1421769EA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7F62E-FBDD-4C2A-863F-1EF8DE3D44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172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0ABDD-BB96-4F04-B7F7-0CB7FEACC236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63F3-74C5-4B60-8D80-7CC78F55F3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52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StatineryFolio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6002338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1566863" y="274638"/>
            <a:ext cx="70437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25" y="65087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5B3D7"/>
                </a:solidFill>
                <a:latin typeface="Helvetica" pitchFamily="-128" charset="0"/>
              </a:defRPr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508750"/>
            <a:ext cx="4127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bg1"/>
                </a:solidFill>
                <a:latin typeface="Helvetica" pitchFamily="-128" charset="0"/>
              </a:defRPr>
            </a:lvl1pPr>
          </a:lstStyle>
          <a:p>
            <a:pPr>
              <a:defRPr/>
            </a:pPr>
            <a:fld id="{D6225D81-F871-4066-B7CE-02BAC81084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3079" name="Picture 9" descr="Prepared_For_Life_4K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6224588"/>
            <a:ext cx="107473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022725" y="6508750"/>
            <a:ext cx="1727200" cy="365125"/>
          </a:xfrm>
          <a:custGeom>
            <a:avLst/>
            <a:gdLst>
              <a:gd name="connsiteX0" fmla="*/ 0 w 595382"/>
              <a:gd name="connsiteY0" fmla="*/ 0 h 365125"/>
              <a:gd name="connsiteX1" fmla="*/ 595382 w 595382"/>
              <a:gd name="connsiteY1" fmla="*/ 0 h 365125"/>
              <a:gd name="connsiteX2" fmla="*/ 595382 w 595382"/>
              <a:gd name="connsiteY2" fmla="*/ 365125 h 365125"/>
              <a:gd name="connsiteX3" fmla="*/ 0 w 595382"/>
              <a:gd name="connsiteY3" fmla="*/ 365125 h 365125"/>
              <a:gd name="connsiteX4" fmla="*/ 0 w 595382"/>
              <a:gd name="connsiteY4" fmla="*/ 0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382" h="365125">
                <a:moveTo>
                  <a:pt x="0" y="0"/>
                </a:moveTo>
                <a:lnTo>
                  <a:pt x="595382" y="0"/>
                </a:lnTo>
                <a:lnTo>
                  <a:pt x="595382" y="365125"/>
                </a:lnTo>
                <a:lnTo>
                  <a:pt x="0" y="36512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5B3D7"/>
                </a:solidFill>
                <a:latin typeface="Helvetica" pitchFamily="-128" charset="0"/>
              </a:defRPr>
            </a:lvl1pPr>
          </a:lstStyle>
          <a:p>
            <a:pPr>
              <a:defRPr/>
            </a:pPr>
            <a:fld id="{46E51EAD-0309-47E7-A269-C440871CCB28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4" r:id="rId8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CF0031"/>
          </a:solidFill>
          <a:latin typeface="Helvetica"/>
          <a:ea typeface="ヒラギノ角ゴ Pro W3" pitchFamily="-128" charset="-128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CF0031"/>
          </a:solidFill>
          <a:latin typeface="Helvetica" pitchFamily="-128" charset="0"/>
          <a:ea typeface="ヒラギノ角ゴ Pro W3" pitchFamily="-12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b="1" kern="1200">
          <a:solidFill>
            <a:srgbClr val="005AA3"/>
          </a:solidFill>
          <a:latin typeface="Helvetica"/>
          <a:ea typeface="ヒラギノ角ゴ Pro W3" pitchFamily="-128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05AA3"/>
          </a:solidFill>
          <a:latin typeface="Helvetica"/>
          <a:ea typeface="ヒラギノ角ゴ Pro W3" pitchFamily="-128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rgbClr val="005AA3"/>
          </a:solidFill>
          <a:latin typeface="Helvetica"/>
          <a:ea typeface="ヒラギノ角ゴ Pro W3" pitchFamily="-128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b="1" i="1" kern="1200">
          <a:solidFill>
            <a:srgbClr val="CF0031"/>
          </a:solidFill>
          <a:latin typeface="Helvetica"/>
          <a:ea typeface="ヒラギノ角ゴ Pro W3" pitchFamily="-128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i="1" kern="1200">
          <a:solidFill>
            <a:srgbClr val="005AA3"/>
          </a:solidFill>
          <a:latin typeface="Helvetica"/>
          <a:ea typeface="ヒラギノ角ゴ Pro W3" pitchFamily="-128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84B7DF-9E78-4399-94A5-5C8220D9A9FD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80EC8F-74E0-469B-9B59-EEBC31EBAF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F8FC18D-5BA0-408C-8A36-937140030F92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28769D-3024-4012-8D32-D530AF20AE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31F88A-5C75-4696-9F4F-931F8CE9C328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F040AA-5C99-4ACC-A8F5-BB3D5845E5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7B6A6D-F2CB-447C-A9FB-28427D8429CC}" type="datetime1">
              <a:rPr lang="en-US"/>
              <a:pPr>
                <a:defRPr/>
              </a:pPr>
              <a:t>2/27/2021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BOY SCOUTS OF AMERICA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2248D2-9A54-491D-AEA5-00ECCBD5DF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84852"/>
            <a:ext cx="8762288" cy="1937055"/>
          </a:xfrm>
        </p:spPr>
        <p:txBody>
          <a:bodyPr/>
          <a:lstStyle/>
          <a:p>
            <a:pPr eaLnBrk="1" hangingPunct="1"/>
            <a:r>
              <a:rPr lang="en-US" sz="5200" dirty="0">
                <a:solidFill>
                  <a:schemeClr val="accent2"/>
                </a:solidFill>
              </a:rPr>
              <a:t>Motivating Parents</a:t>
            </a:r>
          </a:p>
        </p:txBody>
      </p:sp>
      <p:pic>
        <p:nvPicPr>
          <p:cNvPr id="1032" name="Picture 8" descr="https://41zfam1pstr03my3b22ztkze-wpengine.netdna-ssl.com/wp-content/uploads/2017/05/New-Member-Coordinator-Logo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01" y="0"/>
            <a:ext cx="2271561" cy="227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7E7BFB-61EA-4214-8240-29B68F782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993" y="2088769"/>
            <a:ext cx="5164207" cy="338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8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50" y="284853"/>
            <a:ext cx="8895638" cy="1077222"/>
          </a:xfrm>
        </p:spPr>
        <p:txBody>
          <a:bodyPr/>
          <a:lstStyle/>
          <a:p>
            <a:pPr eaLnBrk="1" hangingPunct="1"/>
            <a:r>
              <a:rPr lang="en-US" sz="5200" b="1" dirty="0">
                <a:solidFill>
                  <a:schemeClr val="accent2"/>
                </a:solidFill>
              </a:rPr>
              <a:t>Issues </a:t>
            </a:r>
            <a:r>
              <a:rPr lang="en-US" sz="5200" b="1" u="sng" dirty="0">
                <a:solidFill>
                  <a:schemeClr val="accent2"/>
                </a:solidFill>
              </a:rPr>
              <a:t>You</a:t>
            </a:r>
            <a:r>
              <a:rPr lang="en-US" sz="5200" b="1" dirty="0">
                <a:solidFill>
                  <a:schemeClr val="accent2"/>
                </a:solidFill>
              </a:rPr>
              <a:t> See …</a:t>
            </a:r>
            <a:endParaRPr lang="en-US" sz="5200" dirty="0">
              <a:solidFill>
                <a:schemeClr val="accent2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1A2233-23AE-42F2-821D-62F832C00473}"/>
              </a:ext>
            </a:extLst>
          </p:cNvPr>
          <p:cNvSpPr txBox="1">
            <a:spLocks/>
          </p:cNvSpPr>
          <p:nvPr/>
        </p:nvSpPr>
        <p:spPr bwMode="auto">
          <a:xfrm>
            <a:off x="171450" y="1438275"/>
            <a:ext cx="8895638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b="1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1" i="1" kern="1200">
                <a:solidFill>
                  <a:srgbClr val="CF0031"/>
                </a:solidFill>
                <a:latin typeface="Helvetica"/>
                <a:ea typeface="ヒラギノ角ゴ Pro W3" pitchFamily="-128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i="1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Get them excited, willing to help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One on one as a solution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Don’t know how to do it!  So I can’t Lead!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Disenchantment with Group + Virtual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4" name="Picture 8" descr="https://41zfam1pstr03my3b22ztkze-wpengine.netdna-ssl.com/wp-content/uploads/2017/05/New-Member-Coordinator-Logo-150x150.jpg">
            <a:extLst>
              <a:ext uri="{FF2B5EF4-FFF2-40B4-BE49-F238E27FC236}">
                <a16:creationId xmlns:a16="http://schemas.microsoft.com/office/drawing/2014/main" id="{F2723274-F55C-48E1-8927-68B6B116F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659" y="0"/>
            <a:ext cx="2271561" cy="227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949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50" y="284853"/>
            <a:ext cx="8895638" cy="1077222"/>
          </a:xfrm>
        </p:spPr>
        <p:txBody>
          <a:bodyPr/>
          <a:lstStyle/>
          <a:p>
            <a:pPr eaLnBrk="1" hangingPunct="1"/>
            <a:r>
              <a:rPr lang="en-US" sz="5200" b="1" dirty="0">
                <a:solidFill>
                  <a:schemeClr val="accent2"/>
                </a:solidFill>
              </a:rPr>
              <a:t>You </a:t>
            </a:r>
            <a:r>
              <a:rPr lang="en-US" sz="5200" b="1" u="sng" dirty="0">
                <a:solidFill>
                  <a:schemeClr val="accent2"/>
                </a:solidFill>
              </a:rPr>
              <a:t>Might</a:t>
            </a:r>
            <a:r>
              <a:rPr lang="en-US" sz="5200" b="1" dirty="0">
                <a:solidFill>
                  <a:schemeClr val="accent2"/>
                </a:solidFill>
              </a:rPr>
              <a:t> See …</a:t>
            </a:r>
            <a:endParaRPr lang="en-US" sz="5200" dirty="0">
              <a:solidFill>
                <a:schemeClr val="accent2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1A2233-23AE-42F2-821D-62F832C00473}"/>
              </a:ext>
            </a:extLst>
          </p:cNvPr>
          <p:cNvSpPr txBox="1">
            <a:spLocks/>
          </p:cNvSpPr>
          <p:nvPr/>
        </p:nvSpPr>
        <p:spPr bwMode="auto">
          <a:xfrm>
            <a:off x="171450" y="1438275"/>
            <a:ext cx="8895638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b="1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1" i="1" kern="1200">
                <a:solidFill>
                  <a:srgbClr val="CF0031"/>
                </a:solidFill>
                <a:latin typeface="Helvetica"/>
                <a:ea typeface="ヒラギノ角ゴ Pro W3" pitchFamily="-128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i="1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Uninvolved or Disinterested Parents?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Parents who don’t “get it”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Not willing to do __ (what we know they can do)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At events, but nose in phone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Problem Parents (bulldozers, derby dads)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Quiet COVID quarantining – not connecting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opposite of quarantining – space invaders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Other</a:t>
            </a:r>
          </a:p>
        </p:txBody>
      </p:sp>
      <p:pic>
        <p:nvPicPr>
          <p:cNvPr id="4" name="Picture 8" descr="https://41zfam1pstr03my3b22ztkze-wpengine.netdna-ssl.com/wp-content/uploads/2017/05/New-Member-Coordinator-Logo-150x150.jpg">
            <a:extLst>
              <a:ext uri="{FF2B5EF4-FFF2-40B4-BE49-F238E27FC236}">
                <a16:creationId xmlns:a16="http://schemas.microsoft.com/office/drawing/2014/main" id="{F2723274-F55C-48E1-8927-68B6B116F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659" y="0"/>
            <a:ext cx="2271561" cy="227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96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84853"/>
            <a:ext cx="8762288" cy="1639198"/>
          </a:xfrm>
        </p:spPr>
        <p:txBody>
          <a:bodyPr/>
          <a:lstStyle/>
          <a:p>
            <a:pPr eaLnBrk="1" hangingPunct="1"/>
            <a:r>
              <a:rPr lang="en-US" sz="5200" b="1" dirty="0">
                <a:solidFill>
                  <a:schemeClr val="accent2"/>
                </a:solidFill>
              </a:rPr>
              <a:t>Get Motivated!</a:t>
            </a:r>
            <a:endParaRPr lang="en-US" sz="5200" dirty="0">
              <a:solidFill>
                <a:schemeClr val="accent2"/>
              </a:solidFill>
            </a:endParaRPr>
          </a:p>
        </p:txBody>
      </p:sp>
      <p:pic>
        <p:nvPicPr>
          <p:cNvPr id="1032" name="Picture 8" descr="https://41zfam1pstr03my3b22ztkze-wpengine.netdna-ssl.com/wp-content/uploads/2017/05/New-Member-Coordinator-Logo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659" y="0"/>
            <a:ext cx="2271561" cy="227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1A2233-23AE-42F2-821D-62F832C00473}"/>
              </a:ext>
            </a:extLst>
          </p:cNvPr>
          <p:cNvSpPr txBox="1">
            <a:spLocks/>
          </p:cNvSpPr>
          <p:nvPr/>
        </p:nvSpPr>
        <p:spPr bwMode="auto">
          <a:xfrm>
            <a:off x="171450" y="1828799"/>
            <a:ext cx="8895638" cy="408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b="1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1" i="1" kern="1200">
                <a:solidFill>
                  <a:srgbClr val="CF0031"/>
                </a:solidFill>
                <a:latin typeface="Helvetica"/>
                <a:ea typeface="ヒラギノ角ゴ Pro W3" pitchFamily="-128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i="1" kern="1200">
                <a:solidFill>
                  <a:srgbClr val="005AA3"/>
                </a:solidFill>
                <a:latin typeface="Helvetica"/>
                <a:ea typeface="ヒラギノ角ゴ Pro W3" pitchFamily="-128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/>
              <a:t>Primary Angle Today – Successful Dens + Packs: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Get All Parents Involved, Active and Excited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Every Parent is Akela!  So … </a:t>
            </a:r>
            <a:r>
              <a:rPr lang="en-US" sz="2800" i="1" dirty="0"/>
              <a:t>Every Parent Leads</a:t>
            </a:r>
          </a:p>
          <a:p>
            <a:pPr algn="l"/>
            <a:r>
              <a:rPr lang="en-US" sz="2800" dirty="0"/>
              <a:t>Other Motivation Support: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Ways to Support Leaders – Avoid Burnout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Ways to Share the Leadership Role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KISMIF:  “Keep It Simple, Make It Fun”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Sustainable Recruiting of Families</a:t>
            </a:r>
          </a:p>
        </p:txBody>
      </p:sp>
    </p:spTree>
    <p:extLst>
      <p:ext uri="{BB962C8B-B14F-4D97-AF65-F5344CB8AC3E}">
        <p14:creationId xmlns:p14="http://schemas.microsoft.com/office/powerpoint/2010/main" val="14867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– and the Six Steps</a:t>
            </a:r>
            <a:br>
              <a:rPr lang="en-US" dirty="0"/>
            </a:br>
            <a:r>
              <a:rPr lang="en-US" dirty="0"/>
              <a:t>to Successful Recruiting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570" y="1600200"/>
            <a:ext cx="8490859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Calendar of Fun – and </a:t>
            </a:r>
            <a:r>
              <a:rPr lang="en-US" sz="3200" i="1" dirty="0"/>
              <a:t>Safe</a:t>
            </a:r>
            <a:r>
              <a:rPr lang="en-US" sz="3200" dirty="0"/>
              <a:t> –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Let People Know -- Promote Your Program!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Recruit More Leaders and Helpers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School and Community Presence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Sign Up Events: Pack Events, maybe School Sign-Up Night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More Fun Activities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139" y="320676"/>
            <a:ext cx="15811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5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3" y="274638"/>
            <a:ext cx="7043737" cy="1143000"/>
          </a:xfrm>
        </p:spPr>
        <p:txBody>
          <a:bodyPr wrap="square" anchor="ctr">
            <a:normAutofit/>
          </a:bodyPr>
          <a:lstStyle/>
          <a:p>
            <a:r>
              <a:rPr lang="en-US" u="sng" dirty="0"/>
              <a:t>Do Your Activities Motivate</a:t>
            </a:r>
            <a:r>
              <a:rPr lang="en-US" dirty="0"/>
              <a:t>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FB569F-8B29-4597-9AEA-470CDC64E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8199" y="1373982"/>
            <a:ext cx="4333875" cy="503634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Is Your Den and Pack</a:t>
            </a:r>
            <a:r>
              <a:rPr lang="en-US" dirty="0"/>
              <a:t>:</a:t>
            </a:r>
          </a:p>
          <a:p>
            <a:r>
              <a:rPr lang="en-US" dirty="0"/>
              <a:t>“Meeting” … or </a:t>
            </a:r>
            <a:r>
              <a:rPr lang="en-US" i="1" dirty="0"/>
              <a:t>Doing Activities</a:t>
            </a:r>
            <a:endParaRPr lang="en-US" dirty="0"/>
          </a:p>
          <a:p>
            <a:r>
              <a:rPr lang="en-US" dirty="0"/>
              <a:t>“Same Ol’ Same Ol’” … or Scouting out New Places?</a:t>
            </a:r>
          </a:p>
          <a:p>
            <a:r>
              <a:rPr lang="en-US" dirty="0"/>
              <a:t>“How We Always Do It” … or maybe some new activity ideas?</a:t>
            </a:r>
          </a:p>
          <a:p>
            <a:r>
              <a:rPr lang="en-US" dirty="0"/>
              <a:t>If it isn’t fun … don’t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6508750"/>
            <a:ext cx="41275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68114CF-4E84-47ED-B05E-93ED0DB8D268}" type="slidenum">
              <a:rPr lang="en-US" smtClean="0"/>
              <a:pPr>
                <a:spcAft>
                  <a:spcPts val="600"/>
                </a:spcAft>
                <a:defRPr/>
              </a:pPr>
              <a:t>6</a:t>
            </a:fld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3651F13-347D-4DFD-8278-8BE6507725D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22798986"/>
              </p:ext>
            </p:extLst>
          </p:nvPr>
        </p:nvGraphicFramePr>
        <p:xfrm>
          <a:off x="161925" y="1333499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074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3" y="287164"/>
            <a:ext cx="7434262" cy="1143000"/>
          </a:xfrm>
        </p:spPr>
        <p:txBody>
          <a:bodyPr/>
          <a:lstStyle/>
          <a:p>
            <a:r>
              <a:rPr lang="en-US" u="sng" dirty="0"/>
              <a:t>Is Cub Scouting a Family Program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571" y="1323975"/>
            <a:ext cx="8674554" cy="4857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 Game Time only for Scouts, or for Parents Too?</a:t>
            </a:r>
            <a:endParaRPr lang="en-US" b="0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330BC-A7DE-411E-B065-3DC4421EE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" y="1904981"/>
            <a:ext cx="9134918" cy="525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2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3" y="274638"/>
            <a:ext cx="7434262" cy="1143000"/>
          </a:xfrm>
        </p:spPr>
        <p:txBody>
          <a:bodyPr/>
          <a:lstStyle/>
          <a:p>
            <a:r>
              <a:rPr lang="en-US" sz="3600" u="sng" dirty="0"/>
              <a:t>Is It Safe?  </a:t>
            </a:r>
            <a:br>
              <a:rPr lang="en-US" sz="3600" u="sng" dirty="0"/>
            </a:br>
            <a:r>
              <a:rPr lang="en-US" sz="3600" u="sng" dirty="0"/>
              <a:t>Is That Holding Families Back?</a:t>
            </a:r>
            <a:endParaRPr lang="en-US" sz="3600" u="sng" dirty="0">
              <a:solidFill>
                <a:srgbClr val="0096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571" y="1524000"/>
            <a:ext cx="8109858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Maybe Smaller Activities?</a:t>
            </a:r>
          </a:p>
          <a:p>
            <a:r>
              <a:rPr lang="en-US" sz="2400" b="0" dirty="0"/>
              <a:t>A menu of smaller outdoor activities will allow families to Spring Into Scouting, safely – Get Ideas from Families</a:t>
            </a:r>
          </a:p>
          <a:p>
            <a:r>
              <a:rPr lang="en-US" sz="2400" b="0" dirty="0"/>
              <a:t>Like hiking, biking, kiting, fishing, rockets, skating, Pinewood Derbies, golf, disc golf, cooking, service</a:t>
            </a:r>
          </a:p>
          <a:p>
            <a:r>
              <a:rPr lang="en-US" sz="2400" b="0" dirty="0"/>
              <a:t>Pack Activities – maybe satellite by Den groups?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/>
              <a:t>Some Will Want to “Opt </a:t>
            </a:r>
            <a:r>
              <a:rPr lang="en-US" i="1" u="sng" dirty="0"/>
              <a:t>Out</a:t>
            </a:r>
            <a:r>
              <a:rPr lang="en-US" dirty="0"/>
              <a:t>” but “Stay </a:t>
            </a:r>
            <a:r>
              <a:rPr lang="en-US" i="1" u="sng" dirty="0"/>
              <a:t>In</a:t>
            </a:r>
            <a:r>
              <a:rPr lang="en-US" dirty="0"/>
              <a:t>”</a:t>
            </a:r>
          </a:p>
          <a:p>
            <a:r>
              <a:rPr lang="en-US" sz="2400" b="0" dirty="0"/>
              <a:t>Families will look at the Menu of Activities and say “yes, this”, but “oh, not </a:t>
            </a:r>
            <a:r>
              <a:rPr lang="en-US" sz="2400" b="0" i="1" dirty="0"/>
              <a:t>that</a:t>
            </a:r>
            <a:r>
              <a:rPr lang="en-US" sz="2400" b="0" dirty="0"/>
              <a:t>” depending on safety factors</a:t>
            </a:r>
          </a:p>
          <a:p>
            <a:r>
              <a:rPr lang="en-US" sz="2400" b="0" dirty="0"/>
              <a:t>Share resources to do Adventures from home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08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4" y="326593"/>
            <a:ext cx="5519736" cy="1039091"/>
          </a:xfrm>
        </p:spPr>
        <p:txBody>
          <a:bodyPr/>
          <a:lstStyle/>
          <a:p>
            <a:r>
              <a:rPr lang="en-US" u="sng" dirty="0"/>
              <a:t>Are Parents </a:t>
            </a:r>
            <a:r>
              <a:rPr lang="en-US" i="1" u="sng" dirty="0"/>
              <a:t>Welcomed</a:t>
            </a:r>
            <a:r>
              <a:rPr lang="en-US" i="1" dirty="0"/>
              <a:t>?</a:t>
            </a:r>
            <a:br>
              <a:rPr lang="en-US" i="1" dirty="0"/>
            </a:br>
            <a:r>
              <a:rPr lang="en-US" i="1" dirty="0"/>
              <a:t>Welcome and Greet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600200"/>
            <a:ext cx="4299857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Use “New Member Coordinator” helpers:</a:t>
            </a:r>
          </a:p>
          <a:p>
            <a:r>
              <a:rPr lang="en-US" b="0" dirty="0"/>
              <a:t>Any Parent who likes Scouting can do this</a:t>
            </a:r>
          </a:p>
          <a:p>
            <a:r>
              <a:rPr lang="en-US" b="0" dirty="0"/>
              <a:t>Have a Welcome Toolkit Package to Onboard New Families</a:t>
            </a:r>
          </a:p>
          <a:p>
            <a:pPr lvl="1"/>
            <a:r>
              <a:rPr lang="en-US" dirty="0"/>
              <a:t>Contacts / Calendar</a:t>
            </a:r>
          </a:p>
          <a:p>
            <a:pPr lvl="1"/>
            <a:r>
              <a:rPr lang="en-US" dirty="0"/>
              <a:t>FAQ Answers </a:t>
            </a:r>
          </a:p>
          <a:p>
            <a:pPr lvl="1"/>
            <a:r>
              <a:rPr lang="en-US" dirty="0"/>
              <a:t>Pack/Den Policies?</a:t>
            </a:r>
          </a:p>
          <a:p>
            <a:endParaRPr lang="en-US" b="0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32515" cy="4525963"/>
          </a:xfrm>
        </p:spPr>
        <p:txBody>
          <a:bodyPr/>
          <a:lstStyle/>
          <a:p>
            <a:r>
              <a:rPr lang="en-US" b="0" dirty="0"/>
              <a:t>Maybe Welcome Photo Gatherers</a:t>
            </a:r>
          </a:p>
          <a:p>
            <a:pPr lvl="1"/>
            <a:r>
              <a:rPr lang="en-US" dirty="0"/>
              <a:t>Welcome families in news blast or website</a:t>
            </a:r>
          </a:p>
          <a:p>
            <a:r>
              <a:rPr lang="en-US" b="0" dirty="0"/>
              <a:t>Help New Parents find a Role to Help in the Den or Pack</a:t>
            </a:r>
          </a:p>
          <a:p>
            <a:r>
              <a:rPr lang="en-US" b="0" dirty="0"/>
              <a:t>Relay Feedback to Den and Pack Leaders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316" y="92076"/>
            <a:ext cx="1844234" cy="13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15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4" y="326593"/>
            <a:ext cx="5519736" cy="1039091"/>
          </a:xfrm>
        </p:spPr>
        <p:txBody>
          <a:bodyPr/>
          <a:lstStyle/>
          <a:p>
            <a:r>
              <a:rPr lang="en-US" u="sng" dirty="0"/>
              <a:t>Do Parents Understand How Your Den/Pack Work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600200"/>
            <a:ext cx="4299857" cy="4525963"/>
          </a:xfrm>
        </p:spPr>
        <p:txBody>
          <a:bodyPr/>
          <a:lstStyle/>
          <a:p>
            <a:r>
              <a:rPr lang="en-US" dirty="0"/>
              <a:t>Have Your Parents been to a Pack Orientation?</a:t>
            </a:r>
          </a:p>
          <a:p>
            <a:r>
              <a:rPr lang="en-US" dirty="0"/>
              <a:t>Topics Might Include:</a:t>
            </a:r>
          </a:p>
          <a:p>
            <a:pPr lvl="1"/>
            <a:r>
              <a:rPr lang="en-US" dirty="0"/>
              <a:t>“</a:t>
            </a:r>
            <a:r>
              <a:rPr lang="en-US" i="1" dirty="0"/>
              <a:t>The Talk</a:t>
            </a:r>
            <a:r>
              <a:rPr lang="en-US" dirty="0"/>
              <a:t>”: parents must be leaders (we have scripts for that)</a:t>
            </a:r>
          </a:p>
          <a:p>
            <a:pPr lvl="1"/>
            <a:r>
              <a:rPr lang="en-US" dirty="0"/>
              <a:t>Bobcat and other Cub Adventure plans that let parents lead easily</a:t>
            </a:r>
            <a:endParaRPr lang="en-US" b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32515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Do You Have An “Every Parent Helps” Policy:</a:t>
            </a:r>
          </a:p>
          <a:p>
            <a:r>
              <a:rPr lang="en-US" b="0" dirty="0"/>
              <a:t>And Do You Provide Opportunities to Help?</a:t>
            </a:r>
          </a:p>
          <a:p>
            <a:pPr lvl="1"/>
            <a:r>
              <a:rPr lang="en-US" dirty="0"/>
              <a:t>Not Just “Big Jobs”</a:t>
            </a:r>
          </a:p>
          <a:p>
            <a:pPr lvl="1"/>
            <a:r>
              <a:rPr lang="en-US" dirty="0"/>
              <a:t>Small Tasks, Maybe “Team Assignments”</a:t>
            </a:r>
          </a:p>
          <a:p>
            <a:pPr marL="0" indent="0">
              <a:buNone/>
            </a:pPr>
            <a:r>
              <a:rPr lang="en-US" dirty="0"/>
              <a:t>Do you Keep It Simple + Make It Fun?</a:t>
            </a:r>
          </a:p>
          <a:p>
            <a:r>
              <a:rPr lang="en-US" b="0" dirty="0"/>
              <a:t>Not “KICMEH”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316" y="92076"/>
            <a:ext cx="1844234" cy="13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12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4" y="326593"/>
            <a:ext cx="5519736" cy="1039091"/>
          </a:xfrm>
        </p:spPr>
        <p:txBody>
          <a:bodyPr/>
          <a:lstStyle/>
          <a:p>
            <a:r>
              <a:rPr lang="en-US" u="sng" dirty="0"/>
              <a:t>Are Parents Recognized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600200"/>
            <a:ext cx="4299857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Say + Share Thank You:</a:t>
            </a:r>
          </a:p>
          <a:p>
            <a:r>
              <a:rPr lang="en-US" b="0" dirty="0"/>
              <a:t>When Someone Volunteers</a:t>
            </a:r>
          </a:p>
          <a:p>
            <a:pPr marL="742950" lvl="2" indent="-342900"/>
            <a:r>
              <a:rPr lang="en-US" sz="2400" dirty="0"/>
              <a:t>And When They Follow Through</a:t>
            </a:r>
          </a:p>
          <a:p>
            <a:r>
              <a:rPr lang="en-US" b="0" dirty="0"/>
              <a:t>Prizes for Helping</a:t>
            </a:r>
          </a:p>
          <a:p>
            <a:pPr lvl="1"/>
            <a:r>
              <a:rPr lang="en-US" dirty="0"/>
              <a:t>Like Overstock Patches</a:t>
            </a:r>
          </a:p>
          <a:p>
            <a:pPr lvl="1"/>
            <a:r>
              <a:rPr lang="en-US" dirty="0"/>
              <a:t>Their Scout Will Be Very Impressed! </a:t>
            </a:r>
          </a:p>
          <a:p>
            <a:endParaRPr lang="en-US" b="0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32515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Yes, Thank Even the “Prodigal Parent”:</a:t>
            </a:r>
          </a:p>
          <a:p>
            <a:r>
              <a:rPr lang="en-US" b="0" dirty="0"/>
              <a:t>Even if they don’t help until late in the year</a:t>
            </a:r>
          </a:p>
          <a:p>
            <a:pPr marL="0" indent="0">
              <a:buNone/>
            </a:pPr>
            <a:r>
              <a:rPr lang="en-US" dirty="0"/>
              <a:t>All of this Helps Build “Stronger Families Through Scouting”</a:t>
            </a:r>
          </a:p>
          <a:p>
            <a:r>
              <a:rPr lang="en-US" b="0" dirty="0"/>
              <a:t>When the Parent Succeeds, Kids Love Them More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316" y="92076"/>
            <a:ext cx="1844234" cy="13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0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4" y="326593"/>
            <a:ext cx="5519736" cy="1039091"/>
          </a:xfrm>
        </p:spPr>
        <p:txBody>
          <a:bodyPr/>
          <a:lstStyle/>
          <a:p>
            <a:r>
              <a:rPr lang="en-US" u="sng" dirty="0"/>
              <a:t>Are Parents Connected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682" y="1590675"/>
            <a:ext cx="4263118" cy="25497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Call Parents Up:</a:t>
            </a:r>
          </a:p>
          <a:p>
            <a:r>
              <a:rPr lang="en-US" b="0" dirty="0"/>
              <a:t>How is it Going?</a:t>
            </a:r>
          </a:p>
          <a:p>
            <a:r>
              <a:rPr lang="en-US" b="0" dirty="0"/>
              <a:t>Are You All Right?</a:t>
            </a:r>
          </a:p>
          <a:p>
            <a:r>
              <a:rPr lang="en-US" b="0" dirty="0"/>
              <a:t>Any Scout Questions?</a:t>
            </a:r>
          </a:p>
          <a:p>
            <a:pPr marL="0" indent="0">
              <a:buNone/>
            </a:pPr>
            <a:r>
              <a:rPr lang="en-US" dirty="0"/>
              <a:t>Parent Social Time?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316" y="92076"/>
            <a:ext cx="1844234" cy="1399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FF07B6-6823-4D20-90FF-CEB1D2AB7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199" y="1619250"/>
            <a:ext cx="1283355" cy="147280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747D636-70C2-4449-B396-6481BCCCA9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923761" y="2559945"/>
            <a:ext cx="1360130" cy="14728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811E09-304A-4C5E-8B28-7BBCC4BF39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1684" y="1619250"/>
            <a:ext cx="1461791" cy="14892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99BB8D-B5A4-44EA-B327-9CB465237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3118" y="4276197"/>
            <a:ext cx="4913443" cy="28627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434D92-36CE-49BD-9301-79B4412DCB5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0" y="4276197"/>
            <a:ext cx="4263118" cy="286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42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864" y="326593"/>
            <a:ext cx="5519736" cy="1039091"/>
          </a:xfrm>
        </p:spPr>
        <p:txBody>
          <a:bodyPr/>
          <a:lstStyle/>
          <a:p>
            <a:r>
              <a:rPr lang="en-US" u="sng" dirty="0"/>
              <a:t>What Did We Miss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600200"/>
            <a:ext cx="4299857" cy="4525963"/>
          </a:xfrm>
        </p:spPr>
        <p:txBody>
          <a:bodyPr/>
          <a:lstStyle/>
          <a:p>
            <a:r>
              <a:rPr lang="en-US" b="0" dirty="0"/>
              <a:t>The Lifetime Demo (Yardstick / Adding Machine Tape)</a:t>
            </a:r>
          </a:p>
          <a:p>
            <a:r>
              <a:rPr lang="en-US" b="0" dirty="0"/>
              <a:t>What Did You Do Before Kids (Maybe Add to Pack Program?)</a:t>
            </a:r>
          </a:p>
          <a:p>
            <a:r>
              <a:rPr lang="en-US" b="0" i="1" u="sng" dirty="0"/>
              <a:t>Too</a:t>
            </a:r>
            <a:r>
              <a:rPr lang="en-US" b="0" dirty="0"/>
              <a:t> Motivated Parents</a:t>
            </a:r>
          </a:p>
          <a:p>
            <a:r>
              <a:rPr lang="en-US" b="0" dirty="0"/>
              <a:t>Did You Ask Families For Feedback?</a:t>
            </a:r>
          </a:p>
          <a:p>
            <a:r>
              <a:rPr lang="en-US" b="0" dirty="0"/>
              <a:t>Parent Den/Patrol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32515" cy="4525963"/>
          </a:xfrm>
        </p:spPr>
        <p:txBody>
          <a:bodyPr/>
          <a:lstStyle/>
          <a:p>
            <a:r>
              <a:rPr lang="en-US" b="0" dirty="0"/>
              <a:t>Feed the Beast</a:t>
            </a:r>
          </a:p>
          <a:p>
            <a:r>
              <a:rPr lang="en-US" b="0" dirty="0"/>
              <a:t>Are There Barriers to New Ideas, Leaders?</a:t>
            </a:r>
          </a:p>
          <a:p>
            <a:r>
              <a:rPr lang="en-US" b="0" dirty="0"/>
              <a:t>Teams</a:t>
            </a:r>
          </a:p>
          <a:p>
            <a:r>
              <a:rPr lang="en-US" b="0" dirty="0"/>
              <a:t>See the Future (after Leaders cross over)</a:t>
            </a:r>
          </a:p>
          <a:p>
            <a:r>
              <a:rPr lang="en-US" b="0" dirty="0"/>
              <a:t>Less Is More?</a:t>
            </a:r>
          </a:p>
          <a:p>
            <a:r>
              <a:rPr lang="en-US" b="0" dirty="0"/>
              <a:t>Why Pack “Meetings”?</a:t>
            </a:r>
          </a:p>
          <a:p>
            <a:r>
              <a:rPr lang="en-US" b="0" dirty="0"/>
              <a:t>Your Ideas … </a:t>
            </a:r>
          </a:p>
          <a:p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114CF-4E84-47ED-B05E-93ED0DB8D2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316" y="92076"/>
            <a:ext cx="1844234" cy="13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9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84852"/>
            <a:ext cx="8762288" cy="1937055"/>
          </a:xfrm>
        </p:spPr>
        <p:txBody>
          <a:bodyPr/>
          <a:lstStyle/>
          <a:p>
            <a:pPr eaLnBrk="1" hangingPunct="1"/>
            <a:r>
              <a:rPr lang="en-US" sz="5200" b="1" dirty="0">
                <a:solidFill>
                  <a:schemeClr val="accent2"/>
                </a:solidFill>
              </a:rPr>
              <a:t>Questions for the Group?</a:t>
            </a:r>
            <a:endParaRPr lang="en-US" sz="5200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246EA-8227-4DFC-A52D-8A7C11123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782" y="1702686"/>
            <a:ext cx="5852909" cy="383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84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1214</Words>
  <Application>Microsoft Office PowerPoint</Application>
  <PresentationFormat>On-screen Show (4:3)</PresentationFormat>
  <Paragraphs>158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Helvetica</vt:lpstr>
      <vt:lpstr>Lucida Grande</vt:lpstr>
      <vt:lpstr>Office Theme</vt:lpstr>
      <vt:lpstr>4_Custom Design</vt:lpstr>
      <vt:lpstr>1_Custom Design</vt:lpstr>
      <vt:lpstr>3_Custom Design</vt:lpstr>
      <vt:lpstr>Custom Design</vt:lpstr>
      <vt:lpstr>Motivating Parents</vt:lpstr>
      <vt:lpstr>Issues You See …</vt:lpstr>
      <vt:lpstr>You Might See …</vt:lpstr>
      <vt:lpstr>Get Motivated!</vt:lpstr>
      <vt:lpstr>Motivation – and the Six Steps to Successful Recruiting</vt:lpstr>
      <vt:lpstr>Do Your Activities Motivate?</vt:lpstr>
      <vt:lpstr>Is Cub Scouting a Family Program?</vt:lpstr>
      <vt:lpstr>Is It Safe?   Is That Holding Families Back?</vt:lpstr>
      <vt:lpstr>Are Parents Welcomed? Welcome and Greet </vt:lpstr>
      <vt:lpstr>Do Parents Understand How Your Den/Pack Work? </vt:lpstr>
      <vt:lpstr>Are Parents Recognized? </vt:lpstr>
      <vt:lpstr>Are Parents Connected? </vt:lpstr>
      <vt:lpstr>What Did We Miss? </vt:lpstr>
      <vt:lpstr>Questions for the Group?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Motivating Parents</dc:title>
  <dc:creator>Alston &amp; Bird</dc:creator>
  <cp:lastModifiedBy>Alston &amp; Bird</cp:lastModifiedBy>
  <cp:revision>36</cp:revision>
  <dcterms:created xsi:type="dcterms:W3CDTF">2021-02-26T18:56:15Z</dcterms:created>
  <dcterms:modified xsi:type="dcterms:W3CDTF">2021-02-27T19:08:30Z</dcterms:modified>
</cp:coreProperties>
</file>