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officeDocument/2006/relationships/officeDocument" Target="ppt/presentation.xml" Id="rId1"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4079" r:id="rId1"/>
    <p:sldMasterId id="2147484163" r:id="rId2"/>
  </p:sldMasterIdLst>
  <p:notesMasterIdLst>
    <p:notesMasterId r:id="rId108"/>
  </p:notesMasterIdLst>
  <p:handoutMasterIdLst>
    <p:handoutMasterId r:id="rId109"/>
  </p:handoutMasterIdLst>
  <p:sldIdLst>
    <p:sldId id="322" r:id="rId3"/>
    <p:sldId id="1424" r:id="rId4"/>
    <p:sldId id="1407" r:id="rId5"/>
    <p:sldId id="1448" r:id="rId6"/>
    <p:sldId id="1449" r:id="rId7"/>
    <p:sldId id="1450" r:id="rId8"/>
    <p:sldId id="1451" r:id="rId9"/>
    <p:sldId id="1524" r:id="rId10"/>
    <p:sldId id="1452" r:id="rId11"/>
    <p:sldId id="1453" r:id="rId12"/>
    <p:sldId id="1454" r:id="rId13"/>
    <p:sldId id="1455" r:id="rId14"/>
    <p:sldId id="1456" r:id="rId15"/>
    <p:sldId id="1457" r:id="rId16"/>
    <p:sldId id="1458" r:id="rId17"/>
    <p:sldId id="1459" r:id="rId18"/>
    <p:sldId id="1526" r:id="rId19"/>
    <p:sldId id="1460" r:id="rId20"/>
    <p:sldId id="1461" r:id="rId21"/>
    <p:sldId id="359" r:id="rId22"/>
    <p:sldId id="1525" r:id="rId23"/>
    <p:sldId id="1438" r:id="rId24"/>
    <p:sldId id="1439" r:id="rId25"/>
    <p:sldId id="1348" r:id="rId26"/>
    <p:sldId id="1440" r:id="rId27"/>
    <p:sldId id="1441" r:id="rId28"/>
    <p:sldId id="1442" r:id="rId29"/>
    <p:sldId id="1443" r:id="rId30"/>
    <p:sldId id="1444" r:id="rId31"/>
    <p:sldId id="1445" r:id="rId32"/>
    <p:sldId id="1446" r:id="rId33"/>
    <p:sldId id="1447" r:id="rId34"/>
    <p:sldId id="1473" r:id="rId35"/>
    <p:sldId id="1474" r:id="rId36"/>
    <p:sldId id="1475" r:id="rId37"/>
    <p:sldId id="1476" r:id="rId38"/>
    <p:sldId id="1510" r:id="rId39"/>
    <p:sldId id="1477" r:id="rId40"/>
    <p:sldId id="1530" r:id="rId41"/>
    <p:sldId id="1478" r:id="rId42"/>
    <p:sldId id="1527" r:id="rId43"/>
    <p:sldId id="1479" r:id="rId44"/>
    <p:sldId id="1529" r:id="rId45"/>
    <p:sldId id="1480" r:id="rId46"/>
    <p:sldId id="1531" r:id="rId47"/>
    <p:sldId id="1481" r:id="rId48"/>
    <p:sldId id="1482" r:id="rId49"/>
    <p:sldId id="1483" r:id="rId50"/>
    <p:sldId id="1484" r:id="rId51"/>
    <p:sldId id="1528" r:id="rId52"/>
    <p:sldId id="1485" r:id="rId53"/>
    <p:sldId id="1486" r:id="rId54"/>
    <p:sldId id="1487" r:id="rId55"/>
    <p:sldId id="1488" r:id="rId56"/>
    <p:sldId id="1489" r:id="rId57"/>
    <p:sldId id="1490" r:id="rId58"/>
    <p:sldId id="1491" r:id="rId59"/>
    <p:sldId id="1492" r:id="rId60"/>
    <p:sldId id="305" r:id="rId61"/>
    <p:sldId id="1463" r:id="rId62"/>
    <p:sldId id="1464" r:id="rId63"/>
    <p:sldId id="1465" r:id="rId64"/>
    <p:sldId id="1466" r:id="rId65"/>
    <p:sldId id="1467" r:id="rId66"/>
    <p:sldId id="1468" r:id="rId67"/>
    <p:sldId id="1469" r:id="rId68"/>
    <p:sldId id="1470" r:id="rId69"/>
    <p:sldId id="1471" r:id="rId70"/>
    <p:sldId id="1472" r:id="rId71"/>
    <p:sldId id="1462" r:id="rId72"/>
    <p:sldId id="1493" r:id="rId73"/>
    <p:sldId id="1494" r:id="rId74"/>
    <p:sldId id="1495" r:id="rId75"/>
    <p:sldId id="1496" r:id="rId76"/>
    <p:sldId id="1497" r:id="rId77"/>
    <p:sldId id="1498" r:id="rId78"/>
    <p:sldId id="1499" r:id="rId79"/>
    <p:sldId id="1500" r:id="rId80"/>
    <p:sldId id="342" r:id="rId81"/>
    <p:sldId id="1501" r:id="rId82"/>
    <p:sldId id="1502" r:id="rId83"/>
    <p:sldId id="1503" r:id="rId84"/>
    <p:sldId id="1504" r:id="rId85"/>
    <p:sldId id="1505" r:id="rId86"/>
    <p:sldId id="1506" r:id="rId87"/>
    <p:sldId id="1507" r:id="rId88"/>
    <p:sldId id="1508" r:id="rId89"/>
    <p:sldId id="1511" r:id="rId90"/>
    <p:sldId id="1509" r:id="rId91"/>
    <p:sldId id="381" r:id="rId92"/>
    <p:sldId id="1512" r:id="rId93"/>
    <p:sldId id="1514" r:id="rId94"/>
    <p:sldId id="1513" r:id="rId95"/>
    <p:sldId id="1515" r:id="rId96"/>
    <p:sldId id="1516" r:id="rId97"/>
    <p:sldId id="1517" r:id="rId98"/>
    <p:sldId id="258" r:id="rId99"/>
    <p:sldId id="1518" r:id="rId100"/>
    <p:sldId id="1519" r:id="rId101"/>
    <p:sldId id="1520" r:id="rId102"/>
    <p:sldId id="1521" r:id="rId103"/>
    <p:sldId id="1522" r:id="rId104"/>
    <p:sldId id="1523" r:id="rId105"/>
    <p:sldId id="408" r:id="rId106"/>
    <p:sldId id="356" r:id="rId107"/>
  </p:sldIdLst>
  <p:sldSz cx="9144000" cy="6858000" type="screen4x3"/>
  <p:notesSz cx="7315200" cy="9601200"/>
  <p:defaultTextStyle>
    <a:defPPr>
      <a:defRPr lang="en-US"/>
    </a:defPPr>
    <a:lvl1pPr algn="l" defTabSz="457200" rtl="0" fontAlgn="base">
      <a:spcBef>
        <a:spcPct val="0"/>
      </a:spcBef>
      <a:spcAft>
        <a:spcPct val="0"/>
      </a:spcAft>
      <a:defRPr sz="2400" kern="1200">
        <a:solidFill>
          <a:schemeClr val="tx1"/>
        </a:solidFill>
        <a:latin typeface="Lucida Grande" charset="0"/>
        <a:ea typeface="ヒラギノ角ゴ Pro W3" charset="-128"/>
        <a:cs typeface="+mn-cs"/>
      </a:defRPr>
    </a:lvl1pPr>
    <a:lvl2pPr marL="457200" algn="l" defTabSz="457200" rtl="0" fontAlgn="base">
      <a:spcBef>
        <a:spcPct val="0"/>
      </a:spcBef>
      <a:spcAft>
        <a:spcPct val="0"/>
      </a:spcAft>
      <a:defRPr sz="2400" kern="1200">
        <a:solidFill>
          <a:schemeClr val="tx1"/>
        </a:solidFill>
        <a:latin typeface="Lucida Grande" charset="0"/>
        <a:ea typeface="ヒラギノ角ゴ Pro W3" charset="-128"/>
        <a:cs typeface="+mn-cs"/>
      </a:defRPr>
    </a:lvl2pPr>
    <a:lvl3pPr marL="914400" algn="l" defTabSz="457200" rtl="0" fontAlgn="base">
      <a:spcBef>
        <a:spcPct val="0"/>
      </a:spcBef>
      <a:spcAft>
        <a:spcPct val="0"/>
      </a:spcAft>
      <a:defRPr sz="2400" kern="1200">
        <a:solidFill>
          <a:schemeClr val="tx1"/>
        </a:solidFill>
        <a:latin typeface="Lucida Grande" charset="0"/>
        <a:ea typeface="ヒラギノ角ゴ Pro W3" charset="-128"/>
        <a:cs typeface="+mn-cs"/>
      </a:defRPr>
    </a:lvl3pPr>
    <a:lvl4pPr marL="1371600" algn="l" defTabSz="457200" rtl="0" fontAlgn="base">
      <a:spcBef>
        <a:spcPct val="0"/>
      </a:spcBef>
      <a:spcAft>
        <a:spcPct val="0"/>
      </a:spcAft>
      <a:defRPr sz="2400" kern="1200">
        <a:solidFill>
          <a:schemeClr val="tx1"/>
        </a:solidFill>
        <a:latin typeface="Lucida Grande" charset="0"/>
        <a:ea typeface="ヒラギノ角ゴ Pro W3" charset="-128"/>
        <a:cs typeface="+mn-cs"/>
      </a:defRPr>
    </a:lvl4pPr>
    <a:lvl5pPr marL="1828800" algn="l" defTabSz="457200" rtl="0" fontAlgn="base">
      <a:spcBef>
        <a:spcPct val="0"/>
      </a:spcBef>
      <a:spcAft>
        <a:spcPct val="0"/>
      </a:spcAft>
      <a:defRPr sz="2400" kern="1200">
        <a:solidFill>
          <a:schemeClr val="tx1"/>
        </a:solidFill>
        <a:latin typeface="Lucida Grande" charset="0"/>
        <a:ea typeface="ヒラギノ角ゴ Pro W3" charset="-128"/>
        <a:cs typeface="+mn-cs"/>
      </a:defRPr>
    </a:lvl5pPr>
    <a:lvl6pPr marL="2286000" algn="l" defTabSz="914400" rtl="0" eaLnBrk="1" latinLnBrk="0" hangingPunct="1">
      <a:defRPr sz="2400" kern="1200">
        <a:solidFill>
          <a:schemeClr val="tx1"/>
        </a:solidFill>
        <a:latin typeface="Lucida Grande" charset="0"/>
        <a:ea typeface="ヒラギノ角ゴ Pro W3" charset="-128"/>
        <a:cs typeface="+mn-cs"/>
      </a:defRPr>
    </a:lvl6pPr>
    <a:lvl7pPr marL="2743200" algn="l" defTabSz="914400" rtl="0" eaLnBrk="1" latinLnBrk="0" hangingPunct="1">
      <a:defRPr sz="2400" kern="1200">
        <a:solidFill>
          <a:schemeClr val="tx1"/>
        </a:solidFill>
        <a:latin typeface="Lucida Grande" charset="0"/>
        <a:ea typeface="ヒラギノ角ゴ Pro W3" charset="-128"/>
        <a:cs typeface="+mn-cs"/>
      </a:defRPr>
    </a:lvl7pPr>
    <a:lvl8pPr marL="3200400" algn="l" defTabSz="914400" rtl="0" eaLnBrk="1" latinLnBrk="0" hangingPunct="1">
      <a:defRPr sz="2400" kern="1200">
        <a:solidFill>
          <a:schemeClr val="tx1"/>
        </a:solidFill>
        <a:latin typeface="Lucida Grande" charset="0"/>
        <a:ea typeface="ヒラギノ角ゴ Pro W3" charset="-128"/>
        <a:cs typeface="+mn-cs"/>
      </a:defRPr>
    </a:lvl8pPr>
    <a:lvl9pPr marL="3657600" algn="l" defTabSz="914400" rtl="0" eaLnBrk="1" latinLnBrk="0" hangingPunct="1">
      <a:defRPr sz="2400" kern="1200">
        <a:solidFill>
          <a:schemeClr val="tx1"/>
        </a:solidFill>
        <a:latin typeface="Lucida Grande" charset="0"/>
        <a:ea typeface="ヒラギノ角ゴ Pro W3"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446"/>
    <a:srgbClr val="007F46"/>
    <a:srgbClr val="CB7D09"/>
    <a:srgbClr val="005AA3"/>
    <a:srgbClr val="CF0031"/>
    <a:srgbClr val="0041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485" autoAdjust="0"/>
    <p:restoredTop sz="81143" autoAdjust="0"/>
  </p:normalViewPr>
  <p:slideViewPr>
    <p:cSldViewPr snapToGrid="0" snapToObjects="1">
      <p:cViewPr varScale="1">
        <p:scale>
          <a:sx n="86" d="100"/>
          <a:sy n="86" d="100"/>
        </p:scale>
        <p:origin x="41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0514"/>
    </p:cViewPr>
  </p:sorterViewPr>
  <p:notesViewPr>
    <p:cSldViewPr snapToGrid="0" snapToObjects="1">
      <p:cViewPr varScale="1">
        <p:scale>
          <a:sx n="77" d="100"/>
          <a:sy n="77" d="100"/>
        </p:scale>
        <p:origin x="2040" y="10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theme" Target="theme/theme1.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tableStyles" Target="tableStyle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notesMaster" Target="notesMasters/notesMaster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handoutMaster" Target="handoutMasters/handoutMaster1.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presProps" Target="pres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wrap="square" lIns="96661" tIns="48331" rIns="96661" bIns="48331" numCol="1" anchor="t" anchorCtr="0" compatLnSpc="1">
            <a:prstTxWarp prst="textNoShape">
              <a:avLst/>
            </a:prstTxWarp>
          </a:bodyPr>
          <a:lstStyle>
            <a:lvl1pPr eaLnBrk="1" hangingPunct="1">
              <a:defRPr sz="1300">
                <a:latin typeface="Calibri" charset="0"/>
                <a:ea typeface="ヒラギノ角ゴ Pro W3" charset="0"/>
                <a:cs typeface="ヒラギノ角ゴ Pro W3" charset="0"/>
              </a:defRPr>
            </a:lvl1pPr>
          </a:lstStyle>
          <a:p>
            <a:pPr>
              <a:defRPr/>
            </a:pPr>
            <a:endParaRPr lang="en-US" dirty="0"/>
          </a:p>
        </p:txBody>
      </p:sp>
      <p:sp>
        <p:nvSpPr>
          <p:cNvPr id="3" name="Date Placeholder 2"/>
          <p:cNvSpPr>
            <a:spLocks noGrp="1"/>
          </p:cNvSpPr>
          <p:nvPr>
            <p:ph type="dt" sz="quarter" idx="1"/>
          </p:nvPr>
        </p:nvSpPr>
        <p:spPr>
          <a:xfrm>
            <a:off x="4143587" y="0"/>
            <a:ext cx="3169920" cy="480060"/>
          </a:xfrm>
          <a:prstGeom prst="rect">
            <a:avLst/>
          </a:prstGeom>
        </p:spPr>
        <p:txBody>
          <a:bodyPr vert="horz" wrap="square" lIns="96661" tIns="48331" rIns="96661" bIns="48331" numCol="1" anchor="t" anchorCtr="0" compatLnSpc="1">
            <a:prstTxWarp prst="textNoShape">
              <a:avLst/>
            </a:prstTxWarp>
          </a:bodyPr>
          <a:lstStyle>
            <a:lvl1pPr algn="r">
              <a:defRPr sz="1300">
                <a:latin typeface="Calibri" pitchFamily="34" charset="0"/>
              </a:defRPr>
            </a:lvl1pPr>
          </a:lstStyle>
          <a:p>
            <a:fld id="{4976F97E-6C52-4A46-9BD7-1404772F56C0}" type="datetime1">
              <a:rPr lang="en-US"/>
              <a:pPr/>
              <a:t>7/26/2022</a:t>
            </a:fld>
            <a:endParaRPr lang="en-US" dirty="0"/>
          </a:p>
        </p:txBody>
      </p:sp>
      <p:sp>
        <p:nvSpPr>
          <p:cNvPr id="4" name="Footer Placeholder 3"/>
          <p:cNvSpPr>
            <a:spLocks noGrp="1"/>
          </p:cNvSpPr>
          <p:nvPr>
            <p:ph type="ftr" sz="quarter" idx="2"/>
          </p:nvPr>
        </p:nvSpPr>
        <p:spPr>
          <a:xfrm>
            <a:off x="0" y="9119474"/>
            <a:ext cx="3169920" cy="480060"/>
          </a:xfrm>
          <a:prstGeom prst="rect">
            <a:avLst/>
          </a:prstGeom>
        </p:spPr>
        <p:txBody>
          <a:bodyPr vert="horz" wrap="square" lIns="96661" tIns="48331" rIns="96661" bIns="48331" numCol="1" anchor="b" anchorCtr="0" compatLnSpc="1">
            <a:prstTxWarp prst="textNoShape">
              <a:avLst/>
            </a:prstTxWarp>
          </a:bodyPr>
          <a:lstStyle>
            <a:lvl1pPr eaLnBrk="1" hangingPunct="1">
              <a:defRPr sz="1300">
                <a:latin typeface="Calibri" charset="0"/>
                <a:ea typeface="ヒラギノ角ゴ Pro W3" charset="0"/>
                <a:cs typeface="ヒラギノ角ゴ Pro W3" charset="0"/>
              </a:defRPr>
            </a:lvl1pPr>
          </a:lstStyle>
          <a:p>
            <a:pPr>
              <a:defRPr/>
            </a:pPr>
            <a:endParaRPr lang="en-US" dirty="0"/>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wrap="square" lIns="96661" tIns="48331" rIns="96661" bIns="48331" numCol="1" anchor="b" anchorCtr="0" compatLnSpc="1">
            <a:prstTxWarp prst="textNoShape">
              <a:avLst/>
            </a:prstTxWarp>
          </a:bodyPr>
          <a:lstStyle>
            <a:lvl1pPr algn="r">
              <a:defRPr sz="1300">
                <a:latin typeface="Calibri" pitchFamily="34" charset="0"/>
              </a:defRPr>
            </a:lvl1pPr>
          </a:lstStyle>
          <a:p>
            <a:fld id="{C8BB0356-9386-494B-92FF-1B7314D90AD0}" type="slidenum">
              <a:rPr lang="en-US"/>
              <a:pPr/>
              <a:t>‹#›</a:t>
            </a:fld>
            <a:endParaRPr lang="en-US" dirty="0"/>
          </a:p>
        </p:txBody>
      </p:sp>
    </p:spTree>
    <p:extLst>
      <p:ext uri="{BB962C8B-B14F-4D97-AF65-F5344CB8AC3E}">
        <p14:creationId xmlns:p14="http://schemas.microsoft.com/office/powerpoint/2010/main" val="4162134660"/>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wrap="square" lIns="96661" tIns="48331" rIns="96661" bIns="48331" numCol="1" anchor="t" anchorCtr="0" compatLnSpc="1">
            <a:prstTxWarp prst="textNoShape">
              <a:avLst/>
            </a:prstTxWarp>
          </a:bodyPr>
          <a:lstStyle>
            <a:lvl1pPr eaLnBrk="1" hangingPunct="1">
              <a:defRPr sz="1300">
                <a:latin typeface="Calibri" charset="0"/>
                <a:ea typeface="ヒラギノ角ゴ Pro W3" charset="0"/>
                <a:cs typeface="ヒラギノ角ゴ Pro W3" charset="0"/>
              </a:defRPr>
            </a:lvl1pPr>
          </a:lstStyle>
          <a:p>
            <a:pPr>
              <a:defRPr/>
            </a:pPr>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wrap="square" lIns="96661" tIns="48331" rIns="96661" bIns="48331" numCol="1" anchor="t" anchorCtr="0" compatLnSpc="1">
            <a:prstTxWarp prst="textNoShape">
              <a:avLst/>
            </a:prstTxWarp>
          </a:bodyPr>
          <a:lstStyle>
            <a:lvl1pPr algn="r">
              <a:defRPr sz="1300">
                <a:latin typeface="Calibri" pitchFamily="34" charset="0"/>
              </a:defRPr>
            </a:lvl1pPr>
          </a:lstStyle>
          <a:p>
            <a:fld id="{FA7DDB23-0A60-482C-B7E0-B28B6451B5BF}" type="datetime1">
              <a:rPr lang="en-US"/>
              <a:pPr/>
              <a:t>7/26/2022</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wrap="square" lIns="96661" tIns="48331" rIns="96661" bIns="48331" numCol="1" anchor="ctr" anchorCtr="0" compatLnSpc="1">
            <a:prstTxWarp prst="textNoShape">
              <a:avLst/>
            </a:prstTxWarp>
          </a:bodyPr>
          <a:lstStyle/>
          <a:p>
            <a:pPr lvl="0"/>
            <a:endParaRPr lang="en-US" noProof="0"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wrap="square" lIns="96661" tIns="48331" rIns="96661" bIns="48331"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wrap="square" lIns="96661" tIns="48331" rIns="96661" bIns="48331" numCol="1" anchor="b" anchorCtr="0" compatLnSpc="1">
            <a:prstTxWarp prst="textNoShape">
              <a:avLst/>
            </a:prstTxWarp>
          </a:bodyPr>
          <a:lstStyle>
            <a:lvl1pPr eaLnBrk="1" hangingPunct="1">
              <a:defRPr sz="1300">
                <a:latin typeface="Calibri" charset="0"/>
                <a:ea typeface="ヒラギノ角ゴ Pro W3" charset="0"/>
                <a:cs typeface="ヒラギノ角ゴ Pro W3" charset="0"/>
              </a:defRPr>
            </a:lvl1pPr>
          </a:lstStyle>
          <a:p>
            <a:pPr>
              <a:defRPr/>
            </a:pPr>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wrap="square" lIns="96661" tIns="48331" rIns="96661" bIns="48331" numCol="1" anchor="b" anchorCtr="0" compatLnSpc="1">
            <a:prstTxWarp prst="textNoShape">
              <a:avLst/>
            </a:prstTxWarp>
          </a:bodyPr>
          <a:lstStyle>
            <a:lvl1pPr algn="r">
              <a:defRPr sz="1300">
                <a:latin typeface="Calibri" pitchFamily="34" charset="0"/>
              </a:defRPr>
            </a:lvl1pPr>
          </a:lstStyle>
          <a:p>
            <a:fld id="{BC8CF7A1-B63F-4951-B667-FC9A19D00800}" type="slidenum">
              <a:rPr lang="en-US"/>
              <a:pPr/>
              <a:t>‹#›</a:t>
            </a:fld>
            <a:endParaRPr lang="en-US" dirty="0"/>
          </a:p>
        </p:txBody>
      </p:sp>
    </p:spTree>
    <p:extLst>
      <p:ext uri="{BB962C8B-B14F-4D97-AF65-F5344CB8AC3E}">
        <p14:creationId xmlns:p14="http://schemas.microsoft.com/office/powerpoint/2010/main" val="1201885299"/>
      </p:ext>
    </p:extLst>
  </p:cSld>
  <p:clrMap bg1="lt1" tx1="dk1" bg2="lt2" tx2="dk2" accent1="accent1" accent2="accent2" accent3="accent3" accent4="accent4" accent5="accent5" accent6="accent6" hlink="hlink" folHlink="folHlink"/>
  <p:hf hdr="0"/>
  <p:notesStyle>
    <a:lvl1pPr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atlantabsa.org/RecruitingLeaders"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ww.atlantabsa.org/LeaderRecruiting"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atlantabsa.org/RecruitingLeaders#participate"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atlantabsa.org/RecruitingLeader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OrgChart"/><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atlantabsa.org/RecruitingLeaders"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OrgChart"/><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OrgChart"/><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atlantabsa.org/RecruitingLeaders"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filestore.scouting.org/filestore/pdf/13-500.pdf"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atlantabsa.org/RecruitingLeaders"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atlantabsa.org/RecruitingLeaders#denleader"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www.atlantabsa.org/CubScoutAdvance"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atlantabsa.org/CubScoutAdvance"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OrgChart"/><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southfultonscouting.com/system/files/First_Bobcat_Adventure_Plan_for_Parents_in_Cub_Scouts-0.pdf"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www.atlantabsa.org/RecruitingLeaders"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www.atlantabsa.org/RecruitingLeaders"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www.atlantabsa.org/RecruitingLeaders"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www.atlantabsa.org/RecruitingLeaders" TargetMode="External"/><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3" Type="http://schemas.openxmlformats.org/officeDocument/2006/relationships/hyperlink" Target="https://www.atlantabsa.org/CubScoutAdvance" TargetMode="External"/><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3" Type="http://schemas.openxmlformats.org/officeDocument/2006/relationships/hyperlink" Target="#OrgChart"/><Relationship Id="rId2" Type="http://schemas.openxmlformats.org/officeDocument/2006/relationships/slide" Target="../slides/slide79.xml"/><Relationship Id="rId1" Type="http://schemas.openxmlformats.org/officeDocument/2006/relationships/notesMaster" Target="../notesMasters/notesMaster1.xml"/><Relationship Id="rId5" Type="http://schemas.openxmlformats.org/officeDocument/2006/relationships/hyperlink" Target="https://www.atlantabsa.org/CubScoutAdvance" TargetMode="External"/><Relationship Id="rId4" Type="http://schemas.openxmlformats.org/officeDocument/2006/relationships/hyperlink" Target="https://www.southfultonscouting.com/node/3405" TargetMode="Externa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www.atlantabsa.org/RecruitingLeaders#denleader" TargetMode="External"/><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3" Type="http://schemas.openxmlformats.org/officeDocument/2006/relationships/hyperlink" Target="https://www.atlantabsa.org/CubScoutAdvance" TargetMode="External"/><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3" Type="http://schemas.openxmlformats.org/officeDocument/2006/relationships/hyperlink" Target="https://www.atlantabsa.org/promotingthepack#packet" TargetMode="External"/><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3" Type="http://schemas.openxmlformats.org/officeDocument/2006/relationships/hyperlink" Target="https://www.atlantabsa.org/CubScoutAdvance" TargetMode="External"/><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3" Type="http://schemas.openxmlformats.org/officeDocument/2006/relationships/hyperlink" Target="https://www.atlantabsa.org/FunActivities" TargetMode="External"/><Relationship Id="rId2" Type="http://schemas.openxmlformats.org/officeDocument/2006/relationships/slide" Target="../slides/slide93.xml"/><Relationship Id="rId1" Type="http://schemas.openxmlformats.org/officeDocument/2006/relationships/notesMaster" Target="../notesMasters/notesMaster1.xml"/><Relationship Id="rId4" Type="http://schemas.openxmlformats.org/officeDocument/2006/relationships/hyperlink" Target="https://www.atlantabsa.org/CubScoutAdvance" TargetMode="Externa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3" Type="http://schemas.openxmlformats.org/officeDocument/2006/relationships/hyperlink" Target="https://www.youtube.com/watch?v=DTtpWgrhS78" TargetMode="External"/><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sng" kern="1200" dirty="0">
                <a:solidFill>
                  <a:schemeClr val="tx1"/>
                </a:solidFill>
                <a:effectLst/>
                <a:latin typeface="+mn-lt"/>
                <a:ea typeface="ヒラギノ角ゴ Pro W3" charset="0"/>
                <a:cs typeface="ヒラギノ角ゴ Pro W3" charset="0"/>
              </a:rPr>
              <a:t>Recruiting and Retaining Adult Leadership</a:t>
            </a:r>
            <a:r>
              <a:rPr lang="en-US" sz="1200" b="0" i="0" kern="1200" dirty="0">
                <a:solidFill>
                  <a:schemeClr val="tx1"/>
                </a:solidFill>
                <a:effectLst/>
                <a:latin typeface="+mn-lt"/>
                <a:ea typeface="ヒラギノ角ゴ Pro W3" charset="0"/>
                <a:cs typeface="ヒラギノ角ゴ Pro W3" charset="0"/>
              </a:rPr>
              <a:t>:  This is all about Recruiting More Leaders and Helpers – call it “50 Ways to Lure a Leader”. Successful and Sustainable Recruiting requires recruiting families, and turning parents into helpers, and turning helpers into leaders.  There is no magic bullet, but there are a lot of arrows in your quiver, so ready, aim and fire the ones that work for you.</a:t>
            </a:r>
          </a:p>
          <a:p>
            <a:endParaRPr lang="en-US" dirty="0">
              <a:ea typeface="ヒラギノ角ゴ Pro W3" charset="-128"/>
            </a:endParaRPr>
          </a:p>
        </p:txBody>
      </p:sp>
      <p:sp>
        <p:nvSpPr>
          <p:cNvPr id="1945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4185A10F-53B5-459C-A1FB-5B304A82F754}" type="datetime1">
              <a:rPr lang="en-US" sz="1300">
                <a:latin typeface="Calibri" pitchFamily="34" charset="0"/>
              </a:rPr>
              <a:pPr eaLnBrk="1" hangingPunct="1"/>
              <a:t>7/26/2022</a:t>
            </a:fld>
            <a:endParaRPr lang="en-US" sz="1300" dirty="0">
              <a:latin typeface="Calibri" pitchFamily="34" charset="0"/>
            </a:endParaRPr>
          </a:p>
        </p:txBody>
      </p:sp>
      <p:sp>
        <p:nvSpPr>
          <p:cNvPr id="1946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1946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8C62B0D8-1ECD-4645-A59D-6BA9897EB408}" type="slidenum">
              <a:rPr lang="en-US" sz="1300">
                <a:latin typeface="Calibri" pitchFamily="34" charset="0"/>
              </a:rPr>
              <a:pPr eaLnBrk="1" hangingPunct="1"/>
              <a:t>1</a:t>
            </a:fld>
            <a:endParaRPr lang="en-US" sz="1300" dirty="0">
              <a:latin typeface="Calibri" pitchFamily="34" charset="0"/>
            </a:endParaRPr>
          </a:p>
        </p:txBody>
      </p:sp>
    </p:spTree>
  </p:cSld>
  <p:clrMapOvr>
    <a:masterClrMapping/>
  </p:clrMapOvr>
</p:notes>
</file>

<file path=ppt/notesSlides/notesSlide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effectLst/>
                <a:latin typeface="Helvetica Neue Medium"/>
                <a:ea typeface="Times New Roman" panose="02020603050405020304" pitchFamily="18" charset="0"/>
              </a:rPr>
              <a:t>After “Poor Leadership” (31%), the next answers were</a:t>
            </a:r>
            <a:r>
              <a:rPr lang="en-US" dirty="0">
                <a:latin typeface="Helvetica Neue Medium"/>
              </a:rPr>
              <a:t>:</a:t>
            </a:r>
          </a:p>
          <a:p>
            <a:pPr marL="342900" marR="0" lvl="0" indent="-342900">
              <a:spcBef>
                <a:spcPts val="600"/>
              </a:spcBef>
              <a:spcAft>
                <a:spcPts val="0"/>
              </a:spcAft>
              <a:buFont typeface="Symbol" panose="05050102010706020507" pitchFamily="18" charset="2"/>
              <a:buChar char=""/>
            </a:pPr>
            <a:r>
              <a:rPr lang="en-US" sz="1200" dirty="0">
                <a:effectLst/>
                <a:latin typeface="Helvetica Neue Medium"/>
                <a:ea typeface="Times New Roman" panose="02020603050405020304" pitchFamily="18" charset="0"/>
              </a:rPr>
              <a:t>“Other” (28%) -- a “word cloud” explanation highlighted “</a:t>
            </a:r>
            <a:r>
              <a:rPr lang="en-US" sz="1200" b="1" i="1" dirty="0">
                <a:effectLst/>
                <a:latin typeface="Helvetica Neue Medium"/>
                <a:ea typeface="Times New Roman" panose="02020603050405020304" pitchFamily="18" charset="0"/>
              </a:rPr>
              <a:t>leader</a:t>
            </a:r>
            <a:r>
              <a:rPr lang="en-US" sz="1200" dirty="0">
                <a:effectLst/>
                <a:latin typeface="Helvetica Neue Medium"/>
                <a:ea typeface="Times New Roman" panose="02020603050405020304" pitchFamily="18" charset="0"/>
              </a:rPr>
              <a:t>”, followed by “</a:t>
            </a:r>
            <a:r>
              <a:rPr lang="en-US" sz="1200" b="1" i="1" dirty="0">
                <a:effectLst/>
                <a:latin typeface="Helvetica Neue Medium"/>
                <a:ea typeface="Times New Roman" panose="02020603050405020304" pitchFamily="18" charset="0"/>
              </a:rPr>
              <a:t>meeting</a:t>
            </a:r>
            <a:r>
              <a:rPr lang="en-US" sz="1200" dirty="0">
                <a:effectLst/>
                <a:latin typeface="Helvetica Neue Medium"/>
                <a:ea typeface="Times New Roman" panose="02020603050405020304" pitchFamily="18" charset="0"/>
              </a:rPr>
              <a:t>”, “covid” and “</a:t>
            </a:r>
            <a:r>
              <a:rPr lang="en-US" sz="1200" b="1" i="1" dirty="0">
                <a:effectLst/>
                <a:latin typeface="Helvetica Neue Medium"/>
                <a:ea typeface="Times New Roman" panose="02020603050405020304" pitchFamily="18" charset="0"/>
              </a:rPr>
              <a:t>leadership</a:t>
            </a:r>
            <a:r>
              <a:rPr lang="en-US" sz="1200" dirty="0">
                <a:effectLst/>
                <a:latin typeface="Helvetica Neue Medium"/>
                <a:ea typeface="Times New Roman" panose="02020603050405020304" pitchFamily="18" charset="0"/>
              </a:rPr>
              <a:t>”.</a:t>
            </a:r>
          </a:p>
          <a:p>
            <a:pPr marL="342900" marR="0" lvl="0" indent="-342900">
              <a:spcBef>
                <a:spcPts val="600"/>
              </a:spcBef>
              <a:spcAft>
                <a:spcPts val="0"/>
              </a:spcAft>
              <a:buFont typeface="Symbol" panose="05050102010706020507" pitchFamily="18" charset="2"/>
              <a:buChar char=""/>
            </a:pPr>
            <a:r>
              <a:rPr lang="en-US" sz="1200" dirty="0">
                <a:effectLst/>
                <a:latin typeface="Helvetica Neue Medium"/>
                <a:ea typeface="Times New Roman" panose="02020603050405020304" pitchFamily="18" charset="0"/>
              </a:rPr>
              <a:t>Next (after aged out) were “</a:t>
            </a:r>
            <a:r>
              <a:rPr lang="en-US" sz="1200" b="1" i="1" dirty="0">
                <a:effectLst/>
                <a:latin typeface="Helvetica Neue Medium"/>
                <a:ea typeface="Times New Roman" panose="02020603050405020304" pitchFamily="18" charset="0"/>
              </a:rPr>
              <a:t>our family did not feel welcome</a:t>
            </a:r>
            <a:r>
              <a:rPr lang="en-US" sz="1200" dirty="0">
                <a:effectLst/>
                <a:latin typeface="Helvetica Neue Medium"/>
                <a:ea typeface="Times New Roman" panose="02020603050405020304" pitchFamily="18" charset="0"/>
              </a:rPr>
              <a:t>” (20%) and “</a:t>
            </a:r>
            <a:r>
              <a:rPr lang="en-US" sz="1200" b="1" i="1" dirty="0">
                <a:effectLst/>
                <a:latin typeface="Helvetica Neue Medium"/>
                <a:ea typeface="Times New Roman" panose="02020603050405020304" pitchFamily="18" charset="0"/>
              </a:rPr>
              <a:t>my child was no longer interested in the program</a:t>
            </a:r>
            <a:r>
              <a:rPr lang="en-US" sz="1200" dirty="0">
                <a:effectLst/>
                <a:latin typeface="Helvetica Neue Medium"/>
                <a:ea typeface="Times New Roman" panose="02020603050405020304" pitchFamily="18" charset="0"/>
              </a:rPr>
              <a:t>” (18%). </a:t>
            </a:r>
          </a:p>
          <a:p>
            <a:pPr marL="342900" marR="0" lvl="0" indent="-342900">
              <a:spcBef>
                <a:spcPts val="600"/>
              </a:spcBef>
              <a:spcAft>
                <a:spcPts val="0"/>
              </a:spcAft>
              <a:buFont typeface="Symbol" panose="05050102010706020507" pitchFamily="18" charset="2"/>
              <a:buChar char=""/>
            </a:pPr>
            <a:r>
              <a:rPr lang="en-US" sz="1200" dirty="0">
                <a:effectLst/>
                <a:latin typeface="Helvetica Neue Medium"/>
                <a:ea typeface="Times New Roman" panose="02020603050405020304" pitchFamily="18" charset="0"/>
              </a:rPr>
              <a:t>Then “too expensive” (16%), followed by “</a:t>
            </a:r>
            <a:r>
              <a:rPr lang="en-US" sz="1200" b="1" i="1" dirty="0">
                <a:effectLst/>
                <a:latin typeface="Helvetica Neue Medium"/>
                <a:ea typeface="Times New Roman" panose="02020603050405020304" pitchFamily="18" charset="0"/>
              </a:rPr>
              <a:t>never received any Organize: Tailor Your Job List from leaders or were not contacted about meetings</a:t>
            </a:r>
            <a:r>
              <a:rPr lang="en-US" sz="1200" dirty="0">
                <a:effectLst/>
                <a:latin typeface="Helvetica Neue Medium"/>
                <a:ea typeface="Times New Roman" panose="02020603050405020304" pitchFamily="18" charset="0"/>
              </a:rPr>
              <a:t>” (15%).</a:t>
            </a:r>
            <a:endParaRPr lang="en-US" sz="1200" dirty="0">
              <a:latin typeface="Helvetica Neue Medium"/>
            </a:endParaRPr>
          </a:p>
        </p:txBody>
      </p:sp>
      <p:sp>
        <p:nvSpPr>
          <p:cNvPr id="4" name="Date Placeholder 3"/>
          <p:cNvSpPr>
            <a:spLocks noGrp="1"/>
          </p:cNvSpPr>
          <p:nvPr>
            <p:ph type="dt" idx="1"/>
          </p:nvPr>
        </p:nvSpPr>
        <p:spPr/>
        <p:txBody>
          <a:bodyPr/>
          <a:lstStyle/>
          <a:p>
            <a:fld id="{FA7DDB23-0A60-482C-B7E0-B28B6451B5BF}" type="datetime1">
              <a:rPr lang="en-US" smtClean="0"/>
              <a:pPr/>
              <a:t>7/26/2022</a:t>
            </a:fld>
            <a:endParaRPr lang="en-US" dirty="0"/>
          </a:p>
        </p:txBody>
      </p:sp>
      <p:sp>
        <p:nvSpPr>
          <p:cNvPr id="5" name="Footer Placeholder 4"/>
          <p:cNvSpPr>
            <a:spLocks noGrp="1"/>
          </p:cNvSpPr>
          <p:nvPr>
            <p:ph type="ftr" sz="quarter" idx="4"/>
          </p:nvPr>
        </p:nvSpPr>
        <p:spPr/>
        <p:txBody>
          <a:bodyPr/>
          <a:lstStyle/>
          <a:p>
            <a:pPr>
              <a:defRPr/>
            </a:pPr>
            <a:endParaRPr lang="en-US" dirty="0"/>
          </a:p>
        </p:txBody>
      </p:sp>
      <p:sp>
        <p:nvSpPr>
          <p:cNvPr id="6" name="Slide Number Placeholder 5"/>
          <p:cNvSpPr>
            <a:spLocks noGrp="1"/>
          </p:cNvSpPr>
          <p:nvPr>
            <p:ph type="sldNum" sz="quarter" idx="5"/>
          </p:nvPr>
        </p:nvSpPr>
        <p:spPr/>
        <p:txBody>
          <a:bodyPr/>
          <a:lstStyle/>
          <a:p>
            <a:fld id="{BC8CF7A1-B63F-4951-B667-FC9A19D00800}" type="slidenum">
              <a:rPr lang="en-US" smtClean="0"/>
              <a:pPr/>
              <a:t>2</a:t>
            </a:fld>
            <a:endParaRPr lang="en-US" dirty="0"/>
          </a:p>
        </p:txBody>
      </p:sp>
    </p:spTree>
    <p:extLst>
      <p:ext uri="{BB962C8B-B14F-4D97-AF65-F5344CB8AC3E}">
        <p14:creationId xmlns:p14="http://schemas.microsoft.com/office/powerpoint/2010/main" val="2756739193"/>
      </p:ext>
    </p:extLst>
  </p:cSld>
  <p:clrMapOvr>
    <a:masterClrMapping/>
  </p:clrMapOvr>
</p:notes>
</file>

<file path=ppt/notesSlides/notesSlide3.xml><?xml version="1.0" encoding="utf-8"?>
<p:notes xmlns:a14="http://schemas.microsoft.com/office/drawing/2010/main" xmlns:ma14="http://schemas.microsoft.com/office/mac/drawingml/2011/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r>
              <a:rPr lang="en-US" sz="1200" kern="1200" dirty="0">
                <a:solidFill>
                  <a:schemeClr val="tx1"/>
                </a:solidFill>
                <a:effectLst/>
                <a:latin typeface="+mn-lt"/>
                <a:ea typeface="ヒラギノ角ゴ Pro W3" charset="0"/>
                <a:cs typeface="ヒラギノ角ゴ Pro W3" charset="0"/>
              </a:rPr>
              <a:t>More Resources are found at </a:t>
            </a:r>
            <a:r>
              <a:rPr lang="en-US" sz="1200" u="sng" kern="1200" dirty="0">
                <a:solidFill>
                  <a:schemeClr val="tx1"/>
                </a:solidFill>
                <a:effectLst/>
                <a:latin typeface="+mn-lt"/>
                <a:ea typeface="ヒラギノ角ゴ Pro W3" charset="0"/>
                <a:cs typeface="ヒラギノ角ゴ Pro W3" charset="0"/>
                <a:hlinkClick r:id="rId3"/>
              </a:rPr>
              <a:t>https://www.atlantabsa.org/RecruitingLeaders</a:t>
            </a:r>
            <a:r>
              <a:rPr lang="en-US" sz="1200" kern="1200" dirty="0">
                <a:solidFill>
                  <a:schemeClr val="tx1"/>
                </a:solidFill>
                <a:effectLst/>
                <a:latin typeface="+mn-lt"/>
                <a:ea typeface="ヒラギノ角ゴ Pro W3" charset="0"/>
                <a:cs typeface="ヒラギノ角ゴ Pro W3" charset="0"/>
              </a:rPr>
              <a:t> and surrounding pages.  </a:t>
            </a:r>
            <a:r>
              <a:rPr lang="en-US" sz="1200" kern="1200">
                <a:solidFill>
                  <a:schemeClr val="tx1"/>
                </a:solidFill>
                <a:effectLst/>
                <a:latin typeface="+mn-lt"/>
                <a:ea typeface="ヒラギノ角ゴ Pro W3" charset="0"/>
                <a:cs typeface="ヒラギノ角ゴ Pro W3" charset="0"/>
              </a:rPr>
              <a:t>The presentation is based on a document called “Fifty Ways to Lure a Leader” posted at </a:t>
            </a:r>
            <a:r>
              <a:rPr lang="en-US" sz="1200" u="sng" kern="1200">
                <a:solidFill>
                  <a:schemeClr val="tx1"/>
                </a:solidFill>
                <a:effectLst/>
                <a:latin typeface="+mn-lt"/>
                <a:ea typeface="ヒラギノ角ゴ Pro W3" charset="0"/>
                <a:cs typeface="ヒラギノ角ゴ Pro W3" charset="0"/>
                <a:hlinkClick r:id="rId4"/>
              </a:rPr>
              <a:t>https://www.atlantabsa.org/LeaderRecruiting</a:t>
            </a:r>
            <a:r>
              <a:rPr lang="en-US" sz="1200" kern="1200">
                <a:solidFill>
                  <a:schemeClr val="tx1"/>
                </a:solidFill>
                <a:effectLst/>
                <a:latin typeface="+mn-lt"/>
                <a:ea typeface="ヒラギノ角ゴ Pro W3" charset="0"/>
                <a:cs typeface="ヒラギノ角ゴ Pro W3" charset="0"/>
              </a:rPr>
              <a:t>.</a:t>
            </a:r>
          </a:p>
          <a:p>
            <a:endParaRPr lang="en-US" sz="1200" i="1" kern="1200" dirty="0">
              <a:solidFill>
                <a:schemeClr val="tx1"/>
              </a:solidFill>
              <a:effectLst/>
              <a:latin typeface="+mn-lt"/>
              <a:ea typeface="ヒラギノ角ゴ Pro W3" charset="0"/>
              <a:cs typeface="ヒラギノ角ゴ Pro W3" charset="0"/>
            </a:endParaRPr>
          </a:p>
          <a:p>
            <a:r>
              <a:rPr lang="en-US" sz="1200" i="1" kern="1200" dirty="0">
                <a:solidFill>
                  <a:schemeClr val="tx1"/>
                </a:solidFill>
                <a:effectLst/>
                <a:latin typeface="+mn-lt"/>
                <a:ea typeface="ヒラギノ角ゴ Pro W3" charset="0"/>
                <a:cs typeface="ヒラギノ角ゴ Pro W3" charset="0"/>
              </a:rPr>
              <a:t>There must be fifty ways / To lure a leader … </a:t>
            </a:r>
            <a:endParaRPr lang="en-US" sz="1200" kern="1200" dirty="0">
              <a:solidFill>
                <a:schemeClr val="tx1"/>
              </a:solidFill>
              <a:effectLst/>
              <a:latin typeface="+mn-lt"/>
              <a:ea typeface="ヒラギノ角ゴ Pro W3" charset="0"/>
              <a:cs typeface="ヒラギノ角ゴ Pro W3" charset="0"/>
            </a:endParaRPr>
          </a:p>
          <a:p>
            <a:r>
              <a:rPr lang="en-US" sz="1200" i="1" kern="1200" dirty="0">
                <a:solidFill>
                  <a:schemeClr val="tx1"/>
                </a:solidFill>
                <a:effectLst/>
                <a:latin typeface="+mn-lt"/>
                <a:ea typeface="ヒラギノ角ゴ Pro W3" charset="0"/>
                <a:cs typeface="ヒラギノ角ゴ Pro W3" charset="0"/>
              </a:rPr>
              <a:t>You ask the whole Pack, Jack</a:t>
            </a:r>
            <a:br>
              <a:rPr lang="en-US" sz="1200" i="1" kern="1200" dirty="0">
                <a:solidFill>
                  <a:schemeClr val="tx1"/>
                </a:solidFill>
                <a:effectLst/>
                <a:latin typeface="+mn-lt"/>
                <a:ea typeface="ヒラギノ角ゴ Pro W3" charset="0"/>
                <a:cs typeface="ヒラギノ角ゴ Pro W3" charset="0"/>
              </a:rPr>
            </a:br>
            <a:r>
              <a:rPr lang="en-US" sz="1200" i="1" kern="1200" dirty="0">
                <a:solidFill>
                  <a:schemeClr val="tx1"/>
                </a:solidFill>
                <a:effectLst/>
                <a:latin typeface="+mn-lt"/>
                <a:ea typeface="ヒラギノ角ゴ Pro W3" charset="0"/>
                <a:cs typeface="ヒラギノ角ゴ Pro W3" charset="0"/>
              </a:rPr>
              <a:t>Every woman and man, Stan</a:t>
            </a:r>
            <a:br>
              <a:rPr lang="en-US" sz="1200" i="1" kern="1200" dirty="0">
                <a:solidFill>
                  <a:schemeClr val="tx1"/>
                </a:solidFill>
                <a:effectLst/>
                <a:latin typeface="+mn-lt"/>
                <a:ea typeface="ヒラギノ角ゴ Pro W3" charset="0"/>
                <a:cs typeface="ヒラギノ角ゴ Pro W3" charset="0"/>
              </a:rPr>
            </a:br>
            <a:r>
              <a:rPr lang="en-US" sz="1200" i="1" kern="1200" dirty="0">
                <a:solidFill>
                  <a:schemeClr val="tx1"/>
                </a:solidFill>
                <a:effectLst/>
                <a:latin typeface="+mn-lt"/>
                <a:ea typeface="ヒラギノ角ゴ Pro W3" charset="0"/>
                <a:cs typeface="ヒラギノ角ゴ Pro W3" charset="0"/>
              </a:rPr>
              <a:t>You don't need to be coy, Roy</a:t>
            </a:r>
            <a:br>
              <a:rPr lang="en-US" sz="1200" i="1" kern="1200" dirty="0">
                <a:solidFill>
                  <a:schemeClr val="tx1"/>
                </a:solidFill>
                <a:effectLst/>
                <a:latin typeface="+mn-lt"/>
                <a:ea typeface="ヒラギノ角ゴ Pro W3" charset="0"/>
                <a:cs typeface="ヒラギノ角ゴ Pro W3" charset="0"/>
              </a:rPr>
            </a:br>
            <a:r>
              <a:rPr lang="en-US" sz="1200" i="1" kern="1200" dirty="0">
                <a:solidFill>
                  <a:schemeClr val="tx1"/>
                </a:solidFill>
                <a:effectLst/>
                <a:latin typeface="+mn-lt"/>
                <a:ea typeface="ヒラギノ角ゴ Pro W3" charset="0"/>
                <a:cs typeface="ヒラギノ角ゴ Pro W3" charset="0"/>
              </a:rPr>
              <a:t>Not just one, two or three … </a:t>
            </a:r>
            <a:br>
              <a:rPr lang="en-US" sz="1200" i="1" kern="1200" dirty="0">
                <a:solidFill>
                  <a:schemeClr val="tx1"/>
                </a:solidFill>
                <a:effectLst/>
                <a:latin typeface="+mn-lt"/>
                <a:ea typeface="ヒラギノ角ゴ Pro W3" charset="0"/>
                <a:cs typeface="ヒラギノ角ゴ Pro W3" charset="0"/>
              </a:rPr>
            </a:br>
            <a:r>
              <a:rPr lang="en-US" sz="1200" i="1" kern="1200" dirty="0">
                <a:solidFill>
                  <a:schemeClr val="tx1"/>
                </a:solidFill>
                <a:effectLst/>
                <a:latin typeface="+mn-lt"/>
                <a:ea typeface="ヒラギノ角ゴ Pro W3" charset="0"/>
                <a:cs typeface="ヒラギノ角ゴ Pro W3" charset="0"/>
              </a:rPr>
              <a:t>Every new one’s a plus, Gus</a:t>
            </a:r>
            <a:br>
              <a:rPr lang="en-US" sz="1200" i="1" kern="1200" dirty="0">
                <a:solidFill>
                  <a:schemeClr val="tx1"/>
                </a:solidFill>
                <a:effectLst/>
                <a:latin typeface="+mn-lt"/>
                <a:ea typeface="ヒラギノ角ゴ Pro W3" charset="0"/>
                <a:cs typeface="ヒラギノ角ゴ Pro W3" charset="0"/>
              </a:rPr>
            </a:br>
            <a:r>
              <a:rPr lang="en-US" sz="1200" i="1" kern="1200" dirty="0">
                <a:solidFill>
                  <a:schemeClr val="tx1"/>
                </a:solidFill>
                <a:effectLst/>
                <a:latin typeface="+mn-lt"/>
                <a:ea typeface="ヒラギノ角ゴ Pro W3" charset="0"/>
                <a:cs typeface="ヒラギノ角ゴ Pro W3" charset="0"/>
              </a:rPr>
              <a:t>You don’t need “group discuss” much</a:t>
            </a:r>
            <a:br>
              <a:rPr lang="en-US" sz="1200" i="1" kern="1200" dirty="0">
                <a:solidFill>
                  <a:schemeClr val="tx1"/>
                </a:solidFill>
                <a:effectLst/>
                <a:latin typeface="+mn-lt"/>
                <a:ea typeface="ヒラギノ角ゴ Pro W3" charset="0"/>
                <a:cs typeface="ヒラギノ角ゴ Pro W3" charset="0"/>
              </a:rPr>
            </a:br>
            <a:r>
              <a:rPr lang="en-US" sz="1200" i="1" kern="1200" dirty="0">
                <a:solidFill>
                  <a:schemeClr val="tx1"/>
                </a:solidFill>
                <a:effectLst/>
                <a:latin typeface="+mn-lt"/>
                <a:ea typeface="ヒラギノ角ゴ Pro W3" charset="0"/>
                <a:cs typeface="ヒラギノ角ゴ Pro W3" charset="0"/>
              </a:rPr>
              <a:t>Do a ”one on one” plea, Lee</a:t>
            </a:r>
            <a:br>
              <a:rPr lang="en-US" sz="1200" i="1" kern="1200" dirty="0">
                <a:solidFill>
                  <a:schemeClr val="tx1"/>
                </a:solidFill>
                <a:effectLst/>
                <a:latin typeface="+mn-lt"/>
                <a:ea typeface="ヒラギノ角ゴ Pro W3" charset="0"/>
                <a:cs typeface="ヒラギノ角ゴ Pro W3" charset="0"/>
              </a:rPr>
            </a:br>
            <a:r>
              <a:rPr lang="en-US" sz="1200" i="1" kern="1200" dirty="0">
                <a:solidFill>
                  <a:schemeClr val="tx1"/>
                </a:solidFill>
                <a:effectLst/>
                <a:latin typeface="+mn-lt"/>
                <a:ea typeface="ヒラギノ角ゴ Pro W3" charset="0"/>
                <a:cs typeface="ヒラギノ角ゴ Pro W3" charset="0"/>
              </a:rPr>
              <a:t>Each new helper is key</a:t>
            </a:r>
            <a:endParaRPr lang="en-US" sz="1200" kern="1200" dirty="0">
              <a:solidFill>
                <a:schemeClr val="tx1"/>
              </a:solidFill>
              <a:effectLst/>
              <a:latin typeface="+mn-lt"/>
              <a:ea typeface="ヒラギノ角ゴ Pro W3" charset="0"/>
              <a:cs typeface="ヒラギノ角ゴ Pro W3" charset="0"/>
            </a:endParaRPr>
          </a:p>
          <a:p>
            <a:pPr>
              <a:buFontTx/>
              <a:buNone/>
            </a:pPr>
            <a:endParaRPr lang="en-US" dirty="0">
              <a:ea typeface="ヒラギノ角ゴ Pro W3" charset="-128"/>
            </a:endParaRPr>
          </a:p>
        </p:txBody>
      </p:sp>
      <p:sp>
        <p:nvSpPr>
          <p:cNvPr id="21507"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CF76080-288C-4838-A5E6-1C2542D9A2C5}" type="datetime1">
              <a:rPr lang="en-US" sz="1300">
                <a:latin typeface="Calibri" pitchFamily="34" charset="0"/>
              </a:rPr>
              <a:pPr eaLnBrk="1" hangingPunct="1"/>
              <a:t>7/26/2022</a:t>
            </a:fld>
            <a:endParaRPr lang="en-US" sz="1300" dirty="0">
              <a:latin typeface="Calibri" pitchFamily="34" charset="0"/>
            </a:endParaRPr>
          </a:p>
        </p:txBody>
      </p:sp>
      <p:sp>
        <p:nvSpPr>
          <p:cNvPr id="21508"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21509"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8FD0E16C-FC47-4252-BB63-B6ED932156DC}" type="slidenum">
              <a:rPr lang="en-US" sz="1300">
                <a:latin typeface="Calibri" pitchFamily="34" charset="0"/>
              </a:rPr>
              <a:pPr eaLnBrk="1" hangingPunct="1"/>
              <a:t>3</a:t>
            </a:fld>
            <a:endParaRPr lang="en-US" sz="1300" dirty="0">
              <a:latin typeface="Calibri" pitchFamily="34" charset="0"/>
            </a:endParaRPr>
          </a:p>
        </p:txBody>
      </p:sp>
    </p:spTree>
    <p:extLst>
      <p:ext uri="{BB962C8B-B14F-4D97-AF65-F5344CB8AC3E}">
        <p14:creationId xmlns:p14="http://schemas.microsoft.com/office/powerpoint/2010/main" val="3779825187"/>
      </p:ext>
    </p:extLst>
  </p:cSld>
  <p:clrMapOvr>
    <a:masterClrMapping/>
  </p:clrMapOvr>
</p:notes>
</file>

<file path=ppt/notesSlides/notesSlide4.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Recruiting Messaging: </a:t>
            </a:r>
            <a:r>
              <a:rPr lang="en-US" sz="1800" b="1"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You’re Recruiting </a:t>
            </a:r>
            <a:r>
              <a:rPr lang="en-US" sz="1800" b="1" i="1"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Families</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not Just Youth.</a:t>
            </a:r>
            <a:r>
              <a:rPr lang="en-US" sz="1800" dirty="0">
                <a:effectLst/>
                <a:latin typeface="Calibri" panose="020F0502020204030204" pitchFamily="34" charset="0"/>
                <a:ea typeface="Calibri" panose="020F0502020204030204" pitchFamily="34" charset="0"/>
                <a:cs typeface="Times New Roman" panose="02020603050405020304" pitchFamily="18" charset="0"/>
              </a:rPr>
              <a:t>  Make it clear that the family is joining the Pack (and the Den) to do activities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as a family</a:t>
            </a:r>
            <a:r>
              <a:rPr lang="en-US" sz="1800" dirty="0">
                <a:effectLst/>
                <a:latin typeface="Calibri" panose="020F0502020204030204" pitchFamily="34" charset="0"/>
                <a:ea typeface="Calibri" panose="020F0502020204030204" pitchFamily="34" charset="0"/>
                <a:cs typeface="Times New Roman" panose="02020603050405020304" pitchFamily="18" charset="0"/>
              </a:rPr>
              <a:t> with their Scout. </a:t>
            </a:r>
            <a:endParaRPr lang="en-US" dirty="0">
              <a:ea typeface="ヒラギノ角ゴ Pro W3" charset="-128"/>
            </a:endParaRPr>
          </a:p>
        </p:txBody>
      </p:sp>
      <p:sp>
        <p:nvSpPr>
          <p:cNvPr id="63491"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95277DA5-B6E6-4348-9B91-9B24AD7E0DCC}"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endParaRPr>
          </a:p>
        </p:txBody>
      </p:sp>
      <p:sp>
        <p:nvSpPr>
          <p:cNvPr id="63492"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endParaRPr>
          </a:p>
        </p:txBody>
      </p:sp>
      <p:sp>
        <p:nvSpPr>
          <p:cNvPr id="63493"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D1381C86-F696-426E-816A-BC0AC8655BB1}"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4</a:t>
            </a:fld>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1846397583"/>
      </p:ext>
    </p:extLst>
  </p:cSld>
  <p:clrMapOvr>
    <a:masterClrMapping/>
  </p:clrMapOvr>
</p:notes>
</file>

<file path=ppt/notesSlides/notesSlide5.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0" marR="0" lvl="0" indent="0">
              <a:lnSpc>
                <a:spcPct val="107000"/>
              </a:lnSpc>
              <a:spcBef>
                <a:spcPts val="600"/>
              </a:spcBef>
              <a:spcAft>
                <a:spcPts val="0"/>
              </a:spcAft>
              <a:buFont typeface="+mj-lt"/>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It Takes a Village – Every Parent Leads.</a:t>
            </a:r>
            <a:r>
              <a:rPr lang="en-US" sz="1200" dirty="0">
                <a:effectLst/>
                <a:latin typeface="Calibri" panose="020F0502020204030204" pitchFamily="34" charset="0"/>
                <a:ea typeface="Calibri" panose="020F0502020204030204" pitchFamily="34" charset="0"/>
                <a:cs typeface="Times New Roman" panose="02020603050405020304" pitchFamily="18" charset="0"/>
              </a:rPr>
              <a:t>  Have and promote an “Every Parent Leads” (or “Every Parent Helps”) policy.  Let families know that Cub Scouting is a family program with shared leadership, not a “drop off” program.  </a:t>
            </a: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We’re Building Stronger Families Through Scouting – and that means stronger parent leaders too.  </a:t>
            </a:r>
          </a:p>
          <a:p>
            <a:pPr marL="285750" indent="-285750">
              <a:buFont typeface="Arial" panose="020B0604020202020204" pitchFamily="34" charset="0"/>
              <a:buChar char="•"/>
            </a:pPr>
            <a:r>
              <a:rPr lang="en-US" sz="1200" u="non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One example of an “Every Parent Helps” policy is in </a:t>
            </a:r>
            <a:r>
              <a:rPr lang="en-US" sz="1200" u="non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the downloads here</a:t>
            </a:r>
            <a:r>
              <a:rPr lang="en-US" sz="1200" u="none" dirty="0">
                <a:effectLst/>
                <a:latin typeface="Calibri" panose="020F0502020204030204" pitchFamily="34" charset="0"/>
                <a:ea typeface="Calibri" panose="020F0502020204030204" pitchFamily="34" charset="0"/>
                <a:cs typeface="Times New Roman" panose="02020603050405020304" pitchFamily="18" charset="0"/>
              </a:rPr>
              <a:t>.</a:t>
            </a:r>
            <a:endParaRPr lang="en-US" u="none" dirty="0">
              <a:ea typeface="ヒラギノ角ゴ Pro W3" charset="-128"/>
            </a:endParaRPr>
          </a:p>
          <a:p>
            <a:endParaRPr lang="en-US" dirty="0">
              <a:ea typeface="ヒラギノ角ゴ Pro W3" charset="-128"/>
            </a:endParaRPr>
          </a:p>
        </p:txBody>
      </p:sp>
      <p:sp>
        <p:nvSpPr>
          <p:cNvPr id="63491"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95277DA5-B6E6-4348-9B91-9B24AD7E0DCC}"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endParaRPr>
          </a:p>
        </p:txBody>
      </p:sp>
      <p:sp>
        <p:nvSpPr>
          <p:cNvPr id="63492"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endParaRPr>
          </a:p>
        </p:txBody>
      </p:sp>
      <p:sp>
        <p:nvSpPr>
          <p:cNvPr id="63493"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D1381C86-F696-426E-816A-BC0AC8655BB1}"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5</a:t>
            </a:fld>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277072962"/>
      </p:ext>
    </p:extLst>
  </p:cSld>
  <p:clrMapOvr>
    <a:masterClrMapping/>
  </p:clrMapOvr>
</p:notes>
</file>

<file path=ppt/notesSlides/notesSlide6.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0" marR="0" lvl="0" indent="0">
              <a:lnSpc>
                <a:spcPct val="107000"/>
              </a:lnSpc>
              <a:spcBef>
                <a:spcPts val="600"/>
              </a:spcBef>
              <a:spcAft>
                <a:spcPts val="0"/>
              </a:spcAft>
              <a:buFont typeface="+mj-lt"/>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Recruit Right Away.</a:t>
            </a:r>
            <a:r>
              <a:rPr lang="en-US" sz="1200" dirty="0">
                <a:effectLst/>
                <a:latin typeface="Calibri" panose="020F0502020204030204" pitchFamily="34" charset="0"/>
                <a:ea typeface="Calibri" panose="020F0502020204030204" pitchFamily="34" charset="0"/>
                <a:cs typeface="Times New Roman" panose="02020603050405020304" pitchFamily="18" charset="0"/>
              </a:rPr>
              <a:t>  Don’t let people believe ‘</a:t>
            </a:r>
            <a:r>
              <a:rPr lang="en-US" sz="1200" i="1" dirty="0">
                <a:effectLst/>
                <a:latin typeface="Calibri" panose="020F0502020204030204" pitchFamily="34" charset="0"/>
                <a:ea typeface="Calibri" panose="020F0502020204030204" pitchFamily="34" charset="0"/>
                <a:cs typeface="Times New Roman" panose="02020603050405020304" pitchFamily="18" charset="0"/>
              </a:rPr>
              <a:t>oh I’m too new to help</a:t>
            </a:r>
            <a:r>
              <a:rPr lang="en-US" sz="1200" dirty="0">
                <a:effectLst/>
                <a:latin typeface="Calibri" panose="020F0502020204030204" pitchFamily="34" charset="0"/>
                <a:ea typeface="Calibri" panose="020F0502020204030204" pitchFamily="34" charset="0"/>
                <a:cs typeface="Times New Roman" panose="02020603050405020304" pitchFamily="18" charset="0"/>
              </a:rPr>
              <a:t>’… everyone was new once.  They </a:t>
            </a:r>
            <a:r>
              <a:rPr lang="en-US" sz="1200" i="1" dirty="0">
                <a:effectLst/>
                <a:latin typeface="Calibri" panose="020F0502020204030204" pitchFamily="34" charset="0"/>
                <a:ea typeface="Calibri" panose="020F0502020204030204" pitchFamily="34" charset="0"/>
                <a:cs typeface="Times New Roman" panose="02020603050405020304" pitchFamily="18" charset="0"/>
              </a:rPr>
              <a:t>can</a:t>
            </a:r>
            <a:r>
              <a:rPr lang="en-US" sz="1200" dirty="0">
                <a:effectLst/>
                <a:latin typeface="Calibri" panose="020F0502020204030204" pitchFamily="34" charset="0"/>
                <a:ea typeface="Calibri" panose="020F0502020204030204" pitchFamily="34" charset="0"/>
                <a:cs typeface="Times New Roman" panose="02020603050405020304" pitchFamily="18" charset="0"/>
              </a:rPr>
              <a:t> help.</a:t>
            </a: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Recruit for Assistant roles, or small roles, to start.  Ideas about designing small roles in </a:t>
            </a: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ction="ppaction://hlinkfile"/>
              </a:rPr>
              <a:t>Organizing</a:t>
            </a:r>
            <a:r>
              <a:rPr lang="en-US" sz="1200" dirty="0">
                <a:effectLst/>
                <a:latin typeface="Calibri" panose="020F0502020204030204" pitchFamily="34" charset="0"/>
                <a:ea typeface="Calibri" panose="020F0502020204030204" pitchFamily="34" charset="0"/>
                <a:cs typeface="Times New Roman" panose="02020603050405020304" pitchFamily="18" charset="0"/>
              </a:rPr>
              <a:t> below.</a:t>
            </a:r>
            <a:endParaRPr lang="en-US" dirty="0">
              <a:ea typeface="ヒラギノ角ゴ Pro W3" charset="-128"/>
            </a:endParaRPr>
          </a:p>
        </p:txBody>
      </p:sp>
      <p:sp>
        <p:nvSpPr>
          <p:cNvPr id="63491"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95277DA5-B6E6-4348-9B91-9B24AD7E0DCC}"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endParaRPr>
          </a:p>
        </p:txBody>
      </p:sp>
      <p:sp>
        <p:nvSpPr>
          <p:cNvPr id="63492"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endParaRPr>
          </a:p>
        </p:txBody>
      </p:sp>
      <p:sp>
        <p:nvSpPr>
          <p:cNvPr id="63493"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D1381C86-F696-426E-816A-BC0AC8655BB1}"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6</a:t>
            </a:fld>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3892790395"/>
      </p:ext>
    </p:extLst>
  </p:cSld>
  <p:clrMapOvr>
    <a:masterClrMapping/>
  </p:clrMapOvr>
</p:notes>
</file>

<file path=ppt/notesSlides/notesSlide7.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0" marR="0" lvl="0" indent="0">
              <a:lnSpc>
                <a:spcPct val="107000"/>
              </a:lnSpc>
              <a:spcBef>
                <a:spcPts val="600"/>
              </a:spcBef>
              <a:spcAft>
                <a:spcPts val="0"/>
              </a:spcAft>
              <a:buFont typeface="+mj-lt"/>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Explain What It Means to Lead – What You Expect from Parents.</a:t>
            </a:r>
            <a:r>
              <a:rPr lang="en-US" sz="1200" dirty="0">
                <a:effectLst/>
                <a:latin typeface="Calibri" panose="020F0502020204030204" pitchFamily="34" charset="0"/>
                <a:ea typeface="Calibri" panose="020F0502020204030204" pitchFamily="34" charset="0"/>
                <a:cs typeface="Times New Roman" panose="02020603050405020304" pitchFamily="18" charset="0"/>
              </a:rPr>
              <a:t>  Be sure the “Every Parent Leads” policy is specific.  Like “if you are not active in a registered role (Cubmaster, Den Leader, Assistant, Committee), then you need to both</a:t>
            </a:r>
          </a:p>
          <a:p>
            <a:pPr marL="342900" marR="0" lvl="0" indent="-342900">
              <a:lnSpc>
                <a:spcPct val="107000"/>
              </a:lnSpc>
              <a:spcBef>
                <a:spcPts val="0"/>
              </a:spcBef>
              <a:spcAft>
                <a:spcPts val="0"/>
              </a:spcAft>
              <a:buFont typeface="+mj-lt"/>
              <a:buAutoNum type="alphaLcParenR"/>
            </a:pPr>
            <a:r>
              <a:rPr lang="en-US" sz="1200" dirty="0">
                <a:effectLst/>
                <a:latin typeface="Calibri" panose="020F0502020204030204" pitchFamily="34" charset="0"/>
                <a:ea typeface="Calibri" panose="020F0502020204030204" pitchFamily="34" charset="0"/>
                <a:cs typeface="Times New Roman" panose="02020603050405020304" pitchFamily="18" charset="0"/>
              </a:rPr>
              <a:t>lead or co-lead { one? Two? } den activity/meeting for your Scout’s den </a:t>
            </a:r>
          </a:p>
          <a:p>
            <a:pPr marL="342900" marR="0" lvl="0" indent="-342900">
              <a:lnSpc>
                <a:spcPct val="107000"/>
              </a:lnSpc>
              <a:spcBef>
                <a:spcPts val="0"/>
              </a:spcBef>
              <a:spcAft>
                <a:spcPts val="0"/>
              </a:spcAft>
              <a:buFont typeface="+mj-lt"/>
              <a:buAutoNum type="alphaLcParenR"/>
            </a:pPr>
            <a:r>
              <a:rPr lang="en-US" sz="1200" dirty="0">
                <a:effectLst/>
                <a:latin typeface="Calibri" panose="020F0502020204030204" pitchFamily="34" charset="0"/>
                <a:ea typeface="Calibri" panose="020F0502020204030204" pitchFamily="34" charset="0"/>
                <a:cs typeface="Times New Roman" panose="02020603050405020304" pitchFamily="18" charset="0"/>
              </a:rPr>
              <a:t>plus active help on a program or event team (like Pinewood Derby, Campout, Blue &amp; Gold Awards Banquet, Advancement Support, Membership, Fundraising, Communications, Snacks, etc.)</a:t>
            </a:r>
            <a:endParaRPr lang="en-US" dirty="0">
              <a:ea typeface="ヒラギノ角ゴ Pro W3" charset="-128"/>
            </a:endParaRPr>
          </a:p>
        </p:txBody>
      </p:sp>
      <p:sp>
        <p:nvSpPr>
          <p:cNvPr id="63491"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95277DA5-B6E6-4348-9B91-9B24AD7E0DCC}"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endParaRPr>
          </a:p>
        </p:txBody>
      </p:sp>
      <p:sp>
        <p:nvSpPr>
          <p:cNvPr id="63492"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endParaRPr>
          </a:p>
        </p:txBody>
      </p:sp>
      <p:sp>
        <p:nvSpPr>
          <p:cNvPr id="63493"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D1381C86-F696-426E-816A-BC0AC8655BB1}"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a:t>
            </a:fld>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664990641"/>
      </p:ext>
    </p:extLst>
  </p:cSld>
  <p:clrMapOvr>
    <a:masterClrMapping/>
  </p:clrMapOvr>
</p:notes>
</file>

<file path=ppt/notesSlides/notesSlide8.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0" marR="0" lvl="0" indent="0">
              <a:lnSpc>
                <a:spcPct val="107000"/>
              </a:lnSpc>
              <a:spcBef>
                <a:spcPts val="600"/>
              </a:spcBef>
              <a:spcAft>
                <a:spcPts val="0"/>
              </a:spcAft>
              <a:buFont typeface="+mj-lt"/>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It Takes a Village – Every Parent Leads.</a:t>
            </a:r>
            <a:r>
              <a:rPr lang="en-US" sz="1200" dirty="0">
                <a:effectLst/>
                <a:latin typeface="Calibri" panose="020F0502020204030204" pitchFamily="34" charset="0"/>
                <a:ea typeface="Calibri" panose="020F0502020204030204" pitchFamily="34" charset="0"/>
                <a:cs typeface="Times New Roman" panose="02020603050405020304" pitchFamily="18" charset="0"/>
              </a:rPr>
              <a:t>  Have and promote an “Every Parent Leads” (or “Every Parent Helps”) policy.  Let families know that Cub Scouting is a family program with shared leadership, not a “drop off” program.  </a:t>
            </a: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We’re Building Stronger Families Through Scouting – and that means stronger parent leaders too.  </a:t>
            </a:r>
          </a:p>
          <a:p>
            <a:pPr marL="285750" indent="-285750">
              <a:buFont typeface="Arial" panose="020B0604020202020204" pitchFamily="34" charset="0"/>
              <a:buChar char="•"/>
            </a:pPr>
            <a:r>
              <a:rPr lang="en-US" sz="1200" u="non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One example of an “Every Parent Helps” policy is in </a:t>
            </a:r>
            <a:r>
              <a:rPr lang="en-US" sz="1200" u="non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the downloads here</a:t>
            </a:r>
            <a:r>
              <a:rPr lang="en-US" sz="1200" u="none" dirty="0">
                <a:effectLst/>
                <a:latin typeface="Calibri" panose="020F0502020204030204" pitchFamily="34" charset="0"/>
                <a:ea typeface="Calibri" panose="020F0502020204030204" pitchFamily="34" charset="0"/>
                <a:cs typeface="Times New Roman" panose="02020603050405020304" pitchFamily="18" charset="0"/>
              </a:rPr>
              <a:t>.</a:t>
            </a:r>
            <a:endParaRPr lang="en-US" u="none" dirty="0">
              <a:ea typeface="ヒラギノ角ゴ Pro W3" charset="-128"/>
            </a:endParaRPr>
          </a:p>
          <a:p>
            <a:endParaRPr lang="en-US" dirty="0">
              <a:ea typeface="ヒラギノ角ゴ Pro W3" charset="-128"/>
            </a:endParaRPr>
          </a:p>
        </p:txBody>
      </p:sp>
      <p:sp>
        <p:nvSpPr>
          <p:cNvPr id="63491"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95277DA5-B6E6-4348-9B91-9B24AD7E0DCC}"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endParaRPr>
          </a:p>
        </p:txBody>
      </p:sp>
      <p:sp>
        <p:nvSpPr>
          <p:cNvPr id="63492"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endParaRPr>
          </a:p>
        </p:txBody>
      </p:sp>
      <p:sp>
        <p:nvSpPr>
          <p:cNvPr id="63493"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D1381C86-F696-426E-816A-BC0AC8655BB1}"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8</a:t>
            </a:fld>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417917775"/>
      </p:ext>
    </p:extLst>
  </p:cSld>
  <p:clrMapOvr>
    <a:masterClrMapping/>
  </p:clrMapOvr>
</p:notes>
</file>

<file path=ppt/notesSlides/notesSlide9.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0" marR="0" lvl="0" indent="0">
              <a:lnSpc>
                <a:spcPct val="107000"/>
              </a:lnSpc>
              <a:spcBef>
                <a:spcPts val="600"/>
              </a:spcBef>
              <a:spcAft>
                <a:spcPts val="0"/>
              </a:spcAft>
              <a:buFont typeface="+mj-lt"/>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Connect Positions to People’s Passions.</a:t>
            </a:r>
            <a:r>
              <a:rPr lang="en-US" sz="1200" dirty="0">
                <a:effectLst/>
                <a:latin typeface="Calibri" panose="020F0502020204030204" pitchFamily="34" charset="0"/>
                <a:ea typeface="Calibri" panose="020F0502020204030204" pitchFamily="34" charset="0"/>
                <a:cs typeface="Times New Roman" panose="02020603050405020304" pitchFamily="18" charset="0"/>
              </a:rPr>
              <a:t>  Fill jobs based on what people prefer to do, not what </a:t>
            </a:r>
            <a:r>
              <a:rPr lang="en-US" sz="1200" i="1" dirty="0">
                <a:effectLst/>
                <a:latin typeface="Calibri" panose="020F0502020204030204" pitchFamily="34" charset="0"/>
                <a:ea typeface="Calibri" panose="020F0502020204030204" pitchFamily="34" charset="0"/>
                <a:cs typeface="Times New Roman" panose="02020603050405020304" pitchFamily="18" charset="0"/>
              </a:rPr>
              <a:t>you</a:t>
            </a:r>
            <a:r>
              <a:rPr lang="en-US" sz="1200" dirty="0">
                <a:effectLst/>
                <a:latin typeface="Calibri" panose="020F0502020204030204" pitchFamily="34" charset="0"/>
                <a:ea typeface="Calibri" panose="020F0502020204030204" pitchFamily="34" charset="0"/>
                <a:cs typeface="Times New Roman" panose="02020603050405020304" pitchFamily="18" charset="0"/>
              </a:rPr>
              <a:t> need to fill.</a:t>
            </a: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You may have a “gaping hole” at Popcorn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Kernal</a:t>
            </a:r>
            <a:r>
              <a:rPr lang="en-US" sz="1200" dirty="0">
                <a:effectLst/>
                <a:latin typeface="Calibri" panose="020F0502020204030204" pitchFamily="34" charset="0"/>
                <a:ea typeface="Calibri" panose="020F0502020204030204" pitchFamily="34" charset="0"/>
                <a:cs typeface="Times New Roman" panose="02020603050405020304" pitchFamily="18" charset="0"/>
              </a:rPr>
              <a:t>, but if you talk someone who doesn’t like organizing or sales into that job, they will either not do it well or not at all.  Or get embarrassed and leave the Pack.</a:t>
            </a: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Cultivate leadership in people by finding something that they’ll love to do.  </a:t>
            </a:r>
            <a:endParaRPr lang="en-US" dirty="0">
              <a:ea typeface="ヒラギノ角ゴ Pro W3" charset="-128"/>
            </a:endParaRPr>
          </a:p>
        </p:txBody>
      </p:sp>
      <p:sp>
        <p:nvSpPr>
          <p:cNvPr id="63491"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95277DA5-B6E6-4348-9B91-9B24AD7E0DCC}"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endParaRPr>
          </a:p>
        </p:txBody>
      </p:sp>
      <p:sp>
        <p:nvSpPr>
          <p:cNvPr id="63492"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endParaRPr>
          </a:p>
        </p:txBody>
      </p:sp>
      <p:sp>
        <p:nvSpPr>
          <p:cNvPr id="63493"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D1381C86-F696-426E-816A-BC0AC8655BB1}"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9</a:t>
            </a:fld>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95265749"/>
      </p:ext>
    </p:extLst>
  </p:cSld>
  <p:clrMapOvr>
    <a:masterClrMapping/>
  </p:clrMapOvr>
</p:notes>
</file>

<file path=ppt/notesSlides/notesSlide10.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0" marR="0" lvl="0" indent="0">
              <a:lnSpc>
                <a:spcPct val="107000"/>
              </a:lnSpc>
              <a:spcBef>
                <a:spcPts val="600"/>
              </a:spcBef>
              <a:spcAft>
                <a:spcPts val="0"/>
              </a:spcAft>
              <a:buFont typeface="+mj-lt"/>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Don’t Throw Your Wolf Leader to the Wolves.</a:t>
            </a:r>
            <a:r>
              <a:rPr lang="en-US" sz="1200" dirty="0">
                <a:effectLst/>
                <a:latin typeface="Calibri" panose="020F0502020204030204" pitchFamily="34" charset="0"/>
                <a:ea typeface="Calibri" panose="020F0502020204030204" pitchFamily="34" charset="0"/>
                <a:cs typeface="Times New Roman" panose="02020603050405020304" pitchFamily="18" charset="0"/>
              </a:rPr>
              <a:t>  Go with her to training &amp; train the whole team by bringing along more parents who can help that den leader.  Showing up with her shows that “this is a team effort”.  </a:t>
            </a: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FYI, there’s some information in BSA training that won’t apply to your Pack because All Scouting is Local.</a:t>
            </a:r>
          </a:p>
          <a:p>
            <a:pPr marL="285750" indent="-285750">
              <a:buFont typeface="Arial" panose="020B0604020202020204" pitchFamily="34" charset="0"/>
              <a:buChar char="•"/>
            </a:pPr>
            <a:r>
              <a:rPr lang="en-US" sz="1200" i="1" dirty="0">
                <a:effectLst/>
                <a:latin typeface="Calibri" panose="020F0502020204030204" pitchFamily="34" charset="0"/>
                <a:ea typeface="Calibri" panose="020F0502020204030204" pitchFamily="34" charset="0"/>
                <a:cs typeface="Times New Roman" panose="02020603050405020304" pitchFamily="18" charset="0"/>
              </a:rPr>
              <a:t>If you do training as a team event, you’ll have better results, because your team can collaborate about “how we do it” or “how we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will</a:t>
            </a:r>
            <a:r>
              <a:rPr lang="en-US" sz="1200" i="1" dirty="0">
                <a:effectLst/>
                <a:latin typeface="Calibri" panose="020F0502020204030204" pitchFamily="34" charset="0"/>
                <a:ea typeface="Calibri" panose="020F0502020204030204" pitchFamily="34" charset="0"/>
                <a:cs typeface="Times New Roman" panose="02020603050405020304" pitchFamily="18" charset="0"/>
              </a:rPr>
              <a:t> do it” right at and after the training program</a:t>
            </a:r>
            <a:r>
              <a:rPr lang="en-US" sz="1200" dirty="0">
                <a:effectLst/>
                <a:latin typeface="Calibri" panose="020F0502020204030204" pitchFamily="34" charset="0"/>
                <a:ea typeface="Calibri" panose="020F0502020204030204" pitchFamily="34" charset="0"/>
                <a:cs typeface="Times New Roman" panose="02020603050405020304" pitchFamily="18" charset="0"/>
              </a:rPr>
              <a:t>.</a:t>
            </a:r>
            <a:endParaRPr lang="en-US" dirty="0">
              <a:ea typeface="ヒラギノ角ゴ Pro W3" charset="-128"/>
            </a:endParaRPr>
          </a:p>
        </p:txBody>
      </p:sp>
      <p:sp>
        <p:nvSpPr>
          <p:cNvPr id="63491"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95277DA5-B6E6-4348-9B91-9B24AD7E0DCC}"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endParaRPr>
          </a:p>
        </p:txBody>
      </p:sp>
      <p:sp>
        <p:nvSpPr>
          <p:cNvPr id="63492"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endParaRPr>
          </a:p>
        </p:txBody>
      </p:sp>
      <p:sp>
        <p:nvSpPr>
          <p:cNvPr id="63493"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D1381C86-F696-426E-816A-BC0AC8655BB1}"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10</a:t>
            </a:fld>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3241006605"/>
      </p:ext>
    </p:extLst>
  </p:cSld>
  <p:clrMapOvr>
    <a:masterClrMapping/>
  </p:clrMapOvr>
</p:notes>
</file>

<file path=ppt/notesSlides/notesSlide11.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0" marR="0" lvl="0" indent="0">
              <a:lnSpc>
                <a:spcPct val="107000"/>
              </a:lnSpc>
              <a:spcBef>
                <a:spcPts val="600"/>
              </a:spcBef>
              <a:spcAft>
                <a:spcPts val="0"/>
              </a:spcAft>
              <a:buFont typeface="+mj-lt"/>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Turn Joining Leadership into Joining The Team: It Takes Two (Me And You).</a:t>
            </a:r>
            <a:r>
              <a:rPr lang="en-US" sz="1200" dirty="0">
                <a:effectLst/>
                <a:latin typeface="Calibri" panose="020F0502020204030204" pitchFamily="34" charset="0"/>
                <a:ea typeface="Calibri" panose="020F0502020204030204" pitchFamily="34" charset="0"/>
                <a:cs typeface="Times New Roman" panose="02020603050405020304" pitchFamily="18" charset="0"/>
              </a:rPr>
              <a:t>  Many folks fear “leading all alone”.  And for good reason: too often if someone “steps up” everyone else “steps back” and lets the leader do it all.  </a:t>
            </a: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Recruit a “team”, like Den </a:t>
            </a:r>
            <a:r>
              <a:rPr lang="en-US" sz="1200" i="1" dirty="0">
                <a:effectLst/>
                <a:latin typeface="Calibri" panose="020F0502020204030204" pitchFamily="34" charset="0"/>
                <a:ea typeface="Calibri" panose="020F0502020204030204" pitchFamily="34" charset="0"/>
                <a:cs typeface="Times New Roman" panose="02020603050405020304" pitchFamily="18" charset="0"/>
              </a:rPr>
              <a:t>Co-</a:t>
            </a:r>
            <a:r>
              <a:rPr lang="en-US" sz="1200" dirty="0">
                <a:effectLst/>
                <a:latin typeface="Calibri" panose="020F0502020204030204" pitchFamily="34" charset="0"/>
                <a:ea typeface="Calibri" panose="020F0502020204030204" pitchFamily="34" charset="0"/>
                <a:cs typeface="Times New Roman" panose="02020603050405020304" pitchFamily="18" charset="0"/>
              </a:rPr>
              <a:t>Leaders … a pair of friends or spouses can be a team of leaders.</a:t>
            </a:r>
          </a:p>
          <a:p>
            <a:endParaRPr lang="en-US" dirty="0">
              <a:ea typeface="ヒラギノ角ゴ Pro W3" charset="-128"/>
            </a:endParaRPr>
          </a:p>
        </p:txBody>
      </p:sp>
      <p:sp>
        <p:nvSpPr>
          <p:cNvPr id="63491"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95277DA5-B6E6-4348-9B91-9B24AD7E0DCC}"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endParaRPr>
          </a:p>
        </p:txBody>
      </p:sp>
      <p:sp>
        <p:nvSpPr>
          <p:cNvPr id="63492"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endParaRPr>
          </a:p>
        </p:txBody>
      </p:sp>
      <p:sp>
        <p:nvSpPr>
          <p:cNvPr id="63493"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D1381C86-F696-426E-816A-BC0AC8655BB1}"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11</a:t>
            </a:fld>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2962163520"/>
      </p:ext>
    </p:extLst>
  </p:cSld>
  <p:clrMapOvr>
    <a:masterClrMapping/>
  </p:clrMapOvr>
</p:notes>
</file>

<file path=ppt/notesSlides/notesSlide12.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It Takes Two (Deep).</a:t>
            </a:r>
            <a:r>
              <a:rPr lang="en-US" sz="1200" dirty="0">
                <a:effectLst/>
                <a:latin typeface="Calibri" panose="020F0502020204030204" pitchFamily="34" charset="0"/>
                <a:ea typeface="Calibri" panose="020F0502020204030204" pitchFamily="34" charset="0"/>
                <a:cs typeface="Times New Roman" panose="02020603050405020304" pitchFamily="18" charset="0"/>
              </a:rPr>
              <a:t>  Let people know about the rule – two registered leaders present for each activity – and let them know that means every den will need more than two registered for when one of the registered can’t make it.</a:t>
            </a:r>
          </a:p>
          <a:p>
            <a:endParaRPr lang="en-US" dirty="0">
              <a:ea typeface="ヒラギノ角ゴ Pro W3" charset="-128"/>
            </a:endParaRPr>
          </a:p>
        </p:txBody>
      </p:sp>
      <p:sp>
        <p:nvSpPr>
          <p:cNvPr id="63491"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95277DA5-B6E6-4348-9B91-9B24AD7E0DCC}"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endParaRPr>
          </a:p>
        </p:txBody>
      </p:sp>
      <p:sp>
        <p:nvSpPr>
          <p:cNvPr id="63492"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endParaRPr>
          </a:p>
        </p:txBody>
      </p:sp>
      <p:sp>
        <p:nvSpPr>
          <p:cNvPr id="63493"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D1381C86-F696-426E-816A-BC0AC8655BB1}"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12</a:t>
            </a:fld>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1400903983"/>
      </p:ext>
    </p:extLst>
  </p:cSld>
  <p:clrMapOvr>
    <a:masterClrMapping/>
  </p:clrMapOvr>
</p:notes>
</file>

<file path=ppt/notesSlides/notesSlide13.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0" marR="0" lvl="0" indent="0">
              <a:lnSpc>
                <a:spcPct val="107000"/>
              </a:lnSpc>
              <a:spcBef>
                <a:spcPts val="600"/>
              </a:spcBef>
              <a:spcAft>
                <a:spcPts val="0"/>
              </a:spcAft>
              <a:buFont typeface="+mj-lt"/>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Benefits of Leading.</a:t>
            </a:r>
            <a:r>
              <a:rPr lang="en-US" sz="1200" dirty="0">
                <a:effectLst/>
                <a:latin typeface="Calibri" panose="020F0502020204030204" pitchFamily="34" charset="0"/>
                <a:ea typeface="Calibri" panose="020F0502020204030204" pitchFamily="34" charset="0"/>
                <a:cs typeface="Times New Roman" panose="02020603050405020304" pitchFamily="18" charset="0"/>
              </a:rPr>
              <a:t>  And don’t be just “about the rule” but be sure parents know </a:t>
            </a:r>
            <a:r>
              <a:rPr lang="en-US" sz="1200" i="1" dirty="0">
                <a:effectLst/>
                <a:latin typeface="Calibri" panose="020F0502020204030204" pitchFamily="34" charset="0"/>
                <a:ea typeface="Calibri" panose="020F0502020204030204" pitchFamily="34" charset="0"/>
                <a:cs typeface="Times New Roman" panose="02020603050405020304" pitchFamily="18" charset="0"/>
              </a:rPr>
              <a:t>why</a:t>
            </a:r>
            <a:r>
              <a:rPr lang="en-US" sz="1200" dirty="0">
                <a:effectLst/>
                <a:latin typeface="Calibri" panose="020F0502020204030204" pitchFamily="34" charset="0"/>
                <a:ea typeface="Calibri" panose="020F0502020204030204" pitchFamily="34" charset="0"/>
                <a:cs typeface="Times New Roman" panose="02020603050405020304" pitchFamily="18" charset="0"/>
              </a:rPr>
              <a:t> it is important to participate.</a:t>
            </a: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Scouting is a family program, a parental support program, teaching life skills, to </a:t>
            </a:r>
            <a:r>
              <a:rPr lang="en-US" sz="1200" i="1" dirty="0">
                <a:effectLst/>
                <a:latin typeface="Calibri" panose="020F0502020204030204" pitchFamily="34" charset="0"/>
                <a:ea typeface="Calibri" panose="020F0502020204030204" pitchFamily="34" charset="0"/>
                <a:cs typeface="Times New Roman" panose="02020603050405020304" pitchFamily="18" charset="0"/>
              </a:rPr>
              <a:t>prepare young people to make ethical and moral choices over their lifetimes by instilling in them the values of the Scout Oath and Law</a:t>
            </a:r>
            <a:r>
              <a:rPr lang="en-US" sz="1200" dirty="0">
                <a:effectLst/>
                <a:latin typeface="Calibri" panose="020F0502020204030204" pitchFamily="34" charset="0"/>
                <a:ea typeface="Calibri" panose="020F0502020204030204" pitchFamily="34" charset="0"/>
                <a:cs typeface="Times New Roman" panose="02020603050405020304" pitchFamily="18" charset="0"/>
              </a:rPr>
              <a:t>.</a:t>
            </a: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Leadership training like Youth Protection is valuable for protecting a parents biggest investment: their kids!</a:t>
            </a:r>
          </a:p>
          <a:p>
            <a:endParaRPr lang="en-US" dirty="0">
              <a:ea typeface="ヒラギノ角ゴ Pro W3" charset="-128"/>
            </a:endParaRPr>
          </a:p>
        </p:txBody>
      </p:sp>
      <p:sp>
        <p:nvSpPr>
          <p:cNvPr id="63491"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95277DA5-B6E6-4348-9B91-9B24AD7E0DCC}"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endParaRPr>
          </a:p>
        </p:txBody>
      </p:sp>
      <p:sp>
        <p:nvSpPr>
          <p:cNvPr id="63492"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endParaRPr>
          </a:p>
        </p:txBody>
      </p:sp>
      <p:sp>
        <p:nvSpPr>
          <p:cNvPr id="63493"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D1381C86-F696-426E-816A-BC0AC8655BB1}"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13</a:t>
            </a:fld>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90589186"/>
      </p:ext>
    </p:extLst>
  </p:cSld>
  <p:clrMapOvr>
    <a:masterClrMapping/>
  </p:clrMapOvr>
</p:notes>
</file>

<file path=ppt/notesSlides/notesSlide14.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Make Leading Fun – Have Social Time for Leaders.</a:t>
            </a:r>
            <a:r>
              <a:rPr lang="en-US" sz="1200" dirty="0">
                <a:effectLst/>
                <a:latin typeface="Calibri" panose="020F0502020204030204" pitchFamily="34" charset="0"/>
                <a:ea typeface="Calibri" panose="020F0502020204030204" pitchFamily="34" charset="0"/>
                <a:cs typeface="Times New Roman" panose="02020603050405020304" pitchFamily="18" charset="0"/>
              </a:rPr>
              <a:t>  Make some unit parent events just fun + social time to bond with no work … a reward for leaders, and a lure for parents.  All work and no play makes … a dull Scout leader.</a:t>
            </a:r>
          </a:p>
          <a:p>
            <a:endParaRPr lang="en-US" dirty="0">
              <a:ea typeface="ヒラギノ角ゴ Pro W3" charset="-128"/>
            </a:endParaRPr>
          </a:p>
        </p:txBody>
      </p:sp>
      <p:sp>
        <p:nvSpPr>
          <p:cNvPr id="63491"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95277DA5-B6E6-4348-9B91-9B24AD7E0DCC}"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endParaRPr>
          </a:p>
        </p:txBody>
      </p:sp>
      <p:sp>
        <p:nvSpPr>
          <p:cNvPr id="63492"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endParaRPr>
          </a:p>
        </p:txBody>
      </p:sp>
      <p:sp>
        <p:nvSpPr>
          <p:cNvPr id="63493"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D1381C86-F696-426E-816A-BC0AC8655BB1}"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14</a:t>
            </a:fld>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3307130665"/>
      </p:ext>
    </p:extLst>
  </p:cSld>
  <p:clrMapOvr>
    <a:masterClrMapping/>
  </p:clrMapOvr>
</p:notes>
</file>

<file path=ppt/notesSlides/notesSlide15.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0" marR="0" lvl="0" indent="0">
              <a:lnSpc>
                <a:spcPct val="107000"/>
              </a:lnSpc>
              <a:spcBef>
                <a:spcPts val="600"/>
              </a:spcBef>
              <a:spcAft>
                <a:spcPts val="0"/>
              </a:spcAft>
              <a:buFont typeface="+mj-lt"/>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Use Mentors – Use Good Role Models.</a:t>
            </a:r>
            <a:r>
              <a:rPr lang="en-US" sz="1200" dirty="0">
                <a:effectLst/>
                <a:latin typeface="Calibri" panose="020F0502020204030204" pitchFamily="34" charset="0"/>
                <a:ea typeface="Calibri" panose="020F0502020204030204" pitchFamily="34" charset="0"/>
                <a:cs typeface="Times New Roman" panose="02020603050405020304" pitchFamily="18" charset="0"/>
              </a:rPr>
              <a:t>  The person who did something successfully last time can often give advice to those who follow, and be an inspiration by helping a new leader.  </a:t>
            </a: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This is another reason to “use term limits” as described in </a:t>
            </a: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ction="ppaction://hlinkfile"/>
              </a:rPr>
              <a:t>Organizing</a:t>
            </a:r>
            <a:r>
              <a:rPr lang="en-US" sz="1200" dirty="0">
                <a:effectLst/>
                <a:latin typeface="Calibri" panose="020F0502020204030204" pitchFamily="34" charset="0"/>
                <a:ea typeface="Calibri" panose="020F0502020204030204" pitchFamily="34" charset="0"/>
                <a:cs typeface="Times New Roman" panose="02020603050405020304" pitchFamily="18" charset="0"/>
              </a:rPr>
              <a:t> below: run it year one, mentor year two.</a:t>
            </a: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This is another reason to keep Troop Leaders connected to your Pack – those current Troop Leaders who are former Pack and Den Leaders can help continue a culture of helpful leadership and mentoring.</a:t>
            </a: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Registration in “multiple” units is free in the BSA – no extra charge for being a registered leader in a second unit.</a:t>
            </a:r>
          </a:p>
          <a:p>
            <a:endParaRPr lang="en-US" dirty="0">
              <a:ea typeface="ヒラギノ角ゴ Pro W3" charset="-128"/>
            </a:endParaRPr>
          </a:p>
        </p:txBody>
      </p:sp>
      <p:sp>
        <p:nvSpPr>
          <p:cNvPr id="63491"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95277DA5-B6E6-4348-9B91-9B24AD7E0DCC}"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endParaRPr>
          </a:p>
        </p:txBody>
      </p:sp>
      <p:sp>
        <p:nvSpPr>
          <p:cNvPr id="63492"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endParaRPr>
          </a:p>
        </p:txBody>
      </p:sp>
      <p:sp>
        <p:nvSpPr>
          <p:cNvPr id="63493"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D1381C86-F696-426E-816A-BC0AC8655BB1}"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15</a:t>
            </a:fld>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1037920135"/>
      </p:ext>
    </p:extLst>
  </p:cSld>
  <p:clrMapOvr>
    <a:masterClrMapping/>
  </p:clrMapOvr>
</p:notes>
</file>

<file path=ppt/notesSlides/notesSlide16.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0" marR="0" lvl="0" indent="0">
              <a:lnSpc>
                <a:spcPct val="107000"/>
              </a:lnSpc>
              <a:spcBef>
                <a:spcPts val="600"/>
              </a:spcBef>
              <a:spcAft>
                <a:spcPts val="0"/>
              </a:spcAft>
              <a:buFont typeface="+mj-lt"/>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100 Points Policy?</a:t>
            </a:r>
            <a:r>
              <a:rPr lang="en-US" sz="1200" dirty="0">
                <a:effectLst/>
                <a:latin typeface="Calibri" panose="020F0502020204030204" pitchFamily="34" charset="0"/>
                <a:ea typeface="Calibri" panose="020F0502020204030204" pitchFamily="34" charset="0"/>
                <a:cs typeface="Times New Roman" panose="02020603050405020304" pitchFamily="18" charset="0"/>
              </a:rPr>
              <a:t>  Some Packs use (and 2022 BSA Cub Chat chatter promotes) using a “100 Point Plan” as a goal or expectation of parent participation.  For example, Cubmaster or Den Leader is 100 points, but smaller roles – including bite sized bits of jobs described in </a:t>
            </a: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ction="ppaction://hlinkfile"/>
              </a:rPr>
              <a:t>Organizing</a:t>
            </a:r>
            <a:r>
              <a:rPr lang="en-US" sz="1200" dirty="0">
                <a:effectLst/>
                <a:latin typeface="Calibri" panose="020F0502020204030204" pitchFamily="34" charset="0"/>
                <a:ea typeface="Calibri" panose="020F0502020204030204" pitchFamily="34" charset="0"/>
                <a:cs typeface="Times New Roman" panose="02020603050405020304" pitchFamily="18" charset="0"/>
              </a:rPr>
              <a:t> below can be combined to hit the total.</a:t>
            </a: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One example of a “100 Points Policy” is in </a:t>
            </a: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the downloads here</a:t>
            </a:r>
            <a:r>
              <a:rPr lang="en-US" sz="1200" dirty="0">
                <a:effectLst/>
                <a:latin typeface="Calibri" panose="020F0502020204030204" pitchFamily="34" charset="0"/>
                <a:ea typeface="Calibri" panose="020F0502020204030204" pitchFamily="34" charset="0"/>
                <a:cs typeface="Times New Roman" panose="02020603050405020304" pitchFamily="18" charset="0"/>
              </a:rPr>
              <a:t>.  Download and edit for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your</a:t>
            </a:r>
            <a:r>
              <a:rPr lang="en-US" sz="1200" dirty="0">
                <a:effectLst/>
                <a:latin typeface="Calibri" panose="020F0502020204030204" pitchFamily="34" charset="0"/>
                <a:ea typeface="Calibri" panose="020F0502020204030204" pitchFamily="34" charset="0"/>
                <a:cs typeface="Times New Roman" panose="02020603050405020304" pitchFamily="18" charset="0"/>
              </a:rPr>
              <a:t> needs.</a:t>
            </a:r>
            <a:endParaRPr lang="en-US" dirty="0">
              <a:ea typeface="ヒラギノ角ゴ Pro W3" charset="-128"/>
            </a:endParaRPr>
          </a:p>
        </p:txBody>
      </p:sp>
      <p:sp>
        <p:nvSpPr>
          <p:cNvPr id="63491"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95277DA5-B6E6-4348-9B91-9B24AD7E0DCC}"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endParaRPr>
          </a:p>
        </p:txBody>
      </p:sp>
      <p:sp>
        <p:nvSpPr>
          <p:cNvPr id="63492"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endParaRPr>
          </a:p>
        </p:txBody>
      </p:sp>
      <p:sp>
        <p:nvSpPr>
          <p:cNvPr id="63493"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D1381C86-F696-426E-816A-BC0AC8655BB1}"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16</a:t>
            </a:fld>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1243303055"/>
      </p:ext>
    </p:extLst>
  </p:cSld>
  <p:clrMapOvr>
    <a:masterClrMapping/>
  </p:clrMapOvr>
</p:notes>
</file>

<file path=ppt/notesSlides/notesSlide17.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0" marR="0" lvl="0" indent="0">
              <a:lnSpc>
                <a:spcPct val="107000"/>
              </a:lnSpc>
              <a:spcBef>
                <a:spcPts val="600"/>
              </a:spcBef>
              <a:spcAft>
                <a:spcPts val="0"/>
              </a:spcAft>
              <a:buFont typeface="+mj-lt"/>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Got Committee People Who Need a Job?</a:t>
            </a:r>
            <a:r>
              <a:rPr lang="en-US" sz="1200" dirty="0">
                <a:effectLst/>
                <a:latin typeface="Calibri" panose="020F0502020204030204" pitchFamily="34" charset="0"/>
                <a:ea typeface="Calibri" panose="020F0502020204030204" pitchFamily="34" charset="0"/>
                <a:cs typeface="Times New Roman" panose="02020603050405020304" pitchFamily="18" charset="0"/>
              </a:rPr>
              <a:t>  Make “Succession Planning” a Committee assignment – with the Chair.  </a:t>
            </a: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Maybe this Committee Lead can organize the “Big Job” recruiting </a:t>
            </a: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process for Selecting Cub Scout Leadership</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ea typeface="ヒラギノ角ゴ Pro W3" charset="-128"/>
            </a:endParaRPr>
          </a:p>
        </p:txBody>
      </p:sp>
      <p:sp>
        <p:nvSpPr>
          <p:cNvPr id="63491"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95277DA5-B6E6-4348-9B91-9B24AD7E0DCC}"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endParaRPr>
          </a:p>
        </p:txBody>
      </p:sp>
      <p:sp>
        <p:nvSpPr>
          <p:cNvPr id="63492"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endParaRPr>
          </a:p>
        </p:txBody>
      </p:sp>
      <p:sp>
        <p:nvSpPr>
          <p:cNvPr id="63493"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D1381C86-F696-426E-816A-BC0AC8655BB1}"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18</a:t>
            </a:fld>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2483081416"/>
      </p:ext>
    </p:extLst>
  </p:cSld>
  <p:clrMapOvr>
    <a:masterClrMapping/>
  </p:clrMapOvr>
</p:notes>
</file>

<file path=ppt/notesSlides/notesSlide18.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Hold People to Obligations.</a:t>
            </a:r>
            <a:r>
              <a:rPr lang="en-US" sz="1200" dirty="0">
                <a:effectLst/>
                <a:latin typeface="Calibri" panose="020F0502020204030204" pitchFamily="34" charset="0"/>
                <a:ea typeface="Calibri" panose="020F0502020204030204" pitchFamily="34" charset="0"/>
                <a:cs typeface="Times New Roman" panose="02020603050405020304" pitchFamily="18" charset="0"/>
              </a:rPr>
              <a:t>  Circle back to those who haven’t helped to remind them of your policy of “Every Parent Leads” … they may have a good excuse or maybe they thought you didn’t mean it.  Mean It!</a:t>
            </a:r>
            <a:endParaRPr lang="en-US" dirty="0">
              <a:ea typeface="ヒラギノ角ゴ Pro W3" charset="-128"/>
            </a:endParaRPr>
          </a:p>
        </p:txBody>
      </p:sp>
      <p:sp>
        <p:nvSpPr>
          <p:cNvPr id="63491"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95277DA5-B6E6-4348-9B91-9B24AD7E0DCC}"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endParaRPr>
          </a:p>
        </p:txBody>
      </p:sp>
      <p:sp>
        <p:nvSpPr>
          <p:cNvPr id="63492"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endParaRPr>
          </a:p>
        </p:txBody>
      </p:sp>
      <p:sp>
        <p:nvSpPr>
          <p:cNvPr id="63493"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D1381C86-F696-426E-816A-BC0AC8655BB1}"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19</a:t>
            </a:fld>
            <a:endPar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1878803058"/>
      </p:ext>
    </p:extLst>
  </p:cSld>
  <p:clrMapOvr>
    <a:masterClrMapping/>
  </p:clrMapOvr>
</p:notes>
</file>

<file path=ppt/notesSlides/notesSlide19.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Unit Job Chart or “Help Wanted” – List Ways to Help.</a:t>
            </a:r>
            <a:r>
              <a:rPr lang="en-US" sz="1800" dirty="0">
                <a:effectLst/>
                <a:latin typeface="Calibri" panose="020F0502020204030204" pitchFamily="34" charset="0"/>
                <a:ea typeface="Calibri" panose="020F0502020204030204" pitchFamily="34" charset="0"/>
                <a:cs typeface="Times New Roman" panose="02020603050405020304" pitchFamily="18" charset="0"/>
              </a:rPr>
              <a:t>  Yes, </a:t>
            </a:r>
            <a:r>
              <a:rPr lang="en-US" sz="1800" u="non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you’ve got to list the big leader jobs (Cubmaster, Den Leaders at each rank/den), but show space for Assistants – </a:t>
            </a:r>
            <a:r>
              <a:rPr lang="en-US" sz="1800" i="1" u="non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advertise being Den </a:t>
            </a:r>
            <a:r>
              <a:rPr lang="en-US" sz="1800" b="1" i="1" u="non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Co-</a:t>
            </a:r>
            <a:r>
              <a:rPr lang="en-US" sz="1800" i="1" u="non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Leaders!</a:t>
            </a:r>
            <a:r>
              <a:rPr lang="en-US" sz="1800" u="non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 – and </a:t>
            </a:r>
            <a:r>
              <a:rPr lang="en-US" sz="1800" b="1" u="non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give parents a chance to help on “teams”</a:t>
            </a:r>
            <a:r>
              <a:rPr lang="en-US" sz="1800" u="non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 (sounds more fun than “committees”) that support events and functions like Campouts, Pinewood Derby, Fundraising (popcorn/camp cards), Banquet/Court of Honor, Advancement, Paperwork, Snacks</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 Pack Leadership &amp; Volunteer Roles Chart is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in the downloads on this page</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can download it, tailor to your Pack Program, and share.</a:t>
            </a:r>
          </a:p>
        </p:txBody>
      </p:sp>
      <p:sp>
        <p:nvSpPr>
          <p:cNvPr id="33795"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A7F0F720-37EB-47A6-9BF2-0347BA979DB8}" type="datetime1">
              <a:rPr lang="en-US" sz="1300">
                <a:latin typeface="Calibri" pitchFamily="34" charset="0"/>
              </a:rPr>
              <a:pPr eaLnBrk="1" hangingPunct="1"/>
              <a:t>7/26/2022</a:t>
            </a:fld>
            <a:endParaRPr lang="en-US" sz="1300" dirty="0">
              <a:latin typeface="Calibri" pitchFamily="34" charset="0"/>
            </a:endParaRPr>
          </a:p>
        </p:txBody>
      </p:sp>
      <p:sp>
        <p:nvSpPr>
          <p:cNvPr id="33796"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33797"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31EAAF47-6DA6-44CF-ABB2-86C10BFA0A29}" type="slidenum">
              <a:rPr lang="en-US" sz="1300">
                <a:latin typeface="Calibri" pitchFamily="34" charset="0"/>
              </a:rPr>
              <a:pPr eaLnBrk="1" hangingPunct="1"/>
              <a:t>20</a:t>
            </a:fld>
            <a:endParaRPr lang="en-US" sz="1300" dirty="0">
              <a:latin typeface="Calibri" pitchFamily="34" charset="0"/>
            </a:endParaRPr>
          </a:p>
        </p:txBody>
      </p:sp>
    </p:spTree>
    <p:extLst>
      <p:ext uri="{BB962C8B-B14F-4D97-AF65-F5344CB8AC3E}">
        <p14:creationId xmlns:p14="http://schemas.microsoft.com/office/powerpoint/2010/main" val="40036361"/>
      </p:ext>
    </p:extLst>
  </p:cSld>
  <p:clrMapOvr>
    <a:masterClrMapping/>
  </p:clrMapOvr>
</p:notes>
</file>

<file path=ppt/notesSlides/notesSlide20.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85000" lnSpcReduction="10000"/>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Break Down the Job into Parts.</a:t>
            </a:r>
            <a:r>
              <a:rPr lang="en-US" sz="1800" dirty="0">
                <a:effectLst/>
                <a:latin typeface="Calibri" panose="020F0502020204030204" pitchFamily="34" charset="0"/>
                <a:ea typeface="Calibri" panose="020F0502020204030204" pitchFamily="34" charset="0"/>
                <a:cs typeface="Times New Roman" panose="02020603050405020304" pitchFamily="18" charset="0"/>
              </a:rPr>
              <a:t>  Whether ongoing like Den Leader or event specific like Derby, carve up small roles.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No Leader has the full “tool kit” or “bandwidth” to do it all – get help where you can or need to be successful.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Certainly true for event leaders:  “run the Pinewood Derby” doesn’t mean “do it all”.  It means organize teams.  Have a Car Cutting Team, some Design/Painting advisors, a “Check In” team, a “Pit Crew” for running the track and race, an “Awards Team” for race awards and design awards, maybe Concessions, Driver’s License, more?</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 Den Leader might break out regular roles where she needs help (or has help) like communications (reminders by text/email/phone/etc. of upcoming meetings), advancement detail (who did what + how to catch up if you missed a meeting), advancement bling (buying loops/pins), snacks, doing crafts, doing outdoor nature stuff (if you’re afraid of spiders or snakes, find an outdoor helper who isn’t), leading games.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More ideas here</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Share the “lead” of Adventures by having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parents lead an Adventure</a:t>
            </a:r>
            <a:r>
              <a:rPr lang="en-US" sz="1800" dirty="0">
                <a:effectLst/>
                <a:latin typeface="Calibri" panose="020F0502020204030204" pitchFamily="34" charset="0"/>
                <a:ea typeface="Calibri" panose="020F0502020204030204" pitchFamily="34" charset="0"/>
                <a:cs typeface="Times New Roman" panose="02020603050405020304" pitchFamily="18" charset="0"/>
              </a:rPr>
              <a:t> that fits their interest.  More next … </a:t>
            </a:r>
          </a:p>
        </p:txBody>
      </p:sp>
      <p:sp>
        <p:nvSpPr>
          <p:cNvPr id="33795"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A7F0F720-37EB-47A6-9BF2-0347BA979DB8}"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
        <p:nvSpPr>
          <p:cNvPr id="33796"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endParaRPr>
          </a:p>
        </p:txBody>
      </p:sp>
      <p:sp>
        <p:nvSpPr>
          <p:cNvPr id="33797"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31EAAF47-6DA6-44CF-ABB2-86C10BFA0A29}"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22</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3168299141"/>
      </p:ext>
    </p:extLst>
  </p:cSld>
  <p:clrMapOvr>
    <a:masterClrMapping/>
  </p:clrMapOvr>
</p:notes>
</file>

<file path=ppt/notesSlides/notesSlide21.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Share Adventure Resources to Make It Easy to Lead.</a:t>
            </a:r>
            <a:r>
              <a:rPr lang="en-US" sz="1800" dirty="0">
                <a:effectLst/>
                <a:latin typeface="Calibri" panose="020F0502020204030204" pitchFamily="34" charset="0"/>
                <a:ea typeface="Calibri" panose="020F0502020204030204" pitchFamily="34" charset="0"/>
                <a:cs typeface="Times New Roman" panose="02020603050405020304" pitchFamily="18" charset="0"/>
              </a:rPr>
              <a:t>  If you ask a parent to “lead this Adventure”, don’t just say “it’s in your child’s handbook – look it up”.  Help them out!  We have plans – you need to share them with parents!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Share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the Adventure Resource page</a:t>
            </a:r>
            <a:r>
              <a:rPr lang="en-US" sz="1800" dirty="0">
                <a:effectLst/>
                <a:latin typeface="Calibri" panose="020F0502020204030204" pitchFamily="34" charset="0"/>
                <a:ea typeface="Calibri" panose="020F0502020204030204" pitchFamily="34" charset="0"/>
                <a:cs typeface="Times New Roman" panose="02020603050405020304" pitchFamily="18" charset="0"/>
              </a:rPr>
              <a:t> for the Adventure with plans and videos and other ideas.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Print the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Streamlined</a:t>
            </a:r>
            <a:r>
              <a:rPr lang="en-US" sz="1800" dirty="0">
                <a:effectLst/>
                <a:latin typeface="Calibri" panose="020F0502020204030204" pitchFamily="34" charset="0"/>
                <a:ea typeface="Calibri" panose="020F0502020204030204" pitchFamily="34" charset="0"/>
                <a:cs typeface="Times New Roman" panose="02020603050405020304" pitchFamily="18" charset="0"/>
              </a:rPr>
              <a:t> plan and walk the parent/leader through the plan and discuss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how</a:t>
            </a:r>
            <a:r>
              <a:rPr lang="en-US" sz="1800" dirty="0">
                <a:effectLst/>
                <a:latin typeface="Calibri" panose="020F0502020204030204" pitchFamily="34" charset="0"/>
                <a:ea typeface="Calibri" panose="020F0502020204030204" pitchFamily="34" charset="0"/>
                <a:cs typeface="Times New Roman" panose="02020603050405020304" pitchFamily="18" charset="0"/>
              </a:rPr>
              <a:t> to lead.  They can do it!</a:t>
            </a:r>
          </a:p>
        </p:txBody>
      </p:sp>
      <p:sp>
        <p:nvSpPr>
          <p:cNvPr id="33795"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A7F0F720-37EB-47A6-9BF2-0347BA979DB8}"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
        <p:nvSpPr>
          <p:cNvPr id="33796"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endParaRPr>
          </a:p>
        </p:txBody>
      </p:sp>
      <p:sp>
        <p:nvSpPr>
          <p:cNvPr id="33797"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31EAAF47-6DA6-44CF-ABB2-86C10BFA0A29}"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23</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1162166601"/>
      </p:ext>
    </p:extLst>
  </p:cSld>
  <p:clrMapOvr>
    <a:masterClrMapping/>
  </p:clrMapOvr>
</p:notes>
</file>

<file path=ppt/notesSlides/notesSlide2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we have tools to succeed – through these Streamlined plans (for most required adventures) and Family Led plans. </a:t>
            </a:r>
          </a:p>
          <a:p>
            <a:r>
              <a:rPr lang="en-US" dirty="0"/>
              <a:t>The streamlined plans for required adventures and Bobcat prompt a leader to assign parents to small bits of meetings.  </a:t>
            </a:r>
          </a:p>
          <a:p>
            <a:r>
              <a:rPr lang="en-US" dirty="0"/>
              <a:t>After all, if you’re doing a hike, a parent could explain the 6 Cub Scout Essentials.  Wait.  Actually, I can’t name them all.  But if you gave me a short plan for Adventure and showed me the little bit about what the 6 Cub Scout Essentials are and asked me to talk about that, I will absolutely be pretty decent at being an expert on hiking safety.  And there again, my Scout will think I’m a hero.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7138839"/>
      </p:ext>
    </p:extLst>
  </p:cSld>
  <p:clrMapOvr>
    <a:masterClrMapping/>
  </p:clrMapOvr>
</p:notes>
</file>

<file path=ppt/notesSlides/notesSlide23.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Share Event Plans + Ideas for “Next Time”.</a:t>
            </a:r>
            <a:r>
              <a:rPr lang="en-US" sz="1800" dirty="0">
                <a:effectLst/>
                <a:latin typeface="Calibri" panose="020F0502020204030204" pitchFamily="34" charset="0"/>
                <a:ea typeface="Calibri" panose="020F0502020204030204" pitchFamily="34" charset="0"/>
                <a:cs typeface="Times New Roman" panose="02020603050405020304" pitchFamily="18" charset="0"/>
              </a:rPr>
              <a:t>  If you’ve done something before (campout, Pinewood Derby, Blue + Gold Awards Banquet, etc.), hand down the plan. Write up “lessons learned” about what worked and what didn’t.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Don’t limit events to “how we did last year”.  Be open to new ideas so this year’s parent leader can do it better!</a:t>
            </a:r>
          </a:p>
        </p:txBody>
      </p:sp>
      <p:sp>
        <p:nvSpPr>
          <p:cNvPr id="33795"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A7F0F720-37EB-47A6-9BF2-0347BA979DB8}"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
        <p:nvSpPr>
          <p:cNvPr id="33796"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endParaRPr>
          </a:p>
        </p:txBody>
      </p:sp>
      <p:sp>
        <p:nvSpPr>
          <p:cNvPr id="33797"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31EAAF47-6DA6-44CF-ABB2-86C10BFA0A29}"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25</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492797542"/>
      </p:ext>
    </p:extLst>
  </p:cSld>
  <p:clrMapOvr>
    <a:masterClrMapping/>
  </p:clrMapOvr>
</p:notes>
</file>

<file path=ppt/notesSlides/notesSlide24.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Unit Job Chart – Show Open Roles.</a:t>
            </a:r>
            <a:r>
              <a:rPr lang="en-US" sz="1800" dirty="0">
                <a:effectLst/>
                <a:latin typeface="Calibri" panose="020F0502020204030204" pitchFamily="34" charset="0"/>
                <a:ea typeface="Calibri" panose="020F0502020204030204" pitchFamily="34" charset="0"/>
                <a:cs typeface="Times New Roman" panose="02020603050405020304" pitchFamily="18" charset="0"/>
              </a:rPr>
              <a:t>  List only people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really doing the job</a:t>
            </a:r>
            <a:r>
              <a:rPr lang="en-US" sz="1800" dirty="0">
                <a:effectLst/>
                <a:latin typeface="Calibri" panose="020F0502020204030204" pitchFamily="34" charset="0"/>
                <a:ea typeface="Calibri" panose="020F0502020204030204" pitchFamily="34" charset="0"/>
                <a:cs typeface="Times New Roman" panose="02020603050405020304" pitchFamily="18" charset="0"/>
              </a:rPr>
              <a:t>, not just “holding the title”.</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want people to see the real needs of the Unit … if you’re a Cubmaster doing 3, 4 or 11 jobs on the chart right now because nobody else signed up, leave that blank (but do the work) until you get a volunteer.</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Always show space for assistants, so that the list always shows a new way to join a team.  </a:t>
            </a:r>
          </a:p>
        </p:txBody>
      </p:sp>
      <p:sp>
        <p:nvSpPr>
          <p:cNvPr id="33795"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A7F0F720-37EB-47A6-9BF2-0347BA979DB8}"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
        <p:nvSpPr>
          <p:cNvPr id="33796"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endParaRPr>
          </a:p>
        </p:txBody>
      </p:sp>
      <p:sp>
        <p:nvSpPr>
          <p:cNvPr id="33797"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31EAAF47-6DA6-44CF-ABB2-86C10BFA0A29}"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26</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3615658740"/>
      </p:ext>
    </p:extLst>
  </p:cSld>
  <p:clrMapOvr>
    <a:masterClrMapping/>
  </p:clrMapOvr>
</p:notes>
</file>

<file path=ppt/notesSlides/notesSlide25.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Collect Assistants until you have a Leader.</a:t>
            </a:r>
            <a:r>
              <a:rPr lang="en-US" sz="1800" dirty="0">
                <a:effectLst/>
                <a:latin typeface="Calibri" panose="020F0502020204030204" pitchFamily="34" charset="0"/>
                <a:ea typeface="Calibri" panose="020F0502020204030204" pitchFamily="34" charset="0"/>
                <a:cs typeface="Times New Roman" panose="02020603050405020304" pitchFamily="18" charset="0"/>
              </a:rPr>
              <a:t>  For big jobs that are hard to fill, accept anyone who says “no, but I’ll be the ‘assistant’ – I just can’t be the one in charge” … every helper helps fill the team.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If you have enough “helpers” – if you have a big team – someone can step up to be the leader or co-leaders. </a:t>
            </a:r>
          </a:p>
        </p:txBody>
      </p:sp>
      <p:sp>
        <p:nvSpPr>
          <p:cNvPr id="33795"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A7F0F720-37EB-47A6-9BF2-0347BA979DB8}"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
        <p:nvSpPr>
          <p:cNvPr id="33796"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endParaRPr>
          </a:p>
        </p:txBody>
      </p:sp>
      <p:sp>
        <p:nvSpPr>
          <p:cNvPr id="33797"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31EAAF47-6DA6-44CF-ABB2-86C10BFA0A29}"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27</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2246390595"/>
      </p:ext>
    </p:extLst>
  </p:cSld>
  <p:clrMapOvr>
    <a:masterClrMapping/>
  </p:clrMapOvr>
</p:notes>
</file>

<file path=ppt/notesSlides/notesSlide26.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Recruiting Assistants?  Get Den Volunteers.</a:t>
            </a:r>
            <a:r>
              <a:rPr lang="en-US" sz="1800" dirty="0">
                <a:effectLst/>
                <a:latin typeface="Calibri" panose="020F0502020204030204" pitchFamily="34" charset="0"/>
                <a:ea typeface="Calibri" panose="020F0502020204030204" pitchFamily="34" charset="0"/>
                <a:cs typeface="Times New Roman" panose="02020603050405020304" pitchFamily="18" charset="0"/>
              </a:rPr>
              <a:t>  For big Pack events (Banquet, Pinewood Derby, Popcorn, Campouts) having “den volunteers” can help.  It doesn’t sound as daunting – and it helps fill an event team.</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That will allow one of the team to step up and say “OK, I’ll run it with the help of all the den volunteers”.</a:t>
            </a:r>
          </a:p>
        </p:txBody>
      </p:sp>
      <p:sp>
        <p:nvSpPr>
          <p:cNvPr id="33795"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A7F0F720-37EB-47A6-9BF2-0347BA979DB8}"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
        <p:nvSpPr>
          <p:cNvPr id="33796"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endParaRPr>
          </a:p>
        </p:txBody>
      </p:sp>
      <p:sp>
        <p:nvSpPr>
          <p:cNvPr id="33797"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31EAAF47-6DA6-44CF-ABB2-86C10BFA0A29}"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28</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1292910631"/>
      </p:ext>
    </p:extLst>
  </p:cSld>
  <p:clrMapOvr>
    <a:masterClrMapping/>
  </p:clrMapOvr>
</p:notes>
</file>

<file path=ppt/notesSlides/notesSlide27.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Term Limits / Exit Strategy / Waiting in the Wings.</a:t>
            </a:r>
            <a:r>
              <a:rPr lang="en-US" sz="1800" dirty="0">
                <a:effectLst/>
                <a:latin typeface="Calibri" panose="020F0502020204030204" pitchFamily="34" charset="0"/>
                <a:ea typeface="Calibri" panose="020F0502020204030204" pitchFamily="34" charset="0"/>
                <a:cs typeface="Times New Roman" panose="02020603050405020304" pitchFamily="18" charset="0"/>
              </a:rPr>
              <a:t>  Make it clear a job is for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this</a:t>
            </a:r>
            <a:r>
              <a:rPr lang="en-US" sz="1800" dirty="0">
                <a:effectLst/>
                <a:latin typeface="Calibri" panose="020F0502020204030204" pitchFamily="34" charset="0"/>
                <a:ea typeface="Calibri" panose="020F0502020204030204" pitchFamily="34" charset="0"/>
                <a:cs typeface="Times New Roman" panose="02020603050405020304" pitchFamily="18" charset="0"/>
              </a:rPr>
              <a:t> program year, and someone new needs to step up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next</a:t>
            </a:r>
            <a:r>
              <a:rPr lang="en-US" sz="1800" dirty="0">
                <a:effectLst/>
                <a:latin typeface="Calibri" panose="020F0502020204030204" pitchFamily="34" charset="0"/>
                <a:ea typeface="Calibri" panose="020F0502020204030204" pitchFamily="34" charset="0"/>
                <a:cs typeface="Times New Roman" panose="02020603050405020304" pitchFamily="18" charset="0"/>
              </a:rPr>
              <a:t> year.  If people think “I’m signing up to be the den leader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forever</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they will say “no”.</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Welcome the volunteer who says “I’ll assist this year and learn the ropes, and lead it next year”.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Having a clear term helps families stay with the program – sometimes if a Leader must step back they think they need to pull the family out of the program completely because they stepped down.  Don’t let them think that.</a:t>
            </a:r>
          </a:p>
        </p:txBody>
      </p:sp>
      <p:sp>
        <p:nvSpPr>
          <p:cNvPr id="33795"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A7F0F720-37EB-47A6-9BF2-0347BA979DB8}"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
        <p:nvSpPr>
          <p:cNvPr id="33796"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endParaRPr>
          </a:p>
        </p:txBody>
      </p:sp>
      <p:sp>
        <p:nvSpPr>
          <p:cNvPr id="33797"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31EAAF47-6DA6-44CF-ABB2-86C10BFA0A29}"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29</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4266503781"/>
      </p:ext>
    </p:extLst>
  </p:cSld>
  <p:clrMapOvr>
    <a:masterClrMapping/>
  </p:clrMapOvr>
</p:notes>
</file>

<file path=ppt/notesSlides/notesSlide28.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Doing Too Much?  Resign Early (and Just Assist).</a:t>
            </a:r>
            <a:r>
              <a:rPr lang="en-US" sz="1800" dirty="0">
                <a:effectLst/>
                <a:latin typeface="Calibri" panose="020F0502020204030204" pitchFamily="34" charset="0"/>
                <a:ea typeface="Calibri" panose="020F0502020204030204" pitchFamily="34" charset="0"/>
                <a:cs typeface="Times New Roman" panose="02020603050405020304" pitchFamily="18" charset="0"/>
              </a:rPr>
              <a:t>  Yes, quit, but announce you’ll be the assistant to the next person … this doesn’t mean that “you’re gone”, it means you’re there to give “on the job” training and support.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Maybe require all fifth grade parents who are Pack Leaders (and who will cross over) to just be “assistants” to parents of younger Scouts who will be there longer. </a:t>
            </a:r>
          </a:p>
        </p:txBody>
      </p:sp>
      <p:sp>
        <p:nvSpPr>
          <p:cNvPr id="33795"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A7F0F720-37EB-47A6-9BF2-0347BA979DB8}"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
        <p:nvSpPr>
          <p:cNvPr id="33796"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endParaRPr>
          </a:p>
        </p:txBody>
      </p:sp>
      <p:sp>
        <p:nvSpPr>
          <p:cNvPr id="33797"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31EAAF47-6DA6-44CF-ABB2-86C10BFA0A29}"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30</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232384091"/>
      </p:ext>
    </p:extLst>
  </p:cSld>
  <p:clrMapOvr>
    <a:masterClrMapping/>
  </p:clrMapOvr>
</p:notes>
</file>

<file path=ppt/notesSlides/notesSlide29.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Unit Job Chart – Show “Available Volunteers” (Those Who Haven’t Volunteered).</a:t>
            </a:r>
            <a:r>
              <a:rPr lang="en-US" sz="1800" dirty="0">
                <a:effectLst/>
                <a:latin typeface="Calibri" panose="020F0502020204030204" pitchFamily="34" charset="0"/>
                <a:ea typeface="Calibri" panose="020F0502020204030204" pitchFamily="34" charset="0"/>
                <a:cs typeface="Times New Roman" panose="02020603050405020304" pitchFamily="18" charset="0"/>
              </a:rPr>
              <a:t>  After asking a bunch, list those “not signed up and not exempt” so that (hopefully) those parents see “I’ve got to find a role”.  It’s a good idea to exempt spouses of key leaders like Cubmaster and Den Leader, and special circumstances (e.g., health, deployment). </a:t>
            </a:r>
          </a:p>
        </p:txBody>
      </p:sp>
      <p:sp>
        <p:nvSpPr>
          <p:cNvPr id="33795"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A7F0F720-37EB-47A6-9BF2-0347BA979DB8}"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
        <p:nvSpPr>
          <p:cNvPr id="33796"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endParaRPr>
          </a:p>
        </p:txBody>
      </p:sp>
      <p:sp>
        <p:nvSpPr>
          <p:cNvPr id="33797"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31EAAF47-6DA6-44CF-ABB2-86C10BFA0A29}"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31</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2923017732"/>
      </p:ext>
    </p:extLst>
  </p:cSld>
  <p:clrMapOvr>
    <a:masterClrMapping/>
  </p:clrMapOvr>
</p:notes>
</file>

<file path=ppt/notesSlides/notesSlide30.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Feedback.</a:t>
            </a:r>
            <a:r>
              <a:rPr lang="en-US" sz="1800" dirty="0">
                <a:effectLst/>
                <a:latin typeface="Calibri" panose="020F0502020204030204" pitchFamily="34" charset="0"/>
                <a:ea typeface="Calibri" panose="020F0502020204030204" pitchFamily="34" charset="0"/>
                <a:cs typeface="Times New Roman" panose="02020603050405020304" pitchFamily="18" charset="0"/>
              </a:rPr>
              <a:t>  Ask your volunteers how it’s going, and if something isn’t right, try to fix it before they leave.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don’t just organize one time – you’ll do it in reaction to what’s happening now!</a:t>
            </a:r>
          </a:p>
        </p:txBody>
      </p:sp>
      <p:sp>
        <p:nvSpPr>
          <p:cNvPr id="33795"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A7F0F720-37EB-47A6-9BF2-0347BA979DB8}"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
        <p:nvSpPr>
          <p:cNvPr id="33796"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endParaRPr>
          </a:p>
        </p:txBody>
      </p:sp>
      <p:sp>
        <p:nvSpPr>
          <p:cNvPr id="33797"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31EAAF47-6DA6-44CF-ABB2-86C10BFA0A29}"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32</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1632299449"/>
      </p:ext>
    </p:extLst>
  </p:cSld>
  <p:clrMapOvr>
    <a:masterClrMapping/>
  </p:clrMapOvr>
</p:notes>
</file>

<file path=ppt/notesSlides/notesSlide31.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Sign Up Sheets.</a:t>
            </a:r>
            <a:r>
              <a:rPr lang="en-US" sz="1800" dirty="0">
                <a:effectLst/>
                <a:latin typeface="Calibri" panose="020F0502020204030204" pitchFamily="34" charset="0"/>
                <a:ea typeface="Calibri" panose="020F0502020204030204" pitchFamily="34" charset="0"/>
                <a:cs typeface="Times New Roman" panose="02020603050405020304" pitchFamily="18" charset="0"/>
              </a:rPr>
              <a:t>  Give people the chance to sign up at events … and make your Unit Job Signup Chart public.</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Include the “small job” roles that you identify in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ction="ppaction://hlinkfile"/>
              </a:rPr>
              <a:t>Organizing</a:t>
            </a:r>
            <a:r>
              <a:rPr lang="en-US" sz="1800" dirty="0">
                <a:effectLst/>
                <a:latin typeface="Calibri" panose="020F0502020204030204" pitchFamily="34" charset="0"/>
                <a:ea typeface="Calibri" panose="020F0502020204030204" pitchFamily="34" charset="0"/>
                <a:cs typeface="Times New Roman" panose="02020603050405020304" pitchFamily="18" charset="0"/>
              </a:rPr>
              <a:t> above.</a:t>
            </a:r>
          </a:p>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Sign Up Online.</a:t>
            </a:r>
            <a:r>
              <a:rPr lang="en-US" sz="1800" dirty="0">
                <a:effectLst/>
                <a:latin typeface="Calibri" panose="020F0502020204030204" pitchFamily="34" charset="0"/>
                <a:ea typeface="Calibri" panose="020F0502020204030204" pitchFamily="34" charset="0"/>
                <a:cs typeface="Times New Roman" panose="02020603050405020304" pitchFamily="18" charset="0"/>
              </a:rPr>
              <a:t>  Some people are more comfortable online … use your resources.  Signup Genius is transparent and will show “who signed up” right away.  There are more tools – use one you like!</a:t>
            </a:r>
          </a:p>
          <a:p>
            <a:endParaRPr lang="en-US" dirty="0">
              <a:ea typeface="ヒラギノ角ゴ Pro W3" charset="-128"/>
            </a:endParaRP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33</a:t>
            </a:fld>
            <a:endParaRPr lang="en-US" sz="1300" dirty="0">
              <a:latin typeface="Calibri" pitchFamily="34" charset="0"/>
            </a:endParaRPr>
          </a:p>
        </p:txBody>
      </p:sp>
    </p:spTree>
    <p:extLst>
      <p:ext uri="{BB962C8B-B14F-4D97-AF65-F5344CB8AC3E}">
        <p14:creationId xmlns:p14="http://schemas.microsoft.com/office/powerpoint/2010/main" val="796166996"/>
      </p:ext>
    </p:extLst>
  </p:cSld>
  <p:clrMapOvr>
    <a:masterClrMapping/>
  </p:clrMapOvr>
</p:notes>
</file>

<file path=ppt/notesSlides/notesSlide32.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Talent Survey.</a:t>
            </a:r>
            <a:r>
              <a:rPr lang="en-US" sz="1800" dirty="0">
                <a:effectLst/>
                <a:latin typeface="Calibri" panose="020F0502020204030204" pitchFamily="34" charset="0"/>
                <a:ea typeface="Calibri" panose="020F0502020204030204" pitchFamily="34" charset="0"/>
                <a:cs typeface="Times New Roman" panose="02020603050405020304" pitchFamily="18" charset="0"/>
              </a:rPr>
              <a:t>  Ask what people can do.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A BSA survey is the last page of this Bobcat/First Meeting Adventure Plan</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Make it a brag sheet … “this is what I like to do” and “this is what I want to do more when I get time”.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Or “this is what I used to do before I had kids”!  Turn those interests into ways those parents can support the kids in the Pack.  “You like doing this, can you help the Den doing that?”</a:t>
            </a:r>
          </a:p>
          <a:p>
            <a:endParaRPr lang="en-US" dirty="0">
              <a:ea typeface="ヒラギノ角ゴ Pro W3" charset="-128"/>
            </a:endParaRP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34</a:t>
            </a:fld>
            <a:endParaRPr lang="en-US" sz="1300" dirty="0">
              <a:latin typeface="Calibri" pitchFamily="34" charset="0"/>
            </a:endParaRPr>
          </a:p>
        </p:txBody>
      </p:sp>
    </p:spTree>
    <p:extLst>
      <p:ext uri="{BB962C8B-B14F-4D97-AF65-F5344CB8AC3E}">
        <p14:creationId xmlns:p14="http://schemas.microsoft.com/office/powerpoint/2010/main" val="3257447644"/>
      </p:ext>
    </p:extLst>
  </p:cSld>
  <p:clrMapOvr>
    <a:masterClrMapping/>
  </p:clrMapOvr>
</p:notes>
</file>

<file path=ppt/notesSlides/notesSlide33.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Get to Know Parents.</a:t>
            </a:r>
            <a:r>
              <a:rPr lang="en-US" sz="1800" dirty="0">
                <a:effectLst/>
                <a:latin typeface="Calibri" panose="020F0502020204030204" pitchFamily="34" charset="0"/>
                <a:ea typeface="Calibri" panose="020F0502020204030204" pitchFamily="34" charset="0"/>
                <a:cs typeface="Times New Roman" panose="02020603050405020304" pitchFamily="18" charset="0"/>
              </a:rPr>
              <a:t>  Survey or not, talk and listen, and let parents open up about themselves, jobs, interests.  Ask what they like to do, used to do, fun places they’ve been, sports, hobbies … favorite books, apps, whatever!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Be Facebook friends, and you can find out a lot about people … </a:t>
            </a:r>
          </a:p>
          <a:p>
            <a:endParaRPr lang="en-US" dirty="0">
              <a:ea typeface="ヒラギノ角ゴ Pro W3" charset="-128"/>
            </a:endParaRP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35</a:t>
            </a:fld>
            <a:endParaRPr lang="en-US" sz="1300" dirty="0">
              <a:latin typeface="Calibri" pitchFamily="34" charset="0"/>
            </a:endParaRPr>
          </a:p>
        </p:txBody>
      </p:sp>
    </p:spTree>
    <p:extLst>
      <p:ext uri="{BB962C8B-B14F-4D97-AF65-F5344CB8AC3E}">
        <p14:creationId xmlns:p14="http://schemas.microsoft.com/office/powerpoint/2010/main" val="986428535"/>
      </p:ext>
    </p:extLst>
  </p:cSld>
  <p:clrMapOvr>
    <a:masterClrMapping/>
  </p:clrMapOvr>
</p:notes>
</file>

<file path=ppt/notesSlides/notesSlide34.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One on One Ask.</a:t>
            </a:r>
            <a:r>
              <a:rPr lang="en-US" sz="1800" dirty="0">
                <a:effectLst/>
                <a:latin typeface="Calibri" panose="020F0502020204030204" pitchFamily="34" charset="0"/>
                <a:ea typeface="Calibri" panose="020F0502020204030204" pitchFamily="34" charset="0"/>
                <a:cs typeface="Times New Roman" panose="02020603050405020304" pitchFamily="18" charset="0"/>
              </a:rPr>
              <a:t>  Once you know a person, make a one on one pitch for a job … if you ask a group, or even two people (even spouses), each thinks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oh, you were really asking her, not me</a:t>
            </a:r>
            <a:r>
              <a:rPr lang="en-US" sz="1800" dirty="0">
                <a:effectLst/>
                <a:latin typeface="Calibri" panose="020F0502020204030204" pitchFamily="34" charset="0"/>
                <a:ea typeface="Calibri" panose="020F0502020204030204" pitchFamily="34" charset="0"/>
                <a:cs typeface="Times New Roman" panose="02020603050405020304" pitchFamily="18" charset="0"/>
              </a:rPr>
              <a:t>” or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someone else will do it</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endParaRPr lang="en-US" dirty="0">
              <a:ea typeface="ヒラギノ角ゴ Pro W3" charset="-128"/>
            </a:endParaRP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36</a:t>
            </a:fld>
            <a:endParaRPr lang="en-US" sz="1300" dirty="0">
              <a:latin typeface="Calibri" pitchFamily="34" charset="0"/>
            </a:endParaRPr>
          </a:p>
        </p:txBody>
      </p:sp>
    </p:spTree>
    <p:extLst>
      <p:ext uri="{BB962C8B-B14F-4D97-AF65-F5344CB8AC3E}">
        <p14:creationId xmlns:p14="http://schemas.microsoft.com/office/powerpoint/2010/main" val="448093662"/>
      </p:ext>
    </p:extLst>
  </p:cSld>
  <p:clrMapOvr>
    <a:masterClrMapping/>
  </p:clrMapOvr>
</p:notes>
</file>

<file path=ppt/notesSlides/notesSlide35.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Ask in Person.</a:t>
            </a:r>
            <a:r>
              <a:rPr lang="en-US" sz="1800" dirty="0">
                <a:effectLst/>
                <a:latin typeface="Calibri" panose="020F0502020204030204" pitchFamily="34" charset="0"/>
                <a:ea typeface="Calibri" panose="020F0502020204030204" pitchFamily="34" charset="0"/>
                <a:cs typeface="Times New Roman" panose="02020603050405020304" pitchFamily="18" charset="0"/>
              </a:rPr>
              <a:t>  For a critical job, it’s easy to say “no” by email, text, phone, ghosting … harder if you’re in person.</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For big jobs that are hard to fill, get a group of respected stakeholders to help with the “in person” ask.</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Maybe take the prospect out for coffee or lunch.</a:t>
            </a: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37</a:t>
            </a:fld>
            <a:endParaRPr lang="en-US" sz="1300" dirty="0">
              <a:latin typeface="Calibri" pitchFamily="34" charset="0"/>
            </a:endParaRPr>
          </a:p>
        </p:txBody>
      </p:sp>
    </p:spTree>
    <p:extLst>
      <p:ext uri="{BB962C8B-B14F-4D97-AF65-F5344CB8AC3E}">
        <p14:creationId xmlns:p14="http://schemas.microsoft.com/office/powerpoint/2010/main" val="330724522"/>
      </p:ext>
    </p:extLst>
  </p:cSld>
  <p:clrMapOvr>
    <a:masterClrMapping/>
  </p:clrMapOvr>
</p:notes>
</file>

<file path=ppt/notesSlides/notesSlide36.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Specific Ask / Small Ask.</a:t>
            </a:r>
            <a:r>
              <a:rPr lang="en-US" sz="1800" dirty="0">
                <a:effectLst/>
                <a:latin typeface="Calibri" panose="020F0502020204030204" pitchFamily="34" charset="0"/>
                <a:ea typeface="Calibri" panose="020F0502020204030204" pitchFamily="34" charset="0"/>
                <a:cs typeface="Times New Roman" panose="02020603050405020304" pitchFamily="18" charset="0"/>
              </a:rPr>
              <a:t>  Make sure your request is specific … give them a request they can say “yes” to by being really specific about the job details.  Show that they can take it and succeed. </a:t>
            </a:r>
            <a:endParaRPr lang="en-US" dirty="0">
              <a:ea typeface="ヒラギノ角ゴ Pro W3" charset="-128"/>
            </a:endParaRP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38</a:t>
            </a:fld>
            <a:endParaRPr lang="en-US" sz="1300" dirty="0">
              <a:latin typeface="Calibri" pitchFamily="34" charset="0"/>
            </a:endParaRPr>
          </a:p>
        </p:txBody>
      </p:sp>
    </p:spTree>
    <p:extLst>
      <p:ext uri="{BB962C8B-B14F-4D97-AF65-F5344CB8AC3E}">
        <p14:creationId xmlns:p14="http://schemas.microsoft.com/office/powerpoint/2010/main" val="1581020857"/>
      </p:ext>
    </p:extLst>
  </p:cSld>
  <p:clrMapOvr>
    <a:masterClrMapping/>
  </p:clrMapOvr>
</p:notes>
</file>

<file path=ppt/notesSlides/notesSlide37.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Find the Right Ways to Make a “Group” Ask.</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some point you will have to do a “Group Ask”, and the “ask” is different depending on whether you have few leaders or lots of leaders and just need backup.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Some Den Leader Recruiting Scripts are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in the downloads on this page</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Download and tailor that to your local Pack and Dens and the existing leaders and mentors you might have.</a:t>
            </a:r>
          </a:p>
          <a:p>
            <a:endParaRPr lang="en-US" dirty="0">
              <a:ea typeface="ヒラギノ角ゴ Pro W3" charset="-128"/>
            </a:endParaRP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40</a:t>
            </a:fld>
            <a:endParaRPr lang="en-US" sz="1300" dirty="0">
              <a:latin typeface="Calibri" pitchFamily="34" charset="0"/>
            </a:endParaRPr>
          </a:p>
        </p:txBody>
      </p:sp>
    </p:spTree>
    <p:extLst>
      <p:ext uri="{BB962C8B-B14F-4D97-AF65-F5344CB8AC3E}">
        <p14:creationId xmlns:p14="http://schemas.microsoft.com/office/powerpoint/2010/main" val="4054497677"/>
      </p:ext>
    </p:extLst>
  </p:cSld>
  <p:clrMapOvr>
    <a:masterClrMapping/>
  </p:clrMapOvr>
</p:notes>
</file>

<file path=ppt/notesSlides/notesSlide38.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Be Prepared Pledge Card.</a:t>
            </a:r>
            <a:r>
              <a:rPr lang="en-US" sz="1800" dirty="0">
                <a:effectLst/>
                <a:latin typeface="Calibri" panose="020F0502020204030204" pitchFamily="34" charset="0"/>
                <a:ea typeface="Calibri" panose="020F0502020204030204" pitchFamily="34" charset="0"/>
                <a:cs typeface="Times New Roman" panose="02020603050405020304" pitchFamily="18" charset="0"/>
              </a:rPr>
              <a:t>  Take some jobs and put them out there for signup on a “pledge card” … as one way to gather interest … just put the jobs that might gather people in, or that you need the most right now.</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An example of a Troop Pledge Card is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in the downloads on this page</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could be adapted to a Pack</a:t>
            </a:r>
          </a:p>
          <a:p>
            <a:endParaRPr lang="en-US" dirty="0">
              <a:ea typeface="ヒラギノ角ゴ Pro W3" charset="-128"/>
            </a:endParaRP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42</a:t>
            </a:fld>
            <a:endParaRPr lang="en-US" sz="1300" dirty="0">
              <a:latin typeface="Calibri" pitchFamily="34" charset="0"/>
            </a:endParaRPr>
          </a:p>
        </p:txBody>
      </p:sp>
    </p:spTree>
    <p:extLst>
      <p:ext uri="{BB962C8B-B14F-4D97-AF65-F5344CB8AC3E}">
        <p14:creationId xmlns:p14="http://schemas.microsoft.com/office/powerpoint/2010/main" val="3856796009"/>
      </p:ext>
    </p:extLst>
  </p:cSld>
  <p:clrMapOvr>
    <a:masterClrMapping/>
  </p:clrMapOvr>
</p:notes>
</file>

<file path=ppt/notesSlides/notesSlide39.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The Lifetime Demo.</a:t>
            </a:r>
            <a:r>
              <a:rPr lang="en-US" sz="1800" dirty="0">
                <a:effectLst/>
                <a:latin typeface="Calibri" panose="020F0502020204030204" pitchFamily="34" charset="0"/>
                <a:ea typeface="Calibri" panose="020F0502020204030204" pitchFamily="34" charset="0"/>
                <a:cs typeface="Times New Roman" panose="02020603050405020304" pitchFamily="18" charset="0"/>
              </a:rPr>
              <a:t>  Whether yardstick or adding machine tape, show how little time is left to make a difference in a young person’s life … we get them from about age 6, and by age 11 or so they will be too independent …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An example of this is the “Yardstick Timeline Pack Family Recruiting Script”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in the downloads on this page</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endParaRPr lang="en-US" dirty="0">
              <a:ea typeface="ヒラギノ角ゴ Pro W3" charset="-128"/>
            </a:endParaRP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44</a:t>
            </a:fld>
            <a:endParaRPr lang="en-US" sz="1300" dirty="0">
              <a:latin typeface="Calibri" pitchFamily="34" charset="0"/>
            </a:endParaRPr>
          </a:p>
        </p:txBody>
      </p:sp>
    </p:spTree>
    <p:extLst>
      <p:ext uri="{BB962C8B-B14F-4D97-AF65-F5344CB8AC3E}">
        <p14:creationId xmlns:p14="http://schemas.microsoft.com/office/powerpoint/2010/main" val="1094938962"/>
      </p:ext>
    </p:extLst>
  </p:cSld>
  <p:clrMapOvr>
    <a:masterClrMapping/>
  </p:clrMapOvr>
</p:notes>
</file>

<file path=ppt/notesSlides/notesSlide40.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Visualize the Present.</a:t>
            </a:r>
            <a:r>
              <a:rPr lang="en-US" sz="1800" dirty="0">
                <a:effectLst/>
                <a:latin typeface="Calibri" panose="020F0502020204030204" pitchFamily="34" charset="0"/>
                <a:ea typeface="Calibri" panose="020F0502020204030204" pitchFamily="34" charset="0"/>
                <a:cs typeface="Times New Roman" panose="02020603050405020304" pitchFamily="18" charset="0"/>
              </a:rPr>
              <a:t>  As part of a Pack Orientation, in a room around the parents, tape up an image of each parent – simplest is a sheet of paper with name and hand outline, but you could have full body outline too.</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As they get the Unit Job Chart or “Help Wanted” List, encourage them to write on their sheet their role(s).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Congratulate those who volunteer, and focus on everyone else to do the same and sign up for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something</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endParaRPr lang="en-US" dirty="0">
              <a:ea typeface="ヒラギノ角ゴ Pro W3" charset="-128"/>
            </a:endParaRP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46</a:t>
            </a:fld>
            <a:endParaRPr lang="en-US" sz="1300" dirty="0">
              <a:latin typeface="Calibri" pitchFamily="34" charset="0"/>
            </a:endParaRPr>
          </a:p>
        </p:txBody>
      </p:sp>
    </p:spTree>
    <p:extLst>
      <p:ext uri="{BB962C8B-B14F-4D97-AF65-F5344CB8AC3E}">
        <p14:creationId xmlns:p14="http://schemas.microsoft.com/office/powerpoint/2010/main" val="3714543764"/>
      </p:ext>
    </p:extLst>
  </p:cSld>
  <p:clrMapOvr>
    <a:masterClrMapping/>
  </p:clrMapOvr>
</p:notes>
</file>

<file path=ppt/notesSlides/notesSlide41.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Visualize the Future.</a:t>
            </a:r>
            <a:r>
              <a:rPr lang="en-US" sz="1800" dirty="0">
                <a:effectLst/>
                <a:latin typeface="Calibri" panose="020F0502020204030204" pitchFamily="34" charset="0"/>
                <a:ea typeface="Calibri" panose="020F0502020204030204" pitchFamily="34" charset="0"/>
                <a:cs typeface="Times New Roman" panose="02020603050405020304" pitchFamily="18" charset="0"/>
              </a:rPr>
              <a:t>  If you have a leadership transition coming, show everyone what the future holds: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 Pack Event, have the leaders step forward.  Then show who is gone next year by having them step back.</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Let parents see that they need to step up and take their places.</a:t>
            </a:r>
          </a:p>
          <a:p>
            <a:endParaRPr lang="en-US" dirty="0">
              <a:ea typeface="ヒラギノ角ゴ Pro W3" charset="-128"/>
            </a:endParaRP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47</a:t>
            </a:fld>
            <a:endParaRPr lang="en-US" sz="1300" dirty="0">
              <a:latin typeface="Calibri" pitchFamily="34" charset="0"/>
            </a:endParaRPr>
          </a:p>
        </p:txBody>
      </p:sp>
    </p:spTree>
    <p:extLst>
      <p:ext uri="{BB962C8B-B14F-4D97-AF65-F5344CB8AC3E}">
        <p14:creationId xmlns:p14="http://schemas.microsoft.com/office/powerpoint/2010/main" val="3742300988"/>
      </p:ext>
    </p:extLst>
  </p:cSld>
  <p:clrMapOvr>
    <a:masterClrMapping/>
  </p:clrMapOvr>
</p:notes>
</file>

<file path=ppt/notesSlides/notesSlide42.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Play Support Jobs Trading Cards.</a:t>
            </a:r>
            <a:r>
              <a:rPr lang="en-US" sz="1800" dirty="0">
                <a:effectLst/>
                <a:latin typeface="Calibri" panose="020F0502020204030204" pitchFamily="34" charset="0"/>
                <a:ea typeface="Calibri" panose="020F0502020204030204" pitchFamily="34" charset="0"/>
                <a:cs typeface="Times New Roman" panose="02020603050405020304" pitchFamily="18" charset="0"/>
              </a:rPr>
              <a:t>  Have cards naming Pack and Den jobs, enough for everyone in attendance -- big jobs and small jobs – have multiples of some.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Hand out cards to every parent and say “this is your job, but you have 15 minutes to trade with someone else so that everyone finds a job they like”.</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 set of Pack Leadership &amp; Volunteer Role Cards can be found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in the downloads on this page</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endParaRPr lang="en-US" dirty="0">
              <a:ea typeface="ヒラギノ角ゴ Pro W3" charset="-128"/>
            </a:endParaRP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48</a:t>
            </a:fld>
            <a:endParaRPr lang="en-US" sz="1300" dirty="0">
              <a:latin typeface="Calibri" pitchFamily="34" charset="0"/>
            </a:endParaRPr>
          </a:p>
        </p:txBody>
      </p:sp>
    </p:spTree>
    <p:extLst>
      <p:ext uri="{BB962C8B-B14F-4D97-AF65-F5344CB8AC3E}">
        <p14:creationId xmlns:p14="http://schemas.microsoft.com/office/powerpoint/2010/main" val="2592724306"/>
      </p:ext>
    </p:extLst>
  </p:cSld>
  <p:clrMapOvr>
    <a:masterClrMapping/>
  </p:clrMapOvr>
</p:notes>
</file>

<file path=ppt/notesSlides/notesSlide43.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Play “Cards on the Cubmaster”.</a:t>
            </a:r>
            <a:r>
              <a:rPr lang="en-US" sz="1800" dirty="0">
                <a:effectLst/>
                <a:latin typeface="Calibri" panose="020F0502020204030204" pitchFamily="34" charset="0"/>
                <a:ea typeface="Calibri" panose="020F0502020204030204" pitchFamily="34" charset="0"/>
                <a:cs typeface="Times New Roman" panose="02020603050405020304" pitchFamily="18" charset="0"/>
              </a:rPr>
              <a:t>  If you think your group won’t play that game and share nicely, show them how it plays out if you cover up the Cubmaster with job cards or dump on the den leader in the same way.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Take those cards naming Pack and Den jobs – call out each one – hand them to the Cubmaster.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Get dramatic about it:  with each card, add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I guess this is another job the Cubmaster has to do for you</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Bottom line: it’s not fair to cover up the Cubmaster or dump on the den leader.  We need to share the jobs.</a:t>
            </a:r>
          </a:p>
          <a:p>
            <a:endParaRPr lang="en-US" dirty="0">
              <a:ea typeface="ヒラギノ角ゴ Pro W3" charset="-128"/>
            </a:endParaRP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49</a:t>
            </a:fld>
            <a:endParaRPr lang="en-US" sz="1300" dirty="0">
              <a:latin typeface="Calibri" pitchFamily="34" charset="0"/>
            </a:endParaRPr>
          </a:p>
        </p:txBody>
      </p:sp>
    </p:spTree>
    <p:extLst>
      <p:ext uri="{BB962C8B-B14F-4D97-AF65-F5344CB8AC3E}">
        <p14:creationId xmlns:p14="http://schemas.microsoft.com/office/powerpoint/2010/main" val="2138695116"/>
      </p:ext>
    </p:extLst>
  </p:cSld>
  <p:clrMapOvr>
    <a:masterClrMapping/>
  </p:clrMapOvr>
</p:notes>
</file>

<file path=ppt/notesSlides/notesSlide44.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Juggling Jobs.</a:t>
            </a:r>
            <a:r>
              <a:rPr lang="en-US" sz="1800" dirty="0">
                <a:effectLst/>
                <a:latin typeface="Calibri" panose="020F0502020204030204" pitchFamily="34" charset="0"/>
                <a:ea typeface="Calibri" panose="020F0502020204030204" pitchFamily="34" charset="0"/>
                <a:cs typeface="Times New Roman" panose="02020603050405020304" pitchFamily="18" charset="0"/>
              </a:rPr>
              <a:t>  A fun variation on “Cards on the Cubmaster” to show what it’s like if the Cubmaster has every role.</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Toss balloons to the Cubmaster for each Unit Role and see how long it takes for the Cubmaster to drop the ball.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Throw in some wild cards like “taking care of ill parent” or “big project – longer hours at work”.</a:t>
            </a:r>
          </a:p>
          <a:p>
            <a:endParaRPr lang="en-US" dirty="0">
              <a:ea typeface="ヒラギノ角ゴ Pro W3" charset="-128"/>
            </a:endParaRP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51</a:t>
            </a:fld>
            <a:endParaRPr lang="en-US" sz="1300" dirty="0">
              <a:latin typeface="Calibri" pitchFamily="34" charset="0"/>
            </a:endParaRPr>
          </a:p>
        </p:txBody>
      </p:sp>
    </p:spTree>
    <p:extLst>
      <p:ext uri="{BB962C8B-B14F-4D97-AF65-F5344CB8AC3E}">
        <p14:creationId xmlns:p14="http://schemas.microsoft.com/office/powerpoint/2010/main" val="2700144414"/>
      </p:ext>
    </p:extLst>
  </p:cSld>
  <p:clrMapOvr>
    <a:masterClrMapping/>
  </p:clrMapOvr>
</p:notes>
</file>

<file path=ppt/notesSlides/notesSlide45.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Too Many Hats.</a:t>
            </a:r>
            <a:r>
              <a:rPr lang="en-US" sz="1800" dirty="0">
                <a:effectLst/>
                <a:latin typeface="Calibri" panose="020F0502020204030204" pitchFamily="34" charset="0"/>
                <a:ea typeface="Calibri" panose="020F0502020204030204" pitchFamily="34" charset="0"/>
                <a:cs typeface="Times New Roman" panose="02020603050405020304" pitchFamily="18" charset="0"/>
              </a:rPr>
              <a:t>  Ha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Ha</a:t>
            </a:r>
            <a:r>
              <a:rPr lang="en-US" sz="1800" dirty="0">
                <a:effectLst/>
                <a:latin typeface="Calibri" panose="020F0502020204030204" pitchFamily="34" charset="0"/>
                <a:ea typeface="Calibri" panose="020F0502020204030204" pitchFamily="34" charset="0"/>
                <a:cs typeface="Times New Roman" panose="02020603050405020304" pitchFamily="18" charset="0"/>
              </a:rPr>
              <a:t>, we always talk about leaders wearing many hats.  It’s funny – until it’s not.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Like Juggling Jobs … get party hats with the Job Cards on the hat, and try putting the hats all on one person.</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Share the hats until every parent in the room has a hat and a job.</a:t>
            </a:r>
          </a:p>
          <a:p>
            <a:endParaRPr lang="en-US" dirty="0">
              <a:ea typeface="ヒラギノ角ゴ Pro W3" charset="-128"/>
            </a:endParaRP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52</a:t>
            </a:fld>
            <a:endParaRPr lang="en-US" sz="1300" dirty="0">
              <a:latin typeface="Calibri" pitchFamily="34" charset="0"/>
            </a:endParaRPr>
          </a:p>
        </p:txBody>
      </p:sp>
    </p:spTree>
    <p:extLst>
      <p:ext uri="{BB962C8B-B14F-4D97-AF65-F5344CB8AC3E}">
        <p14:creationId xmlns:p14="http://schemas.microsoft.com/office/powerpoint/2010/main" val="3787823433"/>
      </p:ext>
    </p:extLst>
  </p:cSld>
  <p:clrMapOvr>
    <a:masterClrMapping/>
  </p:clrMapOvr>
</p:notes>
</file>

<file path=ppt/notesSlides/notesSlide46.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Job Lottery.</a:t>
            </a:r>
            <a:r>
              <a:rPr lang="en-US" sz="1800" dirty="0">
                <a:effectLst/>
                <a:latin typeface="Calibri" panose="020F0502020204030204" pitchFamily="34" charset="0"/>
                <a:ea typeface="Calibri" panose="020F0502020204030204" pitchFamily="34" charset="0"/>
                <a:cs typeface="Times New Roman" panose="02020603050405020304" pitchFamily="18" charset="0"/>
              </a:rPr>
              <a:t>  Just to make it clear that everyone helps, pack a job, then pull a name to assign to the job.</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P.S., this is not a way to actually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fill</a:t>
            </a:r>
            <a:r>
              <a:rPr lang="en-US" sz="1800" dirty="0">
                <a:effectLst/>
                <a:latin typeface="Calibri" panose="020F0502020204030204" pitchFamily="34" charset="0"/>
                <a:ea typeface="Calibri" panose="020F0502020204030204" pitchFamily="34" charset="0"/>
                <a:cs typeface="Times New Roman" panose="02020603050405020304" pitchFamily="18" charset="0"/>
              </a:rPr>
              <a:t> jobs, but to make it clear someone’s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gotta</a:t>
            </a:r>
            <a:r>
              <a:rPr lang="en-US" sz="1800" dirty="0">
                <a:effectLst/>
                <a:latin typeface="Calibri" panose="020F0502020204030204" pitchFamily="34" charset="0"/>
                <a:ea typeface="Calibri" panose="020F0502020204030204" pitchFamily="34" charset="0"/>
                <a:cs typeface="Times New Roman" panose="02020603050405020304" pitchFamily="18" charset="0"/>
              </a:rPr>
              <a:t> do it.</a:t>
            </a:r>
          </a:p>
          <a:p>
            <a:endParaRPr lang="en-US" dirty="0">
              <a:ea typeface="ヒラギノ角ゴ Pro W3" charset="-128"/>
            </a:endParaRP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53</a:t>
            </a:fld>
            <a:endParaRPr lang="en-US" sz="1300" dirty="0">
              <a:latin typeface="Calibri" pitchFamily="34" charset="0"/>
            </a:endParaRPr>
          </a:p>
        </p:txBody>
      </p:sp>
    </p:spTree>
    <p:extLst>
      <p:ext uri="{BB962C8B-B14F-4D97-AF65-F5344CB8AC3E}">
        <p14:creationId xmlns:p14="http://schemas.microsoft.com/office/powerpoint/2010/main" val="2259770278"/>
      </p:ext>
    </p:extLst>
  </p:cSld>
  <p:clrMapOvr>
    <a:masterClrMapping/>
  </p:clrMapOvr>
</p:notes>
</file>

<file path=ppt/notesSlides/notesSlide47.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Don’t Give People an “Out” by Limiting How Many Leaders Need to Step Up.</a:t>
            </a:r>
            <a:r>
              <a:rPr lang="en-US" sz="1800" dirty="0">
                <a:effectLst/>
                <a:latin typeface="Calibri" panose="020F0502020204030204" pitchFamily="34" charset="0"/>
                <a:ea typeface="Calibri" panose="020F0502020204030204" pitchFamily="34" charset="0"/>
                <a:cs typeface="Times New Roman" panose="02020603050405020304" pitchFamily="18" charset="0"/>
              </a:rPr>
              <a:t>  Yes, your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goal</a:t>
            </a:r>
            <a:r>
              <a:rPr lang="en-US" sz="1800" dirty="0">
                <a:effectLst/>
                <a:latin typeface="Calibri" panose="020F0502020204030204" pitchFamily="34" charset="0"/>
                <a:ea typeface="Calibri" panose="020F0502020204030204" pitchFamily="34" charset="0"/>
                <a:cs typeface="Times New Roman" panose="02020603050405020304" pitchFamily="18" charset="0"/>
              </a:rPr>
              <a:t> may be “we need one registered leader for every 5 Scouts” – but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don’t make that your message</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Why?  Everyone will think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great, 80% of us don’t have to help … let someone else step up</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Stay on message that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every</a:t>
            </a:r>
            <a:r>
              <a:rPr lang="en-US" sz="1800" dirty="0">
                <a:effectLst/>
                <a:latin typeface="Calibri" panose="020F0502020204030204" pitchFamily="34" charset="0"/>
                <a:ea typeface="Calibri" panose="020F0502020204030204" pitchFamily="34" charset="0"/>
                <a:cs typeface="Times New Roman" panose="02020603050405020304" pitchFamily="18" charset="0"/>
              </a:rPr>
              <a:t> parent helps so that nobody has that “easy out”.</a:t>
            </a:r>
          </a:p>
          <a:p>
            <a:endParaRPr lang="en-US" dirty="0">
              <a:ea typeface="ヒラギノ角ゴ Pro W3" charset="-128"/>
            </a:endParaRP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54</a:t>
            </a:fld>
            <a:endParaRPr lang="en-US" sz="1300" dirty="0">
              <a:latin typeface="Calibri" pitchFamily="34" charset="0"/>
            </a:endParaRPr>
          </a:p>
        </p:txBody>
      </p:sp>
    </p:spTree>
    <p:extLst>
      <p:ext uri="{BB962C8B-B14F-4D97-AF65-F5344CB8AC3E}">
        <p14:creationId xmlns:p14="http://schemas.microsoft.com/office/powerpoint/2010/main" val="2039774187"/>
      </p:ext>
    </p:extLst>
  </p:cSld>
  <p:clrMapOvr>
    <a:masterClrMapping/>
  </p:clrMapOvr>
</p:notes>
</file>

<file path=ppt/notesSlides/notesSlide48.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Adult Peer to Peer Cards.</a:t>
            </a:r>
            <a:r>
              <a:rPr lang="en-US" sz="1800" dirty="0">
                <a:effectLst/>
                <a:latin typeface="Calibri" panose="020F0502020204030204" pitchFamily="34" charset="0"/>
                <a:ea typeface="Calibri" panose="020F0502020204030204" pitchFamily="34" charset="0"/>
                <a:cs typeface="Times New Roman" panose="02020603050405020304" pitchFamily="18" charset="0"/>
              </a:rPr>
              <a:t>  OK, if youth “peer to peer” cards are good for recruiting, why not “Parent to Parent” cards used to invite parents to help lead.</a:t>
            </a:r>
            <a:endParaRPr lang="en-US" dirty="0">
              <a:ea typeface="ヒラギノ角ゴ Pro W3" charset="-128"/>
            </a:endParaRP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55</a:t>
            </a:fld>
            <a:endParaRPr lang="en-US" sz="1300" dirty="0">
              <a:latin typeface="Calibri" pitchFamily="34" charset="0"/>
            </a:endParaRPr>
          </a:p>
        </p:txBody>
      </p:sp>
    </p:spTree>
    <p:extLst>
      <p:ext uri="{BB962C8B-B14F-4D97-AF65-F5344CB8AC3E}">
        <p14:creationId xmlns:p14="http://schemas.microsoft.com/office/powerpoint/2010/main" val="938556522"/>
      </p:ext>
    </p:extLst>
  </p:cSld>
  <p:clrMapOvr>
    <a:masterClrMapping/>
  </p:clrMapOvr>
</p:notes>
</file>

<file path=ppt/notesSlides/notesSlide49.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Use a Non-Uniform Method.</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recruiting events or parent planning meetings, maybe don’t wear a uniform. The message received might be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you uniform guys are the leaders</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us regular clothes guys aren’t leaders</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Show that there is no difference between current leaders and future leaders, that we’re all the same.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that once they register they can put on their Scout shorts two legs at a time by jumping in just like us!</a:t>
            </a:r>
          </a:p>
          <a:p>
            <a:endParaRPr lang="en-US" dirty="0">
              <a:ea typeface="ヒラギノ角ゴ Pro W3" charset="-128"/>
            </a:endParaRP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56</a:t>
            </a:fld>
            <a:endParaRPr lang="en-US" sz="1300" dirty="0">
              <a:latin typeface="Calibri" pitchFamily="34" charset="0"/>
            </a:endParaRPr>
          </a:p>
        </p:txBody>
      </p:sp>
    </p:spTree>
    <p:extLst>
      <p:ext uri="{BB962C8B-B14F-4D97-AF65-F5344CB8AC3E}">
        <p14:creationId xmlns:p14="http://schemas.microsoft.com/office/powerpoint/2010/main" val="2242217443"/>
      </p:ext>
    </p:extLst>
  </p:cSld>
  <p:clrMapOvr>
    <a:masterClrMapping/>
  </p:clrMapOvr>
</p:notes>
</file>

<file path=ppt/notesSlides/notesSlide50.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Use a Uniform Method – the Shirt Off Your Back “Fashion Show”.</a:t>
            </a:r>
            <a:r>
              <a:rPr lang="en-US" sz="1800" dirty="0">
                <a:effectLst/>
                <a:latin typeface="Calibri" panose="020F0502020204030204" pitchFamily="34" charset="0"/>
                <a:ea typeface="Calibri" panose="020F0502020204030204" pitchFamily="34" charset="0"/>
                <a:cs typeface="Times New Roman" panose="02020603050405020304" pitchFamily="18" charset="0"/>
              </a:rPr>
              <a:t>  Be sure your wardrobe can do this and sizes are compatible, but if you get a potential volunteer, offer to help so much that you’ll give “the shirt off your back”.</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Then do it, putting the shirt on the new volunteer to “try it on for size” … fashion runway applause should result!</a:t>
            </a:r>
          </a:p>
          <a:p>
            <a:endParaRPr lang="en-US" dirty="0">
              <a:ea typeface="ヒラギノ角ゴ Pro W3" charset="-128"/>
            </a:endParaRP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57</a:t>
            </a:fld>
            <a:endParaRPr lang="en-US" sz="1300" dirty="0">
              <a:latin typeface="Calibri" pitchFamily="34" charset="0"/>
            </a:endParaRPr>
          </a:p>
        </p:txBody>
      </p:sp>
    </p:spTree>
    <p:extLst>
      <p:ext uri="{BB962C8B-B14F-4D97-AF65-F5344CB8AC3E}">
        <p14:creationId xmlns:p14="http://schemas.microsoft.com/office/powerpoint/2010/main" val="915229496"/>
      </p:ext>
    </p:extLst>
  </p:cSld>
  <p:clrMapOvr>
    <a:masterClrMapping/>
  </p:clrMapOvr>
</p:notes>
</file>

<file path=ppt/notesSlides/notesSlide51.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What’s More Important than your Kid?</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Gather the parents around a table in a room away from the Scouts at an event.  Ask everyone to place their wallet on the table.  Then, ask them to move to another room (or outside).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When they reach for their wallet, say, "</a:t>
            </a:r>
            <a:r>
              <a:rPr lang="en-US" sz="1800" i="1" dirty="0">
                <a:effectLst/>
                <a:latin typeface="Calibri" panose="020F0502020204030204" pitchFamily="34" charset="0"/>
                <a:ea typeface="Times New Roman" panose="02020603050405020304" pitchFamily="18" charset="0"/>
                <a:cs typeface="Times New Roman" panose="02020603050405020304" pitchFamily="18" charset="0"/>
              </a:rPr>
              <a:t>Oh, no, leave that here!</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When you get a few quizzical looks respond with, "</a:t>
            </a:r>
            <a:r>
              <a:rPr lang="en-US" sz="1800" i="1" dirty="0">
                <a:effectLst/>
                <a:latin typeface="Calibri" panose="020F0502020204030204" pitchFamily="34" charset="0"/>
                <a:ea typeface="Times New Roman" panose="02020603050405020304" pitchFamily="18" charset="0"/>
                <a:cs typeface="Times New Roman" panose="02020603050405020304" pitchFamily="18" charset="0"/>
              </a:rPr>
              <a:t>You didn't pick up your kid(s) when you left the other room; are they less important than your wallet?</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ea typeface="ヒラギノ角ゴ Pro W3" charset="-128"/>
            </a:endParaRP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58</a:t>
            </a:fld>
            <a:endParaRPr lang="en-US" sz="1300" dirty="0">
              <a:latin typeface="Calibri" pitchFamily="34" charset="0"/>
            </a:endParaRPr>
          </a:p>
        </p:txBody>
      </p:sp>
    </p:spTree>
    <p:extLst>
      <p:ext uri="{BB962C8B-B14F-4D97-AF65-F5344CB8AC3E}">
        <p14:creationId xmlns:p14="http://schemas.microsoft.com/office/powerpoint/2010/main" val="1708730394"/>
      </p:ext>
    </p:extLst>
  </p:cSld>
  <p:clrMapOvr>
    <a:masterClrMapping/>
  </p:clrMapOvr>
</p:notes>
</file>

<file path=ppt/notesSlides/notesSlide52.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Use Your Calendar of Fun Activities as a Lure!</a:t>
            </a:r>
            <a:r>
              <a:rPr lang="en-US" sz="1800" dirty="0">
                <a:effectLst/>
                <a:latin typeface="Calibri" panose="020F0502020204030204" pitchFamily="34" charset="0"/>
                <a:ea typeface="Calibri" panose="020F0502020204030204" pitchFamily="34" charset="0"/>
                <a:cs typeface="Times New Roman" panose="02020603050405020304" pitchFamily="18" charset="0"/>
              </a:rPr>
              <a:t>  When you share your Calendar of Fun Activities you’ll get interest and reaction from some parents – take advantage of that parent interest to find out how they can be lured to lead. </a:t>
            </a:r>
            <a:endParaRPr lang="en-US" dirty="0">
              <a:ea typeface="ヒラギノ角ゴ Pro W3" charset="-128"/>
            </a:endParaRPr>
          </a:p>
        </p:txBody>
      </p:sp>
      <p:sp>
        <p:nvSpPr>
          <p:cNvPr id="26627"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A30991EE-FB98-46EF-BA54-12A93F78AF68}"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
        <p:nvSpPr>
          <p:cNvPr id="26628"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endParaRPr>
          </a:p>
        </p:txBody>
      </p:sp>
      <p:sp>
        <p:nvSpPr>
          <p:cNvPr id="26629"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C30A4905-939E-4861-8D5C-F3E36C3F068A}"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59</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2031235994"/>
      </p:ext>
    </p:extLst>
  </p:cSld>
  <p:clrMapOvr>
    <a:masterClrMapping/>
  </p:clrMapOvr>
</p:notes>
</file>

<file path=ppt/notesSlides/notesSlide53.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Have a Calendar of Fun Activities, but Ask for More Ideas Too!</a:t>
            </a:r>
            <a:r>
              <a:rPr lang="en-US" sz="1800" dirty="0">
                <a:effectLst/>
                <a:latin typeface="Calibri" panose="020F0502020204030204" pitchFamily="34" charset="0"/>
                <a:ea typeface="Calibri" panose="020F0502020204030204" pitchFamily="34" charset="0"/>
                <a:cs typeface="Times New Roman" panose="02020603050405020304" pitchFamily="18" charset="0"/>
              </a:rPr>
              <a:t>  You’ve set a Calendar of Fun Activities – great!</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Don’t fail to ask for ideas for more fun activities.  If someone has an idea for a good new unit activity … go for it.  </a:t>
            </a: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i="1" dirty="0">
                <a:effectLst/>
                <a:latin typeface="Calibri" panose="020F0502020204030204" pitchFamily="34" charset="0"/>
                <a:ea typeface="Calibri" panose="020F0502020204030204" pitchFamily="34" charset="0"/>
                <a:cs typeface="Times New Roman" panose="02020603050405020304" pitchFamily="18" charset="0"/>
              </a:rPr>
              <a:t>We’ve never done that before</a:t>
            </a:r>
            <a:r>
              <a:rPr lang="en-US" sz="1800" dirty="0">
                <a:effectLst/>
                <a:latin typeface="Calibri" panose="020F0502020204030204" pitchFamily="34" charset="0"/>
                <a:ea typeface="Calibri" panose="020F0502020204030204" pitchFamily="34" charset="0"/>
                <a:cs typeface="Times New Roman" panose="02020603050405020304" pitchFamily="18" charset="0"/>
              </a:rPr>
              <a:t>” isn’t a good reason not to do something new and fun … If it’s fun for kids, fun for families, and safe, it’s Cub Scouting.  If you add new events, you might also add new leaders.</a:t>
            </a:r>
            <a:endParaRPr lang="en-US" dirty="0">
              <a:ea typeface="ヒラギノ角ゴ Pro W3" charset="-128"/>
            </a:endParaRPr>
          </a:p>
        </p:txBody>
      </p:sp>
      <p:sp>
        <p:nvSpPr>
          <p:cNvPr id="26627"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A30991EE-FB98-46EF-BA54-12A93F78AF68}"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
        <p:nvSpPr>
          <p:cNvPr id="26628"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endParaRPr>
          </a:p>
        </p:txBody>
      </p:sp>
      <p:sp>
        <p:nvSpPr>
          <p:cNvPr id="26629"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C30A4905-939E-4861-8D5C-F3E36C3F068A}"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60</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1590758266"/>
      </p:ext>
    </p:extLst>
  </p:cSld>
  <p:clrMapOvr>
    <a:masterClrMapping/>
  </p:clrMapOvr>
</p:notes>
</file>

<file path=ppt/notesSlides/notesSlide54.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Over-Schedule Fun Activities.</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 more you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aim</a:t>
            </a:r>
            <a:r>
              <a:rPr lang="en-US" sz="1800" dirty="0">
                <a:effectLst/>
                <a:latin typeface="Calibri" panose="020F0502020204030204" pitchFamily="34" charset="0"/>
                <a:ea typeface="Calibri" panose="020F0502020204030204" pitchFamily="34" charset="0"/>
                <a:cs typeface="Times New Roman" panose="02020603050405020304" pitchFamily="18" charset="0"/>
              </a:rPr>
              <a:t> to do, the more families might aim to make it work.</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If doing things as a Pack of Families is valuable, then you can really make your Pack successful.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Put it on the list … when somebody steps up to go, maybe you’ll have a leader for that event or more.  </a:t>
            </a:r>
          </a:p>
        </p:txBody>
      </p:sp>
      <p:sp>
        <p:nvSpPr>
          <p:cNvPr id="26627"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A30991EE-FB98-46EF-BA54-12A93F78AF68}"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
        <p:nvSpPr>
          <p:cNvPr id="26628"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endParaRPr>
          </a:p>
        </p:txBody>
      </p:sp>
      <p:sp>
        <p:nvSpPr>
          <p:cNvPr id="26629"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C30A4905-939E-4861-8D5C-F3E36C3F068A}"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61</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3192553485"/>
      </p:ext>
    </p:extLst>
  </p:cSld>
  <p:clrMapOvr>
    <a:masterClrMapping/>
  </p:clrMapOvr>
</p:notes>
</file>

<file path=ppt/notesSlides/notesSlide55.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I Know What Guys Want.</a:t>
            </a:r>
            <a:r>
              <a:rPr lang="en-US" sz="1800" dirty="0">
                <a:effectLst/>
                <a:latin typeface="Calibri" panose="020F0502020204030204" pitchFamily="34" charset="0"/>
                <a:ea typeface="Calibri" panose="020F0502020204030204" pitchFamily="34" charset="0"/>
                <a:cs typeface="Times New Roman" panose="02020603050405020304" pitchFamily="18" charset="0"/>
              </a:rPr>
              <a:t>  Most dads do something or did something before kids.  Do (did) they golf, bowl, tailgate, fish, run, hoop, tennis, ski … find what they do, and make it part of </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your</a:t>
            </a:r>
            <a:r>
              <a:rPr lang="en-US" sz="1800" dirty="0">
                <a:effectLst/>
                <a:latin typeface="Calibri" panose="020F0502020204030204" pitchFamily="34" charset="0"/>
                <a:ea typeface="Calibri" panose="020F0502020204030204" pitchFamily="34" charset="0"/>
                <a:cs typeface="Times New Roman" panose="02020603050405020304" pitchFamily="18" charset="0"/>
              </a:rPr>
              <a:t> program.</a:t>
            </a:r>
            <a:endParaRPr lang="en-US" dirty="0">
              <a:ea typeface="ヒラギノ角ゴ Pro W3" charset="-128"/>
            </a:endParaRPr>
          </a:p>
        </p:txBody>
      </p:sp>
      <p:sp>
        <p:nvSpPr>
          <p:cNvPr id="26627"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A30991EE-FB98-46EF-BA54-12A93F78AF68}"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
        <p:nvSpPr>
          <p:cNvPr id="26628"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endParaRPr>
          </a:p>
        </p:txBody>
      </p:sp>
      <p:sp>
        <p:nvSpPr>
          <p:cNvPr id="26629"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C30A4905-939E-4861-8D5C-F3E36C3F068A}"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62</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1542702529"/>
      </p:ext>
    </p:extLst>
  </p:cSld>
  <p:clrMapOvr>
    <a:masterClrMapping/>
  </p:clrMapOvr>
</p:notes>
</file>

<file path=ppt/notesSlides/notesSlide56.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Know What Moms and Girls Like Too.</a:t>
            </a:r>
            <a:r>
              <a:rPr lang="en-US" sz="1800" dirty="0">
                <a:effectLst/>
                <a:latin typeface="Calibri" panose="020F0502020204030204" pitchFamily="34" charset="0"/>
                <a:ea typeface="Calibri" panose="020F0502020204030204" pitchFamily="34" charset="0"/>
                <a:cs typeface="Times New Roman" panose="02020603050405020304" pitchFamily="18" charset="0"/>
              </a:rPr>
              <a:t>  Find out what your moms do too, or want to do, or did before kids … there may be great activities.  Even in a “boy only” Pack, activities that include sister siblings may work out for everyone.</a:t>
            </a:r>
            <a:endParaRPr lang="en-US" dirty="0">
              <a:ea typeface="ヒラギノ角ゴ Pro W3" charset="-128"/>
            </a:endParaRPr>
          </a:p>
        </p:txBody>
      </p:sp>
      <p:sp>
        <p:nvSpPr>
          <p:cNvPr id="26627"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A30991EE-FB98-46EF-BA54-12A93F78AF68}"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
        <p:nvSpPr>
          <p:cNvPr id="26628"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endParaRPr>
          </a:p>
        </p:txBody>
      </p:sp>
      <p:sp>
        <p:nvSpPr>
          <p:cNvPr id="26629"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C30A4905-939E-4861-8D5C-F3E36C3F068A}"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63</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823226624"/>
      </p:ext>
    </p:extLst>
  </p:cSld>
  <p:clrMapOvr>
    <a:masterClrMapping/>
  </p:clrMapOvr>
</p:notes>
</file>

<file path=ppt/notesSlides/notesSlide57.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Joint Venture.</a:t>
            </a:r>
            <a:r>
              <a:rPr lang="en-US" sz="1800" dirty="0">
                <a:effectLst/>
                <a:latin typeface="Calibri" panose="020F0502020204030204" pitchFamily="34" charset="0"/>
                <a:ea typeface="Calibri" panose="020F0502020204030204" pitchFamily="34" charset="0"/>
                <a:cs typeface="Times New Roman" panose="02020603050405020304" pitchFamily="18" charset="0"/>
              </a:rPr>
              <a:t>  If you have Girl Scout Troops and other youth groups in your community, see if there are activities that you can do together.  It would be a shame if you thought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we don’t have enough people do to [this activity]</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they thought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we don’t have enough people do to [this activity]</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it turns out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[this activity]</a:t>
            </a:r>
            <a:r>
              <a:rPr lang="en-US" sz="1800" dirty="0">
                <a:effectLst/>
                <a:latin typeface="Calibri" panose="020F0502020204030204" pitchFamily="34" charset="0"/>
                <a:ea typeface="Calibri" panose="020F0502020204030204" pitchFamily="34" charset="0"/>
                <a:cs typeface="Times New Roman" panose="02020603050405020304" pitchFamily="18" charset="0"/>
              </a:rPr>
              <a:t>” would have worked if you just did it together … so, why not?  All Scouting is Local, and use your resources!</a:t>
            </a:r>
            <a:endParaRPr lang="en-US" dirty="0">
              <a:ea typeface="ヒラギノ角ゴ Pro W3" charset="-128"/>
            </a:endParaRPr>
          </a:p>
        </p:txBody>
      </p:sp>
      <p:sp>
        <p:nvSpPr>
          <p:cNvPr id="26627"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A30991EE-FB98-46EF-BA54-12A93F78AF68}"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
        <p:nvSpPr>
          <p:cNvPr id="26628"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endParaRPr>
          </a:p>
        </p:txBody>
      </p:sp>
      <p:sp>
        <p:nvSpPr>
          <p:cNvPr id="26629"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C30A4905-939E-4861-8D5C-F3E36C3F068A}"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64</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3020789667"/>
      </p:ext>
    </p:extLst>
  </p:cSld>
  <p:clrMapOvr>
    <a:masterClrMapping/>
  </p:clrMapOvr>
</p:notes>
</file>

<file path=ppt/notesSlides/notesSlide58.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Fun Activities Can be the “Gateway” to Advancement Leaders.</a:t>
            </a:r>
            <a:r>
              <a:rPr lang="en-US" sz="1800" dirty="0">
                <a:effectLst/>
                <a:latin typeface="Calibri" panose="020F0502020204030204" pitchFamily="34" charset="0"/>
                <a:ea typeface="Calibri" panose="020F0502020204030204" pitchFamily="34" charset="0"/>
                <a:cs typeface="Times New Roman" panose="02020603050405020304" pitchFamily="18" charset="0"/>
              </a:rPr>
              <a:t>  When doing a fun activity like a back to school pool event, at some point some new parent will ask: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Is there a badge for this?</a:t>
            </a:r>
            <a:r>
              <a:rPr lang="en-US" sz="1800" dirty="0">
                <a:effectLst/>
                <a:latin typeface="Calibri" panose="020F0502020204030204" pitchFamily="34" charset="0"/>
                <a:ea typeface="Calibri" panose="020F0502020204030204" pitchFamily="34" charset="0"/>
                <a:cs typeface="Times New Roman" panose="02020603050405020304" pitchFamily="18" charset="0"/>
              </a:rPr>
              <a:t>”  Your answer: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“why yes there is”</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If you’re prepared, you’ll have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copies of Adventure Plans</a:t>
            </a:r>
            <a:r>
              <a:rPr lang="en-US" sz="1800" dirty="0">
                <a:effectLst/>
                <a:latin typeface="Calibri" panose="020F0502020204030204" pitchFamily="34" charset="0"/>
                <a:ea typeface="Calibri" panose="020F0502020204030204" pitchFamily="34" charset="0"/>
                <a:cs typeface="Times New Roman" panose="02020603050405020304" pitchFamily="18" charset="0"/>
              </a:rPr>
              <a:t> for Tiger “Floats and Boats”, Wolf “Spirit of the Water”, Bear “Salmon Run” and Webelos “Aquanaut” … and you’ll enlist that parent to help teach the kids.</a:t>
            </a:r>
          </a:p>
        </p:txBody>
      </p:sp>
      <p:sp>
        <p:nvSpPr>
          <p:cNvPr id="26627"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A30991EE-FB98-46EF-BA54-12A93F78AF68}"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
        <p:nvSpPr>
          <p:cNvPr id="26628"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endParaRPr>
          </a:p>
        </p:txBody>
      </p:sp>
      <p:sp>
        <p:nvSpPr>
          <p:cNvPr id="26629"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C30A4905-939E-4861-8D5C-F3E36C3F068A}"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65</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857209784"/>
      </p:ext>
    </p:extLst>
  </p:cSld>
  <p:clrMapOvr>
    <a:masterClrMapping/>
  </p:clrMapOvr>
</p:notes>
</file>

<file path=ppt/notesSlides/notesSlide59.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Make Sports Work For Scouting.</a:t>
            </a:r>
            <a:r>
              <a:rPr lang="en-US" sz="1800" dirty="0">
                <a:effectLst/>
                <a:latin typeface="Calibri" panose="020F0502020204030204" pitchFamily="34" charset="0"/>
                <a:ea typeface="Calibri" panose="020F0502020204030204" pitchFamily="34" charset="0"/>
                <a:cs typeface="Times New Roman" panose="02020603050405020304" pitchFamily="18" charset="0"/>
              </a:rPr>
              <a:t>  Don’t let “we can’t do Cub Scouts – we have Sports Practice” keep families away.</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 Den could build a calendar around the sports practice and game calendar.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Maybe “mini-meetings” (with snacks!) after practice or games?  Recruit the whole team!</a:t>
            </a:r>
          </a:p>
        </p:txBody>
      </p:sp>
      <p:sp>
        <p:nvSpPr>
          <p:cNvPr id="26627"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A30991EE-FB98-46EF-BA54-12A93F78AF68}"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
        <p:nvSpPr>
          <p:cNvPr id="26628"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endParaRPr>
          </a:p>
        </p:txBody>
      </p:sp>
      <p:sp>
        <p:nvSpPr>
          <p:cNvPr id="26629"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C30A4905-939E-4861-8D5C-F3E36C3F068A}"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66</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3676392973"/>
      </p:ext>
    </p:extLst>
  </p:cSld>
  <p:clrMapOvr>
    <a:masterClrMapping/>
  </p:clrMapOvr>
</p:notes>
</file>

<file path=ppt/notesSlides/notesSlide60.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Trophy Turnabout is Fair Play.</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 Parent who is excited about something is more likely to help!  The parent asking about Pinewood might start as your car cutter or workshop leader or run the “outlaw” adult derby.</a:t>
            </a:r>
            <a:endParaRPr lang="en-US" dirty="0">
              <a:ea typeface="ヒラギノ角ゴ Pro W3" charset="-128"/>
            </a:endParaRPr>
          </a:p>
        </p:txBody>
      </p:sp>
      <p:sp>
        <p:nvSpPr>
          <p:cNvPr id="26627"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A30991EE-FB98-46EF-BA54-12A93F78AF68}"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
        <p:nvSpPr>
          <p:cNvPr id="26628"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endParaRPr>
          </a:p>
        </p:txBody>
      </p:sp>
      <p:sp>
        <p:nvSpPr>
          <p:cNvPr id="26629"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C30A4905-939E-4861-8D5C-F3E36C3F068A}"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67</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1550834580"/>
      </p:ext>
    </p:extLst>
  </p:cSld>
  <p:clrMapOvr>
    <a:masterClrMapping/>
  </p:clrMapOvr>
</p:notes>
</file>

<file path=ppt/notesSlides/notesSlide61.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OK, We’re Not Doing This Activity This Year.</a:t>
            </a:r>
            <a:r>
              <a:rPr lang="en-US" sz="1800" dirty="0">
                <a:effectLst/>
                <a:latin typeface="Calibri" panose="020F0502020204030204" pitchFamily="34" charset="0"/>
                <a:ea typeface="Calibri" panose="020F0502020204030204" pitchFamily="34" charset="0"/>
                <a:cs typeface="Times New Roman" panose="02020603050405020304" pitchFamily="18" charset="0"/>
              </a:rPr>
              <a:t>  Here’s a game for an organizing meeting or orientation session as you seek volunteers – not for when youth are around (it can be traumatic to them).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Seek signups on a sheet passed around or posted on a wall for parent volunteers to organize and help with key fun events like Pinewood Derby.  Announce the need to sign up.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After giving it enough time and turning to other business, if no signups are on the sheet … crumple and toss the sheet saying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I guess we don’t care enough to put this event on, so we won’t have a Pinewood Derby this year</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is sort of extreme, but it can get a message across.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No volunteer leaders, no Cub Scout Activities.  We all need to help.</a:t>
            </a:r>
          </a:p>
        </p:txBody>
      </p:sp>
      <p:sp>
        <p:nvSpPr>
          <p:cNvPr id="26627"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A30991EE-FB98-46EF-BA54-12A93F78AF68}"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
        <p:nvSpPr>
          <p:cNvPr id="26628"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endParaRPr>
          </a:p>
        </p:txBody>
      </p:sp>
      <p:sp>
        <p:nvSpPr>
          <p:cNvPr id="26629"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C30A4905-939E-4861-8D5C-F3E36C3F068A}"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68</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2380955619"/>
      </p:ext>
    </p:extLst>
  </p:cSld>
  <p:clrMapOvr>
    <a:masterClrMapping/>
  </p:clrMapOvr>
</p:notes>
</file>

<file path=ppt/notesSlides/notesSlide62.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Cancel an Activity – That Will Show Everyone!</a:t>
            </a:r>
            <a:r>
              <a:rPr lang="en-US" sz="1800" dirty="0">
                <a:effectLst/>
                <a:latin typeface="Calibri" panose="020F0502020204030204" pitchFamily="34" charset="0"/>
                <a:ea typeface="Calibri" panose="020F0502020204030204" pitchFamily="34" charset="0"/>
                <a:cs typeface="Times New Roman" panose="02020603050405020304" pitchFamily="18" charset="0"/>
              </a:rPr>
              <a:t>  Seriously.  If you cancel, and people ask why … let them know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well, we could have done that and we asked for a leader, but – sadly – nobody volunteered – could you lead next time?</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It’s good to have an “easy” activity – like a “Scout Night” Braves game – that fails due to a lack of an organizer.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It makes people step up so that the next activity does not fall through.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is a benefit of “over-planning” the calendar with lots of activities.  Some can be sacrificed for that message.</a:t>
            </a:r>
          </a:p>
        </p:txBody>
      </p:sp>
      <p:sp>
        <p:nvSpPr>
          <p:cNvPr id="26627"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A30991EE-FB98-46EF-BA54-12A93F78AF68}" type="datetime1">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7/26/2022</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
        <p:nvSpPr>
          <p:cNvPr id="26628"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endParaRPr>
          </a:p>
        </p:txBody>
      </p:sp>
      <p:sp>
        <p:nvSpPr>
          <p:cNvPr id="26629"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C30A4905-939E-4861-8D5C-F3E36C3F068A}" type="slidenum">
              <a:rPr kumimoji="0" lang="en-US" sz="1300" b="0" i="0" u="none" strike="noStrike" kern="1200" cap="none" spc="0" normalizeH="0" baseline="0" noProof="0">
                <a:ln>
                  <a:noFill/>
                </a:ln>
                <a:solidFill>
                  <a:prstClr val="black"/>
                </a:solidFill>
                <a:effectLst/>
                <a:uLnTx/>
                <a:uFillTx/>
                <a:latin typeface="Calibri" pitchFamily="34" charset="0"/>
                <a:ea typeface="ヒラギノ角ゴ Pro W3"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69</a:t>
            </a:fld>
            <a:endParaRPr kumimoji="0" lang="en-US" sz="1300" b="0" i="0" u="none" strike="noStrike" kern="1200" cap="none" spc="0" normalizeH="0" baseline="0" noProof="0" dirty="0">
              <a:ln>
                <a:noFill/>
              </a:ln>
              <a:solidFill>
                <a:prstClr val="black"/>
              </a:solidFill>
              <a:effectLst/>
              <a:uLnTx/>
              <a:uFillTx/>
              <a:latin typeface="Calibri" pitchFamily="34" charset="0"/>
              <a:ea typeface="ヒラギノ角ゴ Pro W3" charset="-128"/>
              <a:cs typeface="+mn-cs"/>
            </a:endParaRPr>
          </a:p>
        </p:txBody>
      </p:sp>
    </p:spTree>
    <p:extLst>
      <p:ext uri="{BB962C8B-B14F-4D97-AF65-F5344CB8AC3E}">
        <p14:creationId xmlns:p14="http://schemas.microsoft.com/office/powerpoint/2010/main" val="1544418707"/>
      </p:ext>
    </p:extLst>
  </p:cSld>
  <p:clrMapOvr>
    <a:masterClrMapping/>
  </p:clrMapOvr>
</p:notes>
</file>

<file path=ppt/notesSlides/notesSlide63.xml><?xml version="1.0" encoding="utf-8"?>
<p:notes xmlns:a14="http://schemas.microsoft.com/office/drawing/2010/main" xmlns:ma14="http://schemas.microsoft.com/office/mac/drawingml/2011/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Recognize.</a:t>
            </a:r>
            <a:r>
              <a:rPr lang="en-US" sz="1800" dirty="0">
                <a:effectLst/>
                <a:latin typeface="Calibri" panose="020F0502020204030204" pitchFamily="34" charset="0"/>
                <a:ea typeface="Calibri" panose="020F0502020204030204" pitchFamily="34" charset="0"/>
                <a:cs typeface="Times New Roman" panose="02020603050405020304" pitchFamily="18" charset="0"/>
              </a:rPr>
              <a:t>  Make a big huge deal about any parent who steps up and helps.</a:t>
            </a: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If done well, not only will other parents notice, but the Scout will push his parent for more recognition. </a:t>
            </a:r>
            <a:endParaRPr lang="en-US" dirty="0">
              <a:ea typeface="ヒラギノ角ゴ Pro W3" charset="-128"/>
            </a:endParaRPr>
          </a:p>
        </p:txBody>
      </p:sp>
      <p:sp>
        <p:nvSpPr>
          <p:cNvPr id="21507"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CF76080-288C-4838-A5E6-1C2542D9A2C5}" type="datetime1">
              <a:rPr lang="en-US" sz="1300">
                <a:latin typeface="Calibri" pitchFamily="34" charset="0"/>
              </a:rPr>
              <a:pPr eaLnBrk="1" hangingPunct="1"/>
              <a:t>7/26/2022</a:t>
            </a:fld>
            <a:endParaRPr lang="en-US" sz="1300" dirty="0">
              <a:latin typeface="Calibri" pitchFamily="34" charset="0"/>
            </a:endParaRPr>
          </a:p>
        </p:txBody>
      </p:sp>
      <p:sp>
        <p:nvSpPr>
          <p:cNvPr id="21508"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21509"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8FD0E16C-FC47-4252-BB63-B6ED932156DC}" type="slidenum">
              <a:rPr lang="en-US" sz="1300">
                <a:latin typeface="Calibri" pitchFamily="34" charset="0"/>
              </a:rPr>
              <a:pPr eaLnBrk="1" hangingPunct="1"/>
              <a:t>70</a:t>
            </a:fld>
            <a:endParaRPr lang="en-US" sz="1300" dirty="0">
              <a:latin typeface="Calibri" pitchFamily="34" charset="0"/>
            </a:endParaRPr>
          </a:p>
        </p:txBody>
      </p:sp>
    </p:spTree>
    <p:extLst>
      <p:ext uri="{BB962C8B-B14F-4D97-AF65-F5344CB8AC3E}">
        <p14:creationId xmlns:p14="http://schemas.microsoft.com/office/powerpoint/2010/main" val="35801804"/>
      </p:ext>
    </p:extLst>
  </p:cSld>
  <p:clrMapOvr>
    <a:masterClrMapping/>
  </p:clrMapOvr>
</p:notes>
</file>

<file path=ppt/notesSlides/notesSlide64.xml><?xml version="1.0" encoding="utf-8"?>
<p:notes xmlns:a14="http://schemas.microsoft.com/office/drawing/2010/main" xmlns:ma14="http://schemas.microsoft.com/office/mac/drawingml/2011/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Inauguration Ceremony.</a:t>
            </a:r>
            <a:r>
              <a:rPr lang="en-US" sz="1800" dirty="0">
                <a:effectLst/>
                <a:latin typeface="Calibri" panose="020F0502020204030204" pitchFamily="34" charset="0"/>
                <a:ea typeface="Calibri" panose="020F0502020204030204" pitchFamily="34" charset="0"/>
                <a:cs typeface="Times New Roman" panose="02020603050405020304" pitchFamily="18" charset="0"/>
              </a:rPr>
              <a:t>  As part of that, have a formal “Inauguration” of your new registered leaders.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Present them with their patch of leadership, give them a certificate, make a big huge deal about it.</a:t>
            </a:r>
          </a:p>
          <a:p>
            <a:pPr>
              <a:buFontTx/>
              <a:buNone/>
            </a:pPr>
            <a:endParaRPr lang="en-US" dirty="0">
              <a:ea typeface="ヒラギノ角ゴ Pro W3" charset="-128"/>
            </a:endParaRPr>
          </a:p>
        </p:txBody>
      </p:sp>
      <p:sp>
        <p:nvSpPr>
          <p:cNvPr id="21507"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CF76080-288C-4838-A5E6-1C2542D9A2C5}" type="datetime1">
              <a:rPr lang="en-US" sz="1300">
                <a:latin typeface="Calibri" pitchFamily="34" charset="0"/>
              </a:rPr>
              <a:pPr eaLnBrk="1" hangingPunct="1"/>
              <a:t>7/26/2022</a:t>
            </a:fld>
            <a:endParaRPr lang="en-US" sz="1300" dirty="0">
              <a:latin typeface="Calibri" pitchFamily="34" charset="0"/>
            </a:endParaRPr>
          </a:p>
        </p:txBody>
      </p:sp>
      <p:sp>
        <p:nvSpPr>
          <p:cNvPr id="21508"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21509"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8FD0E16C-FC47-4252-BB63-B6ED932156DC}" type="slidenum">
              <a:rPr lang="en-US" sz="1300">
                <a:latin typeface="Calibri" pitchFamily="34" charset="0"/>
              </a:rPr>
              <a:pPr eaLnBrk="1" hangingPunct="1"/>
              <a:t>71</a:t>
            </a:fld>
            <a:endParaRPr lang="en-US" sz="1300" dirty="0">
              <a:latin typeface="Calibri" pitchFamily="34" charset="0"/>
            </a:endParaRPr>
          </a:p>
        </p:txBody>
      </p:sp>
    </p:spTree>
    <p:extLst>
      <p:ext uri="{BB962C8B-B14F-4D97-AF65-F5344CB8AC3E}">
        <p14:creationId xmlns:p14="http://schemas.microsoft.com/office/powerpoint/2010/main" val="532376975"/>
      </p:ext>
    </p:extLst>
  </p:cSld>
  <p:clrMapOvr>
    <a:masterClrMapping/>
  </p:clrMapOvr>
</p:notes>
</file>

<file path=ppt/notesSlides/notesSlide65.xml><?xml version="1.0" encoding="utf-8"?>
<p:notes xmlns:a14="http://schemas.microsoft.com/office/drawing/2010/main" xmlns:ma14="http://schemas.microsoft.com/office/mac/drawingml/2011/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Recognize, II.</a:t>
            </a:r>
            <a:r>
              <a:rPr lang="en-US" sz="1800" dirty="0">
                <a:effectLst/>
                <a:latin typeface="Calibri" panose="020F0502020204030204" pitchFamily="34" charset="0"/>
                <a:ea typeface="Calibri" panose="020F0502020204030204" pitchFamily="34" charset="0"/>
                <a:cs typeface="Times New Roman" panose="02020603050405020304" pitchFamily="18" charset="0"/>
              </a:rPr>
              <a:t>  Did we mention that you want to make a big huge deal about “thank you” for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everyone</a:t>
            </a:r>
            <a:r>
              <a:rPr lang="en-US" sz="1800" dirty="0">
                <a:effectLst/>
                <a:latin typeface="Calibri" panose="020F0502020204030204" pitchFamily="34" charset="0"/>
                <a:ea typeface="Calibri" panose="020F0502020204030204" pitchFamily="34" charset="0"/>
                <a:cs typeface="Times New Roman" panose="02020603050405020304" pitchFamily="18" charset="0"/>
              </a:rPr>
              <a:t> who helps??</a:t>
            </a: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Even if you are recognizing with just applause or a free bauble from some work conference you attended or some overstock patches from the Program Center (ask, they have them!), make it a big huge deal!</a:t>
            </a:r>
            <a:endParaRPr lang="en-US" dirty="0">
              <a:ea typeface="ヒラギノ角ゴ Pro W3" charset="-128"/>
            </a:endParaRPr>
          </a:p>
        </p:txBody>
      </p:sp>
      <p:sp>
        <p:nvSpPr>
          <p:cNvPr id="21507"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CF76080-288C-4838-A5E6-1C2542D9A2C5}" type="datetime1">
              <a:rPr lang="en-US" sz="1300">
                <a:latin typeface="Calibri" pitchFamily="34" charset="0"/>
              </a:rPr>
              <a:pPr eaLnBrk="1" hangingPunct="1"/>
              <a:t>7/26/2022</a:t>
            </a:fld>
            <a:endParaRPr lang="en-US" sz="1300" dirty="0">
              <a:latin typeface="Calibri" pitchFamily="34" charset="0"/>
            </a:endParaRPr>
          </a:p>
        </p:txBody>
      </p:sp>
      <p:sp>
        <p:nvSpPr>
          <p:cNvPr id="21508"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21509"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8FD0E16C-FC47-4252-BB63-B6ED932156DC}" type="slidenum">
              <a:rPr lang="en-US" sz="1300">
                <a:latin typeface="Calibri" pitchFamily="34" charset="0"/>
              </a:rPr>
              <a:pPr eaLnBrk="1" hangingPunct="1"/>
              <a:t>72</a:t>
            </a:fld>
            <a:endParaRPr lang="en-US" sz="1300" dirty="0">
              <a:latin typeface="Calibri" pitchFamily="34" charset="0"/>
            </a:endParaRPr>
          </a:p>
        </p:txBody>
      </p:sp>
    </p:spTree>
    <p:extLst>
      <p:ext uri="{BB962C8B-B14F-4D97-AF65-F5344CB8AC3E}">
        <p14:creationId xmlns:p14="http://schemas.microsoft.com/office/powerpoint/2010/main" val="3593708312"/>
      </p:ext>
    </p:extLst>
  </p:cSld>
  <p:clrMapOvr>
    <a:masterClrMapping/>
  </p:clrMapOvr>
</p:notes>
</file>

<file path=ppt/notesSlides/notesSlide66.xml><?xml version="1.0" encoding="utf-8"?>
<p:notes xmlns:a14="http://schemas.microsoft.com/office/drawing/2010/main" xmlns:ma14="http://schemas.microsoft.com/office/mac/drawingml/2011/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Honor Roll.</a:t>
            </a:r>
            <a:r>
              <a:rPr lang="en-US" sz="1800" dirty="0">
                <a:effectLst/>
                <a:latin typeface="Calibri" panose="020F0502020204030204" pitchFamily="34" charset="0"/>
                <a:ea typeface="Calibri" panose="020F0502020204030204" pitchFamily="34" charset="0"/>
                <a:cs typeface="Times New Roman" panose="02020603050405020304" pitchFamily="18" charset="0"/>
              </a:rPr>
              <a:t>  Have a regular “heroes” recognition for those who are getting it done – leading and helping.</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In a newsletter, email, Facebook post, poster on the wall at meetings, PTA … use pictures and spread the word.  </a:t>
            </a:r>
          </a:p>
          <a:p>
            <a:pPr>
              <a:buFontTx/>
              <a:buNone/>
            </a:pPr>
            <a:endParaRPr lang="en-US" dirty="0">
              <a:ea typeface="ヒラギノ角ゴ Pro W3" charset="-128"/>
            </a:endParaRPr>
          </a:p>
        </p:txBody>
      </p:sp>
      <p:sp>
        <p:nvSpPr>
          <p:cNvPr id="21507"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CF76080-288C-4838-A5E6-1C2542D9A2C5}" type="datetime1">
              <a:rPr lang="en-US" sz="1300">
                <a:latin typeface="Calibri" pitchFamily="34" charset="0"/>
              </a:rPr>
              <a:pPr eaLnBrk="1" hangingPunct="1"/>
              <a:t>7/26/2022</a:t>
            </a:fld>
            <a:endParaRPr lang="en-US" sz="1300" dirty="0">
              <a:latin typeface="Calibri" pitchFamily="34" charset="0"/>
            </a:endParaRPr>
          </a:p>
        </p:txBody>
      </p:sp>
      <p:sp>
        <p:nvSpPr>
          <p:cNvPr id="21508"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21509"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8FD0E16C-FC47-4252-BB63-B6ED932156DC}" type="slidenum">
              <a:rPr lang="en-US" sz="1300">
                <a:latin typeface="Calibri" pitchFamily="34" charset="0"/>
              </a:rPr>
              <a:pPr eaLnBrk="1" hangingPunct="1"/>
              <a:t>73</a:t>
            </a:fld>
            <a:endParaRPr lang="en-US" sz="1300" dirty="0">
              <a:latin typeface="Calibri" pitchFamily="34" charset="0"/>
            </a:endParaRPr>
          </a:p>
        </p:txBody>
      </p:sp>
    </p:spTree>
    <p:extLst>
      <p:ext uri="{BB962C8B-B14F-4D97-AF65-F5344CB8AC3E}">
        <p14:creationId xmlns:p14="http://schemas.microsoft.com/office/powerpoint/2010/main" val="3249871798"/>
      </p:ext>
    </p:extLst>
  </p:cSld>
  <p:clrMapOvr>
    <a:masterClrMapping/>
  </p:clrMapOvr>
</p:notes>
</file>

<file path=ppt/notesSlides/notesSlide67.xml><?xml version="1.0" encoding="utf-8"?>
<p:notes xmlns:a14="http://schemas.microsoft.com/office/drawing/2010/main" xmlns:ma14="http://schemas.microsoft.com/office/mac/drawingml/2011/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Parent of the Month / Stars of the Game.</a:t>
            </a:r>
            <a:r>
              <a:rPr lang="en-US" sz="1800" dirty="0">
                <a:effectLst/>
                <a:latin typeface="Calibri" panose="020F0502020204030204" pitchFamily="34" charset="0"/>
                <a:ea typeface="Calibri" panose="020F0502020204030204" pitchFamily="34" charset="0"/>
                <a:cs typeface="Times New Roman" panose="02020603050405020304" pitchFamily="18" charset="0"/>
              </a:rPr>
              <a:t>  Have a recognition process for parents who help.</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Maybe monthly, maybe also right after each event.  Think Hockey, with “Three Stars of the Game”, or Soccer with “Man of the Match” recognition – each right after the game is over. </a:t>
            </a:r>
          </a:p>
          <a:p>
            <a:pPr>
              <a:buFontTx/>
              <a:buNone/>
            </a:pPr>
            <a:endParaRPr lang="en-US" dirty="0">
              <a:ea typeface="ヒラギノ角ゴ Pro W3" charset="-128"/>
            </a:endParaRPr>
          </a:p>
        </p:txBody>
      </p:sp>
      <p:sp>
        <p:nvSpPr>
          <p:cNvPr id="21507"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CF76080-288C-4838-A5E6-1C2542D9A2C5}" type="datetime1">
              <a:rPr lang="en-US" sz="1300">
                <a:latin typeface="Calibri" pitchFamily="34" charset="0"/>
              </a:rPr>
              <a:pPr eaLnBrk="1" hangingPunct="1"/>
              <a:t>7/26/2022</a:t>
            </a:fld>
            <a:endParaRPr lang="en-US" sz="1300" dirty="0">
              <a:latin typeface="Calibri" pitchFamily="34" charset="0"/>
            </a:endParaRPr>
          </a:p>
        </p:txBody>
      </p:sp>
      <p:sp>
        <p:nvSpPr>
          <p:cNvPr id="21508"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21509"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8FD0E16C-FC47-4252-BB63-B6ED932156DC}" type="slidenum">
              <a:rPr lang="en-US" sz="1300">
                <a:latin typeface="Calibri" pitchFamily="34" charset="0"/>
              </a:rPr>
              <a:pPr eaLnBrk="1" hangingPunct="1"/>
              <a:t>74</a:t>
            </a:fld>
            <a:endParaRPr lang="en-US" sz="1300" dirty="0">
              <a:latin typeface="Calibri" pitchFamily="34" charset="0"/>
            </a:endParaRPr>
          </a:p>
        </p:txBody>
      </p:sp>
    </p:spTree>
    <p:extLst>
      <p:ext uri="{BB962C8B-B14F-4D97-AF65-F5344CB8AC3E}">
        <p14:creationId xmlns:p14="http://schemas.microsoft.com/office/powerpoint/2010/main" val="2069268689"/>
      </p:ext>
    </p:extLst>
  </p:cSld>
  <p:clrMapOvr>
    <a:masterClrMapping/>
  </p:clrMapOvr>
</p:notes>
</file>

<file path=ppt/notesSlides/notesSlide68.xml><?xml version="1.0" encoding="utf-8"?>
<p:notes xmlns:a14="http://schemas.microsoft.com/office/drawing/2010/main" xmlns:ma14="http://schemas.microsoft.com/office/mac/drawingml/2011/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Awards.</a:t>
            </a:r>
            <a:r>
              <a:rPr lang="en-US" sz="1800" dirty="0">
                <a:effectLst/>
                <a:latin typeface="Calibri" panose="020F0502020204030204" pitchFamily="34" charset="0"/>
                <a:ea typeface="Calibri" panose="020F0502020204030204" pitchFamily="34" charset="0"/>
                <a:cs typeface="Times New Roman" panose="02020603050405020304" pitchFamily="18" charset="0"/>
              </a:rPr>
              <a:t>  Beyond just “thank you” recognition, be sure leaders are getting awards for service.</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There’s lots of official BSA awards, and you can make up your own too!</a:t>
            </a:r>
          </a:p>
          <a:p>
            <a:pPr>
              <a:buFontTx/>
              <a:buNone/>
            </a:pPr>
            <a:endParaRPr lang="en-US" dirty="0">
              <a:ea typeface="ヒラギノ角ゴ Pro W3" charset="-128"/>
            </a:endParaRPr>
          </a:p>
        </p:txBody>
      </p:sp>
      <p:sp>
        <p:nvSpPr>
          <p:cNvPr id="21507"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CF76080-288C-4838-A5E6-1C2542D9A2C5}" type="datetime1">
              <a:rPr lang="en-US" sz="1300">
                <a:latin typeface="Calibri" pitchFamily="34" charset="0"/>
              </a:rPr>
              <a:pPr eaLnBrk="1" hangingPunct="1"/>
              <a:t>7/26/2022</a:t>
            </a:fld>
            <a:endParaRPr lang="en-US" sz="1300" dirty="0">
              <a:latin typeface="Calibri" pitchFamily="34" charset="0"/>
            </a:endParaRPr>
          </a:p>
        </p:txBody>
      </p:sp>
      <p:sp>
        <p:nvSpPr>
          <p:cNvPr id="21508"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21509"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8FD0E16C-FC47-4252-BB63-B6ED932156DC}" type="slidenum">
              <a:rPr lang="en-US" sz="1300">
                <a:latin typeface="Calibri" pitchFamily="34" charset="0"/>
              </a:rPr>
              <a:pPr eaLnBrk="1" hangingPunct="1"/>
              <a:t>75</a:t>
            </a:fld>
            <a:endParaRPr lang="en-US" sz="1300" dirty="0">
              <a:latin typeface="Calibri" pitchFamily="34" charset="0"/>
            </a:endParaRPr>
          </a:p>
        </p:txBody>
      </p:sp>
    </p:spTree>
    <p:extLst>
      <p:ext uri="{BB962C8B-B14F-4D97-AF65-F5344CB8AC3E}">
        <p14:creationId xmlns:p14="http://schemas.microsoft.com/office/powerpoint/2010/main" val="3616807816"/>
      </p:ext>
    </p:extLst>
  </p:cSld>
  <p:clrMapOvr>
    <a:masterClrMapping/>
  </p:clrMapOvr>
</p:notes>
</file>

<file path=ppt/notesSlides/notesSlide69.xml><?xml version="1.0" encoding="utf-8"?>
<p:notes xmlns:a14="http://schemas.microsoft.com/office/drawing/2010/main" xmlns:ma14="http://schemas.microsoft.com/office/mac/drawingml/2011/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a:buFontTx/>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Recognition Beyond the Pack.</a:t>
            </a:r>
            <a:r>
              <a:rPr lang="en-US" sz="1800" dirty="0">
                <a:effectLst/>
                <a:latin typeface="Calibri" panose="020F0502020204030204" pitchFamily="34" charset="0"/>
                <a:ea typeface="Calibri" panose="020F0502020204030204" pitchFamily="34" charset="0"/>
                <a:cs typeface="Times New Roman" panose="02020603050405020304" pitchFamily="18" charset="0"/>
              </a:rPr>
              <a:t>  Not “instead” of Pack event recognition, but you can get a lot of mileage if you can recognize helpful parents in public ways on Church, School or Community newsletters, websites, etc.</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dirty="0">
              <a:ea typeface="ヒラギノ角ゴ Pro W3" charset="-128"/>
            </a:endParaRPr>
          </a:p>
        </p:txBody>
      </p:sp>
      <p:sp>
        <p:nvSpPr>
          <p:cNvPr id="21507"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CF76080-288C-4838-A5E6-1C2542D9A2C5}" type="datetime1">
              <a:rPr lang="en-US" sz="1300">
                <a:latin typeface="Calibri" pitchFamily="34" charset="0"/>
              </a:rPr>
              <a:pPr eaLnBrk="1" hangingPunct="1"/>
              <a:t>7/26/2022</a:t>
            </a:fld>
            <a:endParaRPr lang="en-US" sz="1300" dirty="0">
              <a:latin typeface="Calibri" pitchFamily="34" charset="0"/>
            </a:endParaRPr>
          </a:p>
        </p:txBody>
      </p:sp>
      <p:sp>
        <p:nvSpPr>
          <p:cNvPr id="21508"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21509"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8FD0E16C-FC47-4252-BB63-B6ED932156DC}" type="slidenum">
              <a:rPr lang="en-US" sz="1300">
                <a:latin typeface="Calibri" pitchFamily="34" charset="0"/>
              </a:rPr>
              <a:pPr eaLnBrk="1" hangingPunct="1"/>
              <a:t>76</a:t>
            </a:fld>
            <a:endParaRPr lang="en-US" sz="1300" dirty="0">
              <a:latin typeface="Calibri" pitchFamily="34" charset="0"/>
            </a:endParaRPr>
          </a:p>
        </p:txBody>
      </p:sp>
    </p:spTree>
    <p:extLst>
      <p:ext uri="{BB962C8B-B14F-4D97-AF65-F5344CB8AC3E}">
        <p14:creationId xmlns:p14="http://schemas.microsoft.com/office/powerpoint/2010/main" val="574295075"/>
      </p:ext>
    </p:extLst>
  </p:cSld>
  <p:clrMapOvr>
    <a:masterClrMapping/>
  </p:clrMapOvr>
</p:notes>
</file>

<file path=ppt/notesSlides/notesSlide70.xml><?xml version="1.0" encoding="utf-8"?>
<p:notes xmlns:a14="http://schemas.microsoft.com/office/drawing/2010/main" xmlns:ma14="http://schemas.microsoft.com/office/mac/drawingml/2011/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a:buFontTx/>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Thank You Notes.</a:t>
            </a:r>
            <a:r>
              <a:rPr lang="en-US" sz="1800" dirty="0">
                <a:effectLst/>
                <a:latin typeface="Calibri" panose="020F0502020204030204" pitchFamily="34" charset="0"/>
                <a:ea typeface="Calibri" panose="020F0502020204030204" pitchFamily="34" charset="0"/>
                <a:cs typeface="Times New Roman" panose="02020603050405020304" pitchFamily="18" charset="0"/>
              </a:rPr>
              <a:t>  Never underestimate the power of the handwritten thank you note.  You’re welcome!</a:t>
            </a:r>
            <a:endParaRPr lang="en-US" dirty="0">
              <a:ea typeface="ヒラギノ角ゴ Pro W3" charset="-128"/>
            </a:endParaRPr>
          </a:p>
        </p:txBody>
      </p:sp>
      <p:sp>
        <p:nvSpPr>
          <p:cNvPr id="21507"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CF76080-288C-4838-A5E6-1C2542D9A2C5}" type="datetime1">
              <a:rPr lang="en-US" sz="1300">
                <a:latin typeface="Calibri" pitchFamily="34" charset="0"/>
              </a:rPr>
              <a:pPr eaLnBrk="1" hangingPunct="1"/>
              <a:t>7/26/2022</a:t>
            </a:fld>
            <a:endParaRPr lang="en-US" sz="1300" dirty="0">
              <a:latin typeface="Calibri" pitchFamily="34" charset="0"/>
            </a:endParaRPr>
          </a:p>
        </p:txBody>
      </p:sp>
      <p:sp>
        <p:nvSpPr>
          <p:cNvPr id="21508"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21509"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8FD0E16C-FC47-4252-BB63-B6ED932156DC}" type="slidenum">
              <a:rPr lang="en-US" sz="1300">
                <a:latin typeface="Calibri" pitchFamily="34" charset="0"/>
              </a:rPr>
              <a:pPr eaLnBrk="1" hangingPunct="1"/>
              <a:t>77</a:t>
            </a:fld>
            <a:endParaRPr lang="en-US" sz="1300" dirty="0">
              <a:latin typeface="Calibri" pitchFamily="34" charset="0"/>
            </a:endParaRPr>
          </a:p>
        </p:txBody>
      </p:sp>
    </p:spTree>
    <p:extLst>
      <p:ext uri="{BB962C8B-B14F-4D97-AF65-F5344CB8AC3E}">
        <p14:creationId xmlns:p14="http://schemas.microsoft.com/office/powerpoint/2010/main" val="579369539"/>
      </p:ext>
    </p:extLst>
  </p:cSld>
  <p:clrMapOvr>
    <a:masterClrMapping/>
  </p:clrMapOvr>
</p:notes>
</file>

<file path=ppt/notesSlides/notesSlide71.xml><?xml version="1.0" encoding="utf-8"?>
<p:notes xmlns:a14="http://schemas.microsoft.com/office/drawing/2010/main" xmlns:ma14="http://schemas.microsoft.com/office/mac/drawingml/2011/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Thanks Giver (A Recognition Coordinator).</a:t>
            </a:r>
            <a:r>
              <a:rPr lang="en-US" sz="1800" dirty="0">
                <a:effectLst/>
                <a:latin typeface="Calibri" panose="020F0502020204030204" pitchFamily="34" charset="0"/>
                <a:ea typeface="Calibri" panose="020F0502020204030204" pitchFamily="34" charset="0"/>
                <a:cs typeface="Times New Roman" panose="02020603050405020304" pitchFamily="18" charset="0"/>
              </a:rPr>
              <a:t>  A role for a parent who loves Scouting, but in the background.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Task them with the job of saying “thank you” to everyone who helps … share this list and all the ideas.  </a:t>
            </a:r>
          </a:p>
          <a:p>
            <a:pPr>
              <a:buFontTx/>
              <a:buNone/>
            </a:pPr>
            <a:endParaRPr lang="en-US" dirty="0">
              <a:ea typeface="ヒラギノ角ゴ Pro W3" charset="-128"/>
            </a:endParaRPr>
          </a:p>
        </p:txBody>
      </p:sp>
      <p:sp>
        <p:nvSpPr>
          <p:cNvPr id="21507"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CF76080-288C-4838-A5E6-1C2542D9A2C5}" type="datetime1">
              <a:rPr lang="en-US" sz="1300">
                <a:latin typeface="Calibri" pitchFamily="34" charset="0"/>
              </a:rPr>
              <a:pPr eaLnBrk="1" hangingPunct="1"/>
              <a:t>7/26/2022</a:t>
            </a:fld>
            <a:endParaRPr lang="en-US" sz="1300" dirty="0">
              <a:latin typeface="Calibri" pitchFamily="34" charset="0"/>
            </a:endParaRPr>
          </a:p>
        </p:txBody>
      </p:sp>
      <p:sp>
        <p:nvSpPr>
          <p:cNvPr id="21508"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21509"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8FD0E16C-FC47-4252-BB63-B6ED932156DC}" type="slidenum">
              <a:rPr lang="en-US" sz="1300">
                <a:latin typeface="Calibri" pitchFamily="34" charset="0"/>
              </a:rPr>
              <a:pPr eaLnBrk="1" hangingPunct="1"/>
              <a:t>78</a:t>
            </a:fld>
            <a:endParaRPr lang="en-US" sz="1300" dirty="0">
              <a:latin typeface="Calibri" pitchFamily="34" charset="0"/>
            </a:endParaRPr>
          </a:p>
        </p:txBody>
      </p:sp>
    </p:spTree>
    <p:extLst>
      <p:ext uri="{BB962C8B-B14F-4D97-AF65-F5344CB8AC3E}">
        <p14:creationId xmlns:p14="http://schemas.microsoft.com/office/powerpoint/2010/main" val="3572398231"/>
      </p:ext>
    </p:extLst>
  </p:cSld>
  <p:clrMapOvr>
    <a:masterClrMapping/>
  </p:clrMapOvr>
</p:notes>
</file>

<file path=ppt/notesSlides/notesSlide72.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Slice and Dice.</a:t>
            </a:r>
            <a:r>
              <a:rPr lang="en-US" sz="1800" dirty="0">
                <a:effectLst/>
                <a:latin typeface="Calibri" panose="020F0502020204030204" pitchFamily="34" charset="0"/>
                <a:ea typeface="Calibri" panose="020F0502020204030204" pitchFamily="34" charset="0"/>
                <a:cs typeface="Times New Roman" panose="02020603050405020304" pitchFamily="18" charset="0"/>
              </a:rPr>
              <a:t>  Flagged above in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ction="ppaction://hlinkfile"/>
              </a:rPr>
              <a:t>Organizing</a:t>
            </a:r>
            <a:r>
              <a:rPr lang="en-US" sz="1800" dirty="0">
                <a:effectLst/>
                <a:latin typeface="Calibri" panose="020F0502020204030204" pitchFamily="34" charset="0"/>
                <a:ea typeface="Calibri" panose="020F0502020204030204" pitchFamily="34" charset="0"/>
                <a:cs typeface="Times New Roman" panose="02020603050405020304" pitchFamily="18" charset="0"/>
              </a:rPr>
              <a:t> but important: break down jobs into bite size pieces that people can do.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 person may believe “I can’t be a den leader” but if asked: “can you lead this game?  (here’s the instructions)” or “can you lead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this part</a:t>
            </a:r>
            <a:r>
              <a:rPr lang="en-US" sz="1800" dirty="0">
                <a:effectLst/>
                <a:latin typeface="Calibri" panose="020F0502020204030204" pitchFamily="34" charset="0"/>
                <a:ea typeface="Calibri" panose="020F0502020204030204" pitchFamily="34" charset="0"/>
                <a:cs typeface="Times New Roman" panose="02020603050405020304" pitchFamily="18" charset="0"/>
              </a:rPr>
              <a:t> of Bobcat?  (here’s the plan)” … they can say “yes”.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They can succeed best if you share resources with them like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Bobcat Adventure Plans</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a:t>
            </a:r>
            <a:r>
              <a:rPr lang="en-US" sz="1800" i="1"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Streamlined</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 and simpler “Family Led” Adventure Plans</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endParaRPr lang="en-US" dirty="0">
              <a:ea typeface="ヒラギノ角ゴ Pro W3" charset="-128"/>
            </a:endParaRP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79</a:t>
            </a:fld>
            <a:endParaRPr lang="en-US" sz="1300" dirty="0">
              <a:latin typeface="Calibri" pitchFamily="34" charset="0"/>
            </a:endParaRPr>
          </a:p>
        </p:txBody>
      </p:sp>
    </p:spTree>
    <p:extLst>
      <p:ext uri="{BB962C8B-B14F-4D97-AF65-F5344CB8AC3E}">
        <p14:creationId xmlns:p14="http://schemas.microsoft.com/office/powerpoint/2010/main" val="2300189837"/>
      </p:ext>
    </p:extLst>
  </p:cSld>
  <p:clrMapOvr>
    <a:masterClrMapping/>
  </p:clrMapOvr>
</p:notes>
</file>

<file path=ppt/notesSlides/notesSlide73.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Plan to Assign.</a:t>
            </a:r>
            <a:r>
              <a:rPr lang="en-US" sz="1800" dirty="0">
                <a:effectLst/>
                <a:latin typeface="Calibri" panose="020F0502020204030204" pitchFamily="34" charset="0"/>
                <a:ea typeface="Calibri" panose="020F0502020204030204" pitchFamily="34" charset="0"/>
                <a:cs typeface="Times New Roman" panose="02020603050405020304" pitchFamily="18" charset="0"/>
              </a:rPr>
              <a:t>  When you have an event, have specific jobs you assign to individuals.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Have sheets or cards telling the volunteers what to do, but once they lead and succeed, you’ve hooked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em</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80</a:t>
            </a:fld>
            <a:endParaRPr lang="en-US" sz="1300" dirty="0">
              <a:latin typeface="Calibri" pitchFamily="34" charset="0"/>
            </a:endParaRPr>
          </a:p>
        </p:txBody>
      </p:sp>
    </p:spTree>
    <p:extLst>
      <p:ext uri="{BB962C8B-B14F-4D97-AF65-F5344CB8AC3E}">
        <p14:creationId xmlns:p14="http://schemas.microsoft.com/office/powerpoint/2010/main" val="1007989581"/>
      </p:ext>
    </p:extLst>
  </p:cSld>
  <p:clrMapOvr>
    <a:masterClrMapping/>
  </p:clrMapOvr>
</p:notes>
</file>

<file path=ppt/notesSlides/notesSlide74.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Split Up Den Meeting Jobs.</a:t>
            </a:r>
            <a:r>
              <a:rPr lang="en-US" sz="1800" dirty="0">
                <a:effectLst/>
                <a:latin typeface="Calibri" panose="020F0502020204030204" pitchFamily="34" charset="0"/>
                <a:ea typeface="Calibri" panose="020F0502020204030204" pitchFamily="34" charset="0"/>
                <a:cs typeface="Times New Roman" panose="02020603050405020304" pitchFamily="18" charset="0"/>
              </a:rPr>
              <a:t>  Get to know what people can so, and assign away.  Some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Ideas here</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Let the planner plan, the game leader game, the crafty one craft, the phone person take photos and video.</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Have the “is there a badge for this” helicopter parent put on recognition ceremonies … use your imagination.</a:t>
            </a: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81</a:t>
            </a:fld>
            <a:endParaRPr lang="en-US" sz="1300" dirty="0">
              <a:latin typeface="Calibri" pitchFamily="34" charset="0"/>
            </a:endParaRPr>
          </a:p>
        </p:txBody>
      </p:sp>
    </p:spTree>
    <p:extLst>
      <p:ext uri="{BB962C8B-B14F-4D97-AF65-F5344CB8AC3E}">
        <p14:creationId xmlns:p14="http://schemas.microsoft.com/office/powerpoint/2010/main" val="2547138556"/>
      </p:ext>
    </p:extLst>
  </p:cSld>
  <p:clrMapOvr>
    <a:masterClrMapping/>
  </p:clrMapOvr>
</p:notes>
</file>

<file path=ppt/notesSlides/notesSlide75.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Assign at Fun Events Too.</a:t>
            </a:r>
            <a:r>
              <a:rPr lang="en-US" sz="1800" dirty="0">
                <a:effectLst/>
                <a:latin typeface="Calibri" panose="020F0502020204030204" pitchFamily="34" charset="0"/>
                <a:ea typeface="Calibri" panose="020F0502020204030204" pitchFamily="34" charset="0"/>
                <a:cs typeface="Times New Roman" panose="02020603050405020304" pitchFamily="18" charset="0"/>
              </a:rPr>
              <a:t>  Yes, even if you can do it better and faster, make it your goal to assign bits of the fun event to others to lead, whether leading a game, or fun ways to do a hike, or simple instruction on a skill … have some sort of easy “cheat sheet” that shows what you want the Parent to do … let them lead and succeed!</a:t>
            </a:r>
            <a:endParaRPr lang="en-US" dirty="0">
              <a:ea typeface="ヒラギノ角ゴ Pro W3" charset="-128"/>
            </a:endParaRP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82</a:t>
            </a:fld>
            <a:endParaRPr lang="en-US" sz="1300" dirty="0">
              <a:latin typeface="Calibri" pitchFamily="34" charset="0"/>
            </a:endParaRPr>
          </a:p>
        </p:txBody>
      </p:sp>
    </p:spTree>
    <p:extLst>
      <p:ext uri="{BB962C8B-B14F-4D97-AF65-F5344CB8AC3E}">
        <p14:creationId xmlns:p14="http://schemas.microsoft.com/office/powerpoint/2010/main" val="1386037124"/>
      </p:ext>
    </p:extLst>
  </p:cSld>
  <p:clrMapOvr>
    <a:masterClrMapping/>
  </p:clrMapOvr>
</p:notes>
</file>

<file path=ppt/notesSlides/notesSlide76.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Split up Administrative Jobs.</a:t>
            </a:r>
            <a:r>
              <a:rPr lang="en-US" sz="1800" dirty="0">
                <a:effectLst/>
                <a:latin typeface="Calibri" panose="020F0502020204030204" pitchFamily="34" charset="0"/>
                <a:ea typeface="Calibri" panose="020F0502020204030204" pitchFamily="34" charset="0"/>
                <a:cs typeface="Times New Roman" panose="02020603050405020304" pitchFamily="18" charset="0"/>
              </a:rPr>
              <a:t>  Don’t Dump on the Den Leader.  Don’t make the Den Leader Do It All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Let someone else call and poll the den about “are you coming on the campout”.</a:t>
            </a: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83</a:t>
            </a:fld>
            <a:endParaRPr lang="en-US" sz="1300" dirty="0">
              <a:latin typeface="Calibri" pitchFamily="34" charset="0"/>
            </a:endParaRPr>
          </a:p>
        </p:txBody>
      </p:sp>
    </p:spTree>
    <p:extLst>
      <p:ext uri="{BB962C8B-B14F-4D97-AF65-F5344CB8AC3E}">
        <p14:creationId xmlns:p14="http://schemas.microsoft.com/office/powerpoint/2010/main" val="3831138415"/>
      </p:ext>
    </p:extLst>
  </p:cSld>
  <p:clrMapOvr>
    <a:masterClrMapping/>
  </p:clrMapOvr>
</p:notes>
</file>

<file path=ppt/notesSlides/notesSlide77.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Get the Right Job for the Right Person.</a:t>
            </a:r>
            <a:r>
              <a:rPr lang="en-US" sz="1800" dirty="0">
                <a:effectLst/>
                <a:latin typeface="Calibri" panose="020F0502020204030204" pitchFamily="34" charset="0"/>
                <a:ea typeface="Calibri" panose="020F0502020204030204" pitchFamily="34" charset="0"/>
                <a:cs typeface="Times New Roman" panose="02020603050405020304" pitchFamily="18" charset="0"/>
              </a:rPr>
              <a:t>  A person might be a terrific den leader, leading 8 to 10 Scouts.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But that person may not be right in the role of a Cubmaster who needs to be skilled at leading 8 to 10 den leaders or a Committee Chair coordinating all aspects of the Pack and the Leader Team.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 leader has to know his limits.  And if you’re recruiting you need to gauge those limits.</a:t>
            </a: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84</a:t>
            </a:fld>
            <a:endParaRPr lang="en-US" sz="1300" dirty="0">
              <a:latin typeface="Calibri" pitchFamily="34" charset="0"/>
            </a:endParaRPr>
          </a:p>
        </p:txBody>
      </p:sp>
    </p:spTree>
    <p:extLst>
      <p:ext uri="{BB962C8B-B14F-4D97-AF65-F5344CB8AC3E}">
        <p14:creationId xmlns:p14="http://schemas.microsoft.com/office/powerpoint/2010/main" val="2354543997"/>
      </p:ext>
    </p:extLst>
  </p:cSld>
  <p:clrMapOvr>
    <a:masterClrMapping/>
  </p:clrMapOvr>
</p:notes>
</file>

<file path=ppt/notesSlides/notesSlide78.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Efficiencies of Scale.</a:t>
            </a:r>
            <a:r>
              <a:rPr lang="en-US" sz="1800" dirty="0">
                <a:effectLst/>
                <a:latin typeface="Calibri" panose="020F0502020204030204" pitchFamily="34" charset="0"/>
                <a:ea typeface="Calibri" panose="020F0502020204030204" pitchFamily="34" charset="0"/>
                <a:cs typeface="Times New Roman" panose="02020603050405020304" pitchFamily="18" charset="0"/>
              </a:rPr>
              <a:t>  Share Unit Committee Membership between your Pack and Troop.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Similar jobs can be covered in both a Troop and a Pack, like applications, popcorn, camp cards, charter renewal, Youth Protection Renewal Reminders, etc.</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Plus Troop Leaders can better “mentor” Pack and Den Leaders that way … and there is a great value in having some joint Pack and Troop activities so that Arrow of Light Scouts continue in Scouts BSA Troops.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Troop and Pack Leaders can be “multiple” registered in the other unit for free. </a:t>
            </a: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85</a:t>
            </a:fld>
            <a:endParaRPr lang="en-US" sz="1300" dirty="0">
              <a:latin typeface="Calibri" pitchFamily="34" charset="0"/>
            </a:endParaRPr>
          </a:p>
        </p:txBody>
      </p:sp>
    </p:spTree>
    <p:extLst>
      <p:ext uri="{BB962C8B-B14F-4D97-AF65-F5344CB8AC3E}">
        <p14:creationId xmlns:p14="http://schemas.microsoft.com/office/powerpoint/2010/main" val="3193552200"/>
      </p:ext>
    </p:extLst>
  </p:cSld>
  <p:clrMapOvr>
    <a:masterClrMapping/>
  </p:clrMapOvr>
</p:notes>
</file>

<file path=ppt/notesSlides/notesSlide79.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Rotate Jobs / Every Parent is a Co-Leader.</a:t>
            </a:r>
            <a:r>
              <a:rPr lang="en-US" sz="1800" dirty="0">
                <a:effectLst/>
                <a:latin typeface="Calibri" panose="020F0502020204030204" pitchFamily="34" charset="0"/>
                <a:ea typeface="Calibri" panose="020F0502020204030204" pitchFamily="34" charset="0"/>
                <a:cs typeface="Times New Roman" panose="02020603050405020304" pitchFamily="18" charset="0"/>
              </a:rPr>
              <a:t>  No single Den Leader?  No problem if parents work together.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Get everyone together and assign events so everyone takes a turn leading.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Some Dens will assign a different parent (or team) to lead each Adventure.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Here’s resources</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They can do it!</a:t>
            </a: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86</a:t>
            </a:fld>
            <a:endParaRPr lang="en-US" sz="1300" dirty="0">
              <a:latin typeface="Calibri" pitchFamily="34" charset="0"/>
            </a:endParaRPr>
          </a:p>
        </p:txBody>
      </p:sp>
    </p:spTree>
    <p:extLst>
      <p:ext uri="{BB962C8B-B14F-4D97-AF65-F5344CB8AC3E}">
        <p14:creationId xmlns:p14="http://schemas.microsoft.com/office/powerpoint/2010/main" val="4251423300"/>
      </p:ext>
    </p:extLst>
  </p:cSld>
  <p:clrMapOvr>
    <a:masterClrMapping/>
  </p:clrMapOvr>
</p:notes>
</file>

<file path=ppt/notesSlides/notesSlide80.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Protect Your Volunteers.</a:t>
            </a:r>
            <a:r>
              <a:rPr lang="en-US" sz="1800" dirty="0">
                <a:effectLst/>
                <a:latin typeface="Calibri" panose="020F0502020204030204" pitchFamily="34" charset="0"/>
                <a:ea typeface="Calibri" panose="020F0502020204030204" pitchFamily="34" charset="0"/>
                <a:cs typeface="Times New Roman" panose="02020603050405020304" pitchFamily="18" charset="0"/>
              </a:rPr>
              <a:t>  Avoid mission creep … a den leader who volunteered for a den of 8 shouldn’t be locked into an infinite number, forced to lead a den of 12 or 15 or 20 – that’s just not fair.</a:t>
            </a:r>
          </a:p>
          <a:p>
            <a:pPr marL="342900" marR="0" lvl="0" indent="-342900">
              <a:lnSpc>
                <a:spcPct val="107000"/>
              </a:lnSpc>
              <a:spcBef>
                <a:spcPts val="0"/>
              </a:spcBef>
              <a:spcAft>
                <a:spcPts val="0"/>
              </a:spcAft>
              <a:buFont typeface="Symbol" panose="05050102010706020507" pitchFamily="18" charset="2"/>
              <a:buChar char=""/>
            </a:pPr>
            <a:r>
              <a:rPr lang="en-US" sz="1800" i="1" dirty="0">
                <a:effectLst/>
                <a:latin typeface="Calibri" panose="020F0502020204030204" pitchFamily="34" charset="0"/>
                <a:ea typeface="Calibri" panose="020F0502020204030204" pitchFamily="34" charset="0"/>
                <a:cs typeface="Times New Roman" panose="02020603050405020304" pitchFamily="18" charset="0"/>
              </a:rPr>
              <a:t>You’ll end up with no Den Leader</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no Scouts and no program for that grade level.</a:t>
            </a: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87</a:t>
            </a:fld>
            <a:endParaRPr lang="en-US" sz="1300" dirty="0">
              <a:latin typeface="Calibri" pitchFamily="34" charset="0"/>
            </a:endParaRPr>
          </a:p>
        </p:txBody>
      </p:sp>
    </p:spTree>
    <p:extLst>
      <p:ext uri="{BB962C8B-B14F-4D97-AF65-F5344CB8AC3E}">
        <p14:creationId xmlns:p14="http://schemas.microsoft.com/office/powerpoint/2010/main" val="3727874404"/>
      </p:ext>
    </p:extLst>
  </p:cSld>
  <p:clrMapOvr>
    <a:masterClrMapping/>
  </p:clrMapOvr>
</p:notes>
</file>

<file path=ppt/notesSlides/notesSlide81.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Numbers are Real – There’s a Reason for Den Size Limits.</a:t>
            </a:r>
            <a:r>
              <a:rPr lang="en-US" sz="1800" dirty="0">
                <a:effectLst/>
                <a:latin typeface="Calibri" panose="020F0502020204030204" pitchFamily="34" charset="0"/>
                <a:ea typeface="Calibri" panose="020F0502020204030204" pitchFamily="34" charset="0"/>
                <a:cs typeface="Times New Roman" panose="02020603050405020304" pitchFamily="18" charset="0"/>
              </a:rPr>
              <a:t>  If 8 Tigers become 16 Wolves, and you don’t have 2 Den Leaders to split into 2 Dens you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will</a:t>
            </a:r>
            <a:r>
              <a:rPr lang="en-US" sz="1800" dirty="0">
                <a:effectLst/>
                <a:latin typeface="Calibri" panose="020F0502020204030204" pitchFamily="34" charset="0"/>
                <a:ea typeface="Calibri" panose="020F0502020204030204" pitchFamily="34" charset="0"/>
                <a:cs typeface="Times New Roman" panose="02020603050405020304" pitchFamily="18" charset="0"/>
              </a:rPr>
              <a:t> lose Scouts.  In most cases, the Den will revert to 8 or so.  Here’s why:</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Too many of the Scouts will get lost in the crowd.  They won’t feel enough attention or connection with others.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Note: splitting into two dens doesn’t mean you are completely separate – only when you need to give attention or foster connection, like “Talk Time” and small group activity where Scouts need adult attention.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Openings, Closings, Games?  Do those together if you want.  </a:t>
            </a: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88</a:t>
            </a:fld>
            <a:endParaRPr lang="en-US" sz="1300" dirty="0">
              <a:latin typeface="Calibri" pitchFamily="34" charset="0"/>
            </a:endParaRPr>
          </a:p>
        </p:txBody>
      </p:sp>
    </p:spTree>
    <p:extLst>
      <p:ext uri="{BB962C8B-B14F-4D97-AF65-F5344CB8AC3E}">
        <p14:creationId xmlns:p14="http://schemas.microsoft.com/office/powerpoint/2010/main" val="4044468903"/>
      </p:ext>
    </p:extLst>
  </p:cSld>
  <p:clrMapOvr>
    <a:masterClrMapping/>
  </p:clrMapOvr>
</p:notes>
</file>

<file path=ppt/notesSlides/notesSlide82.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Use Welcoming Parents (New Member Coordinators).</a:t>
            </a:r>
            <a:r>
              <a:rPr lang="en-US" sz="1800" dirty="0">
                <a:effectLst/>
                <a:latin typeface="Calibri" panose="020F0502020204030204" pitchFamily="34" charset="0"/>
                <a:ea typeface="Calibri" panose="020F0502020204030204" pitchFamily="34" charset="0"/>
                <a:cs typeface="Times New Roman" panose="02020603050405020304" pitchFamily="18" charset="0"/>
              </a:rPr>
              <a:t>  You’ve got parents who love Cub Scouting but don’t want to be Den Leader or Cubmaster.  They might help you find the next Den Leader or Cubmaster.  Here’s how: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Engage them to be “greeters” or “welcomers” at your events.  Also called “New Member Coordinators”.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Be sure they know how your Pack works and how parents can be involved.</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Task a team of them to welcome people to your Pack events and share your information (like a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Pack Packet</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6041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0F89018-6A41-414E-BA04-A6DE2B2FF352}" type="datetime1">
              <a:rPr lang="en-US" sz="1300">
                <a:latin typeface="Calibri" pitchFamily="34" charset="0"/>
              </a:rPr>
              <a:pPr eaLnBrk="1" hangingPunct="1"/>
              <a:t>7/26/2022</a:t>
            </a:fld>
            <a:endParaRPr lang="en-US" sz="1300" dirty="0">
              <a:latin typeface="Calibri" pitchFamily="34" charset="0"/>
            </a:endParaRPr>
          </a:p>
        </p:txBody>
      </p:sp>
      <p:sp>
        <p:nvSpPr>
          <p:cNvPr id="6042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6042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8B6D2D7-675D-4A4A-87D2-9B5B34E05A68}" type="slidenum">
              <a:rPr lang="en-US" sz="1300">
                <a:latin typeface="Calibri" pitchFamily="34" charset="0"/>
              </a:rPr>
              <a:pPr eaLnBrk="1" hangingPunct="1"/>
              <a:t>89</a:t>
            </a:fld>
            <a:endParaRPr lang="en-US" sz="1300" dirty="0">
              <a:latin typeface="Calibri" pitchFamily="34" charset="0"/>
            </a:endParaRPr>
          </a:p>
        </p:txBody>
      </p:sp>
    </p:spTree>
    <p:extLst>
      <p:ext uri="{BB962C8B-B14F-4D97-AF65-F5344CB8AC3E}">
        <p14:creationId xmlns:p14="http://schemas.microsoft.com/office/powerpoint/2010/main" val="1098321463"/>
      </p:ext>
    </p:extLst>
  </p:cSld>
  <p:clrMapOvr>
    <a:masterClrMapping/>
  </p:clrMapOvr>
</p:notes>
</file>

<file path=ppt/notesSlides/notesSlide83.xml><?xml version="1.0" encoding="utf-8"?>
<p:notes xmlns:a14="http://schemas.microsoft.com/office/drawing/2010/main" xmlns:ma14="http://schemas.microsoft.com/office/mac/drawingml/2011/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Maybe </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Less is More</a:t>
            </a:r>
            <a:r>
              <a:rPr lang="en-US" sz="1800" b="1"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a:effectLst/>
                <a:latin typeface="Calibri" panose="020F0502020204030204" pitchFamily="34" charset="0"/>
                <a:ea typeface="Calibri" panose="020F0502020204030204" pitchFamily="34" charset="0"/>
                <a:cs typeface="Times New Roman" panose="02020603050405020304" pitchFamily="18" charset="0"/>
              </a:rPr>
              <a:t>  Every Pack is different.  If yours has weekly den meetings, monthly pack party, plus a pack activity, and a leader meeting and social, with all leader roles filled and with assistants and successors – congratulations!  If you’re like many with few engaged leaders, you’re struggling to put on program.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Weekly meetings too much?  Move to Monthly meetings.  Many successful packs and dens do that.</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Better to do that than burn out if you try to do too much or put people off with poor program.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If/when you get enough help to meet more often (parents energized and wanting more), then do it.  </a:t>
            </a:r>
          </a:p>
        </p:txBody>
      </p:sp>
      <p:sp>
        <p:nvSpPr>
          <p:cNvPr id="21507"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CF76080-288C-4838-A5E6-1C2542D9A2C5}" type="datetime1">
              <a:rPr lang="en-US" sz="1300">
                <a:latin typeface="Calibri" pitchFamily="34" charset="0"/>
              </a:rPr>
              <a:pPr eaLnBrk="1" hangingPunct="1"/>
              <a:t>7/26/2022</a:t>
            </a:fld>
            <a:endParaRPr lang="en-US" sz="1300" dirty="0">
              <a:latin typeface="Calibri" pitchFamily="34" charset="0"/>
            </a:endParaRPr>
          </a:p>
        </p:txBody>
      </p:sp>
      <p:sp>
        <p:nvSpPr>
          <p:cNvPr id="21508"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21509"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8FD0E16C-FC47-4252-BB63-B6ED932156DC}" type="slidenum">
              <a:rPr lang="en-US" sz="1300">
                <a:latin typeface="Calibri" pitchFamily="34" charset="0"/>
              </a:rPr>
              <a:pPr eaLnBrk="1" hangingPunct="1"/>
              <a:t>90</a:t>
            </a:fld>
            <a:endParaRPr lang="en-US" sz="1300" dirty="0">
              <a:latin typeface="Calibri" pitchFamily="34" charset="0"/>
            </a:endParaRPr>
          </a:p>
        </p:txBody>
      </p:sp>
    </p:spTree>
    <p:extLst>
      <p:ext uri="{BB962C8B-B14F-4D97-AF65-F5344CB8AC3E}">
        <p14:creationId xmlns:p14="http://schemas.microsoft.com/office/powerpoint/2010/main" val="2201280397"/>
      </p:ext>
    </p:extLst>
  </p:cSld>
  <p:clrMapOvr>
    <a:masterClrMapping/>
  </p:clrMapOvr>
</p:notes>
</file>

<file path=ppt/notesSlides/notesSlide84.xml><?xml version="1.0" encoding="utf-8"?>
<p:notes xmlns:a14="http://schemas.microsoft.com/office/drawing/2010/main" xmlns:ma14="http://schemas.microsoft.com/office/mac/drawingml/2011/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Don’t Be a Captive to the Calendar.</a:t>
            </a:r>
            <a:r>
              <a:rPr lang="en-US" sz="1800" dirty="0">
                <a:effectLst/>
                <a:latin typeface="Calibri" panose="020F0502020204030204" pitchFamily="34" charset="0"/>
                <a:ea typeface="Calibri" panose="020F0502020204030204" pitchFamily="34" charset="0"/>
                <a:cs typeface="Times New Roman" panose="02020603050405020304" pitchFamily="18" charset="0"/>
              </a:rPr>
              <a:t>  Make your schedule work for your leaders to keep them happy.  Easy example:  if it’s anxiety and struggle to “get the kids to rank” by a February Blue &amp; Gold Awards Banquet (usually the “high point” of the year and the biggest attendance), why not do your Banquet and Awards later in the Spring?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Worried you’re “late” for Scouting’s birthday on February 8?  Don’t. Scouting is kind.  Scouting understands.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Your Aunt Millie?  She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won’t</a:t>
            </a:r>
            <a:r>
              <a:rPr lang="en-US" sz="1800" dirty="0">
                <a:effectLst/>
                <a:latin typeface="Calibri" panose="020F0502020204030204" pitchFamily="34" charset="0"/>
                <a:ea typeface="Calibri" panose="020F0502020204030204" pitchFamily="34" charset="0"/>
                <a:cs typeface="Times New Roman" panose="02020603050405020304" pitchFamily="18" charset="0"/>
              </a:rPr>
              <a:t> understand, so don’t be late for </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her</a:t>
            </a:r>
            <a:r>
              <a:rPr lang="en-US" sz="1800" dirty="0">
                <a:effectLst/>
                <a:latin typeface="Calibri" panose="020F0502020204030204" pitchFamily="34" charset="0"/>
                <a:ea typeface="Calibri" panose="020F0502020204030204" pitchFamily="34" charset="0"/>
                <a:cs typeface="Times New Roman" panose="02020603050405020304" pitchFamily="18" charset="0"/>
              </a:rPr>
              <a:t> birthday!</a:t>
            </a:r>
          </a:p>
        </p:txBody>
      </p:sp>
      <p:sp>
        <p:nvSpPr>
          <p:cNvPr id="21507"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CF76080-288C-4838-A5E6-1C2542D9A2C5}" type="datetime1">
              <a:rPr lang="en-US" sz="1300">
                <a:latin typeface="Calibri" pitchFamily="34" charset="0"/>
              </a:rPr>
              <a:pPr eaLnBrk="1" hangingPunct="1"/>
              <a:t>7/26/2022</a:t>
            </a:fld>
            <a:endParaRPr lang="en-US" sz="1300" dirty="0">
              <a:latin typeface="Calibri" pitchFamily="34" charset="0"/>
            </a:endParaRPr>
          </a:p>
        </p:txBody>
      </p:sp>
      <p:sp>
        <p:nvSpPr>
          <p:cNvPr id="21508"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21509"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8FD0E16C-FC47-4252-BB63-B6ED932156DC}" type="slidenum">
              <a:rPr lang="en-US" sz="1300">
                <a:latin typeface="Calibri" pitchFamily="34" charset="0"/>
              </a:rPr>
              <a:pPr eaLnBrk="1" hangingPunct="1"/>
              <a:t>91</a:t>
            </a:fld>
            <a:endParaRPr lang="en-US" sz="1300" dirty="0">
              <a:latin typeface="Calibri" pitchFamily="34" charset="0"/>
            </a:endParaRPr>
          </a:p>
        </p:txBody>
      </p:sp>
    </p:spTree>
    <p:extLst>
      <p:ext uri="{BB962C8B-B14F-4D97-AF65-F5344CB8AC3E}">
        <p14:creationId xmlns:p14="http://schemas.microsoft.com/office/powerpoint/2010/main" val="2638617548"/>
      </p:ext>
    </p:extLst>
  </p:cSld>
  <p:clrMapOvr>
    <a:masterClrMapping/>
  </p:clrMapOvr>
</p:notes>
</file>

<file path=ppt/notesSlides/notesSlide85.xml><?xml version="1.0" encoding="utf-8"?>
<p:notes xmlns:a14="http://schemas.microsoft.com/office/drawing/2010/main" xmlns:ma14="http://schemas.microsoft.com/office/mac/drawingml/2011/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0" marR="0" lvl="0" indent="0">
              <a:lnSpc>
                <a:spcPct val="107000"/>
              </a:lnSpc>
              <a:spcBef>
                <a:spcPts val="600"/>
              </a:spcBef>
              <a:spcAft>
                <a:spcPts val="0"/>
              </a:spcAft>
              <a:buFont typeface="+mj-lt"/>
              <a:buNone/>
            </a:pPr>
            <a:r>
              <a:rPr lang="en-US" sz="1100" b="1" dirty="0">
                <a:effectLst/>
                <a:latin typeface="Calibri" panose="020F0502020204030204" pitchFamily="34" charset="0"/>
                <a:ea typeface="Calibri" panose="020F0502020204030204" pitchFamily="34" charset="0"/>
                <a:cs typeface="Times New Roman" panose="02020603050405020304" pitchFamily="18" charset="0"/>
              </a:rPr>
              <a:t>Are Weekday Activities (Meetings) Hard for Parents?</a:t>
            </a:r>
            <a:r>
              <a:rPr lang="en-US" sz="1100" dirty="0">
                <a:effectLst/>
                <a:latin typeface="Calibri" panose="020F0502020204030204" pitchFamily="34" charset="0"/>
                <a:ea typeface="Calibri" panose="020F0502020204030204" pitchFamily="34" charset="0"/>
                <a:cs typeface="Times New Roman" panose="02020603050405020304" pitchFamily="18" charset="0"/>
              </a:rPr>
              <a:t>  This is super common.  After a hard day at work, it’s hard for parents to put on Cub program.  Just because your Pack “always meets on Tuesdays” doesn’t mean you have to.</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might get more parent participation – and have more fun – doing weekend activities.  </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It is very easy to knock out </a:t>
            </a:r>
            <a:r>
              <a:rPr lang="en-US" sz="11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Cub Scout Adventures</a:t>
            </a:r>
            <a:r>
              <a:rPr lang="en-US" sz="1100" dirty="0">
                <a:effectLst/>
                <a:latin typeface="Calibri" panose="020F0502020204030204" pitchFamily="34" charset="0"/>
                <a:ea typeface="Calibri" panose="020F0502020204030204" pitchFamily="34" charset="0"/>
                <a:cs typeface="Times New Roman" panose="02020603050405020304" pitchFamily="18" charset="0"/>
              </a:rPr>
              <a:t> using a “we just meet on weekends” schedule.</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And Dens don’t have to meet “all at the same time and place”.  </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might have a Tuesday evening Den and a Weekend Den, each in the same grade level.  </a:t>
            </a:r>
          </a:p>
        </p:txBody>
      </p:sp>
      <p:sp>
        <p:nvSpPr>
          <p:cNvPr id="21507"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CF76080-288C-4838-A5E6-1C2542D9A2C5}" type="datetime1">
              <a:rPr lang="en-US" sz="1300">
                <a:latin typeface="Calibri" pitchFamily="34" charset="0"/>
              </a:rPr>
              <a:pPr eaLnBrk="1" hangingPunct="1"/>
              <a:t>7/26/2022</a:t>
            </a:fld>
            <a:endParaRPr lang="en-US" sz="1300" dirty="0">
              <a:latin typeface="Calibri" pitchFamily="34" charset="0"/>
            </a:endParaRPr>
          </a:p>
        </p:txBody>
      </p:sp>
      <p:sp>
        <p:nvSpPr>
          <p:cNvPr id="21508"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21509"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8FD0E16C-FC47-4252-BB63-B6ED932156DC}" type="slidenum">
              <a:rPr lang="en-US" sz="1300">
                <a:latin typeface="Calibri" pitchFamily="34" charset="0"/>
              </a:rPr>
              <a:pPr eaLnBrk="1" hangingPunct="1"/>
              <a:t>92</a:t>
            </a:fld>
            <a:endParaRPr lang="en-US" sz="1300" dirty="0">
              <a:latin typeface="Calibri" pitchFamily="34" charset="0"/>
            </a:endParaRPr>
          </a:p>
        </p:txBody>
      </p:sp>
    </p:spTree>
    <p:extLst>
      <p:ext uri="{BB962C8B-B14F-4D97-AF65-F5344CB8AC3E}">
        <p14:creationId xmlns:p14="http://schemas.microsoft.com/office/powerpoint/2010/main" val="3941329441"/>
      </p:ext>
    </p:extLst>
  </p:cSld>
  <p:clrMapOvr>
    <a:masterClrMapping/>
  </p:clrMapOvr>
</p:notes>
</file>

<file path=ppt/notesSlides/notesSlide86.xml><?xml version="1.0" encoding="utf-8"?>
<p:notes xmlns:a14="http://schemas.microsoft.com/office/drawing/2010/main" xmlns:ma14="http://schemas.microsoft.com/office/mac/drawingml/2011/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The Perfect Program is the Enemy of the Good Program.</a:t>
            </a:r>
            <a:r>
              <a:rPr lang="en-US" sz="1800" dirty="0">
                <a:effectLst/>
                <a:latin typeface="Calibri" panose="020F0502020204030204" pitchFamily="34" charset="0"/>
                <a:ea typeface="Calibri" panose="020F0502020204030204" pitchFamily="34" charset="0"/>
                <a:cs typeface="Times New Roman" panose="02020603050405020304" pitchFamily="18" charset="0"/>
              </a:rPr>
              <a:t>  Don’t have “den meetings” if you don’t have enough leaders to lead them (1 able leader and 1 Assistant for every den, max of about 8-10), because too big and too unplanned turns into chaos and failure and sadness.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Just do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weekend fun family stuff</a:t>
            </a:r>
            <a:r>
              <a:rPr lang="en-US" sz="1800" dirty="0">
                <a:effectLst/>
                <a:latin typeface="Calibri" panose="020F0502020204030204" pitchFamily="34" charset="0"/>
                <a:ea typeface="Calibri" panose="020F0502020204030204" pitchFamily="34" charset="0"/>
                <a:cs typeface="Times New Roman" panose="02020603050405020304" pitchFamily="18" charset="0"/>
              </a:rPr>
              <a:t> – with simple, easy activities you can give to parents to do together.</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When parents ask “when do we get badges”, then maybe you’ve primed them to be more engaged, and maybe they will be willing to help lead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Den Adventures</a:t>
            </a:r>
            <a:r>
              <a:rPr lang="en-US" sz="1800" dirty="0">
                <a:effectLst/>
                <a:latin typeface="Calibri" panose="020F0502020204030204" pitchFamily="34" charset="0"/>
                <a:ea typeface="Calibri" panose="020F0502020204030204" pitchFamily="34" charset="0"/>
                <a:cs typeface="Times New Roman" panose="02020603050405020304" pitchFamily="18" charset="0"/>
              </a:rPr>
              <a:t> – that link has tools to help them lead.</a:t>
            </a:r>
          </a:p>
        </p:txBody>
      </p:sp>
      <p:sp>
        <p:nvSpPr>
          <p:cNvPr id="21507"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CF76080-288C-4838-A5E6-1C2542D9A2C5}" type="datetime1">
              <a:rPr lang="en-US" sz="1300">
                <a:latin typeface="Calibri" pitchFamily="34" charset="0"/>
              </a:rPr>
              <a:pPr eaLnBrk="1" hangingPunct="1"/>
              <a:t>7/26/2022</a:t>
            </a:fld>
            <a:endParaRPr lang="en-US" sz="1300" dirty="0">
              <a:latin typeface="Calibri" pitchFamily="34" charset="0"/>
            </a:endParaRPr>
          </a:p>
        </p:txBody>
      </p:sp>
      <p:sp>
        <p:nvSpPr>
          <p:cNvPr id="21508"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21509"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8FD0E16C-FC47-4252-BB63-B6ED932156DC}" type="slidenum">
              <a:rPr lang="en-US" sz="1300">
                <a:latin typeface="Calibri" pitchFamily="34" charset="0"/>
              </a:rPr>
              <a:pPr eaLnBrk="1" hangingPunct="1"/>
              <a:t>93</a:t>
            </a:fld>
            <a:endParaRPr lang="en-US" sz="1300" dirty="0">
              <a:latin typeface="Calibri" pitchFamily="34" charset="0"/>
            </a:endParaRPr>
          </a:p>
        </p:txBody>
      </p:sp>
    </p:spTree>
    <p:extLst>
      <p:ext uri="{BB962C8B-B14F-4D97-AF65-F5344CB8AC3E}">
        <p14:creationId xmlns:p14="http://schemas.microsoft.com/office/powerpoint/2010/main" val="2914425790"/>
      </p:ext>
    </p:extLst>
  </p:cSld>
  <p:clrMapOvr>
    <a:masterClrMapping/>
  </p:clrMapOvr>
</p:notes>
</file>

<file path=ppt/notesSlides/notesSlide87.xml><?xml version="1.0" encoding="utf-8"?>
<p:notes xmlns:a14="http://schemas.microsoft.com/office/drawing/2010/main" xmlns:ma14="http://schemas.microsoft.com/office/mac/drawingml/2011/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Keep the “Outing” in “Scouting”.</a:t>
            </a:r>
            <a:r>
              <a:rPr lang="en-US" sz="1800" dirty="0">
                <a:effectLst/>
                <a:latin typeface="Calibri" panose="020F0502020204030204" pitchFamily="34" charset="0"/>
                <a:ea typeface="Calibri" panose="020F0502020204030204" pitchFamily="34" charset="0"/>
                <a:cs typeface="Times New Roman" panose="02020603050405020304" pitchFamily="18" charset="0"/>
              </a:rPr>
              <a:t>  Don’t let “Cub Scouting” become “Cub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Schooling</a:t>
            </a:r>
            <a:r>
              <a:rPr lang="en-US" sz="1800" dirty="0">
                <a:effectLst/>
                <a:latin typeface="Calibri" panose="020F0502020204030204" pitchFamily="34" charset="0"/>
                <a:ea typeface="Calibri" panose="020F0502020204030204" pitchFamily="34" charset="0"/>
                <a:cs typeface="Times New Roman" panose="02020603050405020304" pitchFamily="18" charset="0"/>
              </a:rPr>
              <a:t>” with too many indoor meetings.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Program is built to be outdoors, always more fun with a hike around the block or play in the schoolyard.</a:t>
            </a:r>
          </a:p>
        </p:txBody>
      </p:sp>
      <p:sp>
        <p:nvSpPr>
          <p:cNvPr id="21507"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CF76080-288C-4838-A5E6-1C2542D9A2C5}" type="datetime1">
              <a:rPr lang="en-US" sz="1300">
                <a:latin typeface="Calibri" pitchFamily="34" charset="0"/>
              </a:rPr>
              <a:pPr eaLnBrk="1" hangingPunct="1"/>
              <a:t>7/26/2022</a:t>
            </a:fld>
            <a:endParaRPr lang="en-US" sz="1300" dirty="0">
              <a:latin typeface="Calibri" pitchFamily="34" charset="0"/>
            </a:endParaRPr>
          </a:p>
        </p:txBody>
      </p:sp>
      <p:sp>
        <p:nvSpPr>
          <p:cNvPr id="21508"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21509"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8FD0E16C-FC47-4252-BB63-B6ED932156DC}" type="slidenum">
              <a:rPr lang="en-US" sz="1300">
                <a:latin typeface="Calibri" pitchFamily="34" charset="0"/>
              </a:rPr>
              <a:pPr eaLnBrk="1" hangingPunct="1"/>
              <a:t>94</a:t>
            </a:fld>
            <a:endParaRPr lang="en-US" sz="1300" dirty="0">
              <a:latin typeface="Calibri" pitchFamily="34" charset="0"/>
            </a:endParaRPr>
          </a:p>
        </p:txBody>
      </p:sp>
    </p:spTree>
    <p:extLst>
      <p:ext uri="{BB962C8B-B14F-4D97-AF65-F5344CB8AC3E}">
        <p14:creationId xmlns:p14="http://schemas.microsoft.com/office/powerpoint/2010/main" val="3364258580"/>
      </p:ext>
    </p:extLst>
  </p:cSld>
  <p:clrMapOvr>
    <a:masterClrMapping/>
  </p:clrMapOvr>
</p:notes>
</file>

<file path=ppt/notesSlides/notesSlide88.xml><?xml version="1.0" encoding="utf-8"?>
<p:notes xmlns:a14="http://schemas.microsoft.com/office/drawing/2010/main" xmlns:ma14="http://schemas.microsoft.com/office/mac/drawingml/2011/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0" marR="0" lvl="0" indent="0">
              <a:lnSpc>
                <a:spcPct val="107000"/>
              </a:lnSpc>
              <a:spcBef>
                <a:spcPts val="600"/>
              </a:spcBef>
              <a:spcAft>
                <a:spcPts val="0"/>
              </a:spcAft>
              <a:buFont typeface="+mj-lt"/>
              <a:buNone/>
            </a:pPr>
            <a:r>
              <a:rPr lang="en-US" sz="1100" b="1" dirty="0">
                <a:effectLst/>
                <a:latin typeface="Calibri" panose="020F0502020204030204" pitchFamily="34" charset="0"/>
                <a:ea typeface="Calibri" panose="020F0502020204030204" pitchFamily="34" charset="0"/>
                <a:cs typeface="Times New Roman" panose="02020603050405020304" pitchFamily="18" charset="0"/>
              </a:rPr>
              <a:t>Make the Program Fun For Families.</a:t>
            </a:r>
            <a:r>
              <a:rPr lang="en-US" sz="1100" dirty="0">
                <a:effectLst/>
                <a:latin typeface="Calibri" panose="020F0502020204030204" pitchFamily="34" charset="0"/>
                <a:ea typeface="Calibri" panose="020F0502020204030204" pitchFamily="34" charset="0"/>
                <a:cs typeface="Times New Roman" panose="02020603050405020304" pitchFamily="18" charset="0"/>
              </a:rPr>
              <a:t>  Be sure parents and families are engaged.  </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Don’t do a “Pack Meeting”, make it a “Pack </a:t>
            </a:r>
            <a:r>
              <a:rPr lang="en-US" sz="1100" i="1" dirty="0">
                <a:effectLst/>
                <a:latin typeface="Calibri" panose="020F0502020204030204" pitchFamily="34" charset="0"/>
                <a:ea typeface="Calibri" panose="020F0502020204030204" pitchFamily="34" charset="0"/>
                <a:cs typeface="Times New Roman" panose="02020603050405020304" pitchFamily="18" charset="0"/>
              </a:rPr>
              <a:t>Party</a:t>
            </a:r>
            <a:r>
              <a:rPr lang="en-US" sz="1100" dirty="0">
                <a:effectLst/>
                <a:latin typeface="Calibri" panose="020F0502020204030204" pitchFamily="34" charset="0"/>
                <a:ea typeface="Calibri" panose="020F0502020204030204" pitchFamily="34" charset="0"/>
                <a:cs typeface="Times New Roman" panose="02020603050405020304" pitchFamily="18" charset="0"/>
              </a:rPr>
              <a:t>”.  Engage Parents as much as Scouts in games and such.</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Or (see next tip) don’t do Pack “Meetings” at all – just do “out and about” Pack “activities”.  </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Don’t have “Den Meetings”, have “Den </a:t>
            </a:r>
            <a:r>
              <a:rPr lang="en-US" sz="1100" i="1" dirty="0">
                <a:effectLst/>
                <a:latin typeface="Calibri" panose="020F0502020204030204" pitchFamily="34" charset="0"/>
                <a:ea typeface="Calibri" panose="020F0502020204030204" pitchFamily="34" charset="0"/>
                <a:cs typeface="Times New Roman" panose="02020603050405020304" pitchFamily="18" charset="0"/>
              </a:rPr>
              <a:t>Adventures</a:t>
            </a:r>
            <a:r>
              <a:rPr lang="en-US" sz="1100" dirty="0">
                <a:effectLst/>
                <a:latin typeface="Calibri" panose="020F0502020204030204" pitchFamily="34" charset="0"/>
                <a:ea typeface="Calibri" panose="020F0502020204030204" pitchFamily="34" charset="0"/>
                <a:cs typeface="Times New Roman" panose="02020603050405020304" pitchFamily="18" charset="0"/>
              </a:rPr>
              <a:t>” … that’s what they are called in the Handbooks.  </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“Meetings” sounds boring.  Party sounds fun.  Adventure is what we want. </a:t>
            </a:r>
          </a:p>
        </p:txBody>
      </p:sp>
      <p:sp>
        <p:nvSpPr>
          <p:cNvPr id="21507"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CF76080-288C-4838-A5E6-1C2542D9A2C5}" type="datetime1">
              <a:rPr lang="en-US" sz="1300">
                <a:latin typeface="Calibri" pitchFamily="34" charset="0"/>
              </a:rPr>
              <a:pPr eaLnBrk="1" hangingPunct="1"/>
              <a:t>7/26/2022</a:t>
            </a:fld>
            <a:endParaRPr lang="en-US" sz="1300" dirty="0">
              <a:latin typeface="Calibri" pitchFamily="34" charset="0"/>
            </a:endParaRPr>
          </a:p>
        </p:txBody>
      </p:sp>
      <p:sp>
        <p:nvSpPr>
          <p:cNvPr id="21508"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21509"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8FD0E16C-FC47-4252-BB63-B6ED932156DC}" type="slidenum">
              <a:rPr lang="en-US" sz="1300">
                <a:latin typeface="Calibri" pitchFamily="34" charset="0"/>
              </a:rPr>
              <a:pPr eaLnBrk="1" hangingPunct="1"/>
              <a:t>95</a:t>
            </a:fld>
            <a:endParaRPr lang="en-US" sz="1300" dirty="0">
              <a:latin typeface="Calibri" pitchFamily="34" charset="0"/>
            </a:endParaRPr>
          </a:p>
        </p:txBody>
      </p:sp>
    </p:spTree>
    <p:extLst>
      <p:ext uri="{BB962C8B-B14F-4D97-AF65-F5344CB8AC3E}">
        <p14:creationId xmlns:p14="http://schemas.microsoft.com/office/powerpoint/2010/main" val="3930762603"/>
      </p:ext>
    </p:extLst>
  </p:cSld>
  <p:clrMapOvr>
    <a:masterClrMapping/>
  </p:clrMapOvr>
</p:notes>
</file>

<file path=ppt/notesSlides/notesSlide89.xml><?xml version="1.0" encoding="utf-8"?>
<p:notes xmlns:a14="http://schemas.microsoft.com/office/drawing/2010/main" xmlns:ma14="http://schemas.microsoft.com/office/mac/drawingml/2011/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lvl="0"/>
            <a:r>
              <a:rPr lang="en-US" sz="1800" b="1" dirty="0">
                <a:effectLst/>
                <a:latin typeface="Calibri" panose="020F0502020204030204" pitchFamily="34" charset="0"/>
                <a:ea typeface="Calibri" panose="020F0502020204030204" pitchFamily="34" charset="0"/>
                <a:cs typeface="Times New Roman" panose="02020603050405020304" pitchFamily="18" charset="0"/>
              </a:rPr>
              <a:t>If it’s Not Fun … Don’t Do It.</a:t>
            </a:r>
            <a:r>
              <a:rPr lang="en-US" sz="1800" dirty="0">
                <a:effectLst/>
                <a:latin typeface="Calibri" panose="020F0502020204030204" pitchFamily="34" charset="0"/>
                <a:ea typeface="Calibri" panose="020F0502020204030204" pitchFamily="34" charset="0"/>
                <a:cs typeface="Times New Roman" panose="02020603050405020304" pitchFamily="18" charset="0"/>
              </a:rPr>
              <a:t>  Face it.  For many Packs, old-style “in the room” Pack Meetings of announcements, skits and such are often hard to produce, often not fun.  If they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are</a:t>
            </a:r>
            <a:r>
              <a:rPr lang="en-US" sz="1800" dirty="0">
                <a:effectLst/>
                <a:latin typeface="Calibri" panose="020F0502020204030204" pitchFamily="34" charset="0"/>
                <a:ea typeface="Calibri" panose="020F0502020204030204" pitchFamily="34" charset="0"/>
                <a:cs typeface="Times New Roman" panose="02020603050405020304" pitchFamily="18" charset="0"/>
              </a:rPr>
              <a:t> super fun, great!  If not, make your Pack events “hands on” “go fun places” “do fun things” events.  With fun activities, no one will miss pack “meetings”.</a:t>
            </a:r>
            <a:endParaRPr lang="en-US" dirty="0">
              <a:ea typeface="ヒラギノ角ゴ Pro W3" charset="-128"/>
            </a:endParaRPr>
          </a:p>
        </p:txBody>
      </p:sp>
      <p:sp>
        <p:nvSpPr>
          <p:cNvPr id="21507"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CF76080-288C-4838-A5E6-1C2542D9A2C5}" type="datetime1">
              <a:rPr lang="en-US" sz="1300">
                <a:latin typeface="Calibri" pitchFamily="34" charset="0"/>
              </a:rPr>
              <a:pPr eaLnBrk="1" hangingPunct="1"/>
              <a:t>7/26/2022</a:t>
            </a:fld>
            <a:endParaRPr lang="en-US" sz="1300" dirty="0">
              <a:latin typeface="Calibri" pitchFamily="34" charset="0"/>
            </a:endParaRPr>
          </a:p>
        </p:txBody>
      </p:sp>
      <p:sp>
        <p:nvSpPr>
          <p:cNvPr id="21508"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21509"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8FD0E16C-FC47-4252-BB63-B6ED932156DC}" type="slidenum">
              <a:rPr lang="en-US" sz="1300">
                <a:latin typeface="Calibri" pitchFamily="34" charset="0"/>
              </a:rPr>
              <a:pPr eaLnBrk="1" hangingPunct="1"/>
              <a:t>96</a:t>
            </a:fld>
            <a:endParaRPr lang="en-US" sz="1300" dirty="0">
              <a:latin typeface="Calibri" pitchFamily="34" charset="0"/>
            </a:endParaRPr>
          </a:p>
        </p:txBody>
      </p:sp>
    </p:spTree>
    <p:extLst>
      <p:ext uri="{BB962C8B-B14F-4D97-AF65-F5344CB8AC3E}">
        <p14:creationId xmlns:p14="http://schemas.microsoft.com/office/powerpoint/2010/main" val="4095651349"/>
      </p:ext>
    </p:extLst>
  </p:cSld>
  <p:clrMapOvr>
    <a:masterClrMapping/>
  </p:clrMapOvr>
</p:notes>
</file>

<file path=ppt/notesSlides/notesSlide90.xml><?xml version="1.0" encoding="utf-8"?>
<p:notes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0" marR="0" lvl="0" indent="0">
              <a:lnSpc>
                <a:spcPct val="107000"/>
              </a:lnSpc>
              <a:spcBef>
                <a:spcPts val="600"/>
              </a:spcBef>
              <a:spcAft>
                <a:spcPts val="0"/>
              </a:spcAft>
              <a:buFont typeface="+mj-l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Identify Barriers to Volunteering.</a:t>
            </a:r>
            <a:r>
              <a:rPr lang="en-US" sz="1800" dirty="0">
                <a:effectLst/>
                <a:latin typeface="Calibri" panose="020F0502020204030204" pitchFamily="34" charset="0"/>
                <a:ea typeface="Calibri" panose="020F0502020204030204" pitchFamily="34" charset="0"/>
                <a:cs typeface="Times New Roman" panose="02020603050405020304" pitchFamily="18" charset="0"/>
              </a:rPr>
              <a:t>  Step back.  Observe. Is there a “barrier” to volunteering, either active or passive?</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Sometimes the words read “Help Wanted” but if the message received is “Help Not Wanted” or “We’ll Do This Because We Know How and You Don’t”, you might not get helpers to join your team.</a:t>
            </a:r>
          </a:p>
          <a:p>
            <a:endParaRPr lang="en-US" dirty="0">
              <a:ea typeface="ヒラギノ角ゴ Pro W3" charset="-128"/>
            </a:endParaRPr>
          </a:p>
        </p:txBody>
      </p:sp>
      <p:sp>
        <p:nvSpPr>
          <p:cNvPr id="63491"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5277DA5-B6E6-4348-9B91-9B24AD7E0DCC}" type="datetime1">
              <a:rPr lang="en-US" sz="1300">
                <a:latin typeface="Calibri" pitchFamily="34" charset="0"/>
              </a:rPr>
              <a:pPr eaLnBrk="1" hangingPunct="1"/>
              <a:t>7/26/2022</a:t>
            </a:fld>
            <a:endParaRPr lang="en-US" sz="1300">
              <a:latin typeface="Calibri" pitchFamily="34" charset="0"/>
            </a:endParaRPr>
          </a:p>
        </p:txBody>
      </p:sp>
      <p:sp>
        <p:nvSpPr>
          <p:cNvPr id="63492"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a:latin typeface="Calibri" pitchFamily="34" charset="0"/>
            </a:endParaRPr>
          </a:p>
        </p:txBody>
      </p:sp>
      <p:sp>
        <p:nvSpPr>
          <p:cNvPr id="63493"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1381C86-F696-426E-816A-BC0AC8655BB1}" type="slidenum">
              <a:rPr lang="en-US" sz="1300">
                <a:latin typeface="Calibri" pitchFamily="34" charset="0"/>
              </a:rPr>
              <a:pPr eaLnBrk="1" hangingPunct="1"/>
              <a:t>97</a:t>
            </a:fld>
            <a:endParaRPr lang="en-US" sz="1300">
              <a:latin typeface="Calibri" pitchFamily="34" charset="0"/>
            </a:endParaRPr>
          </a:p>
        </p:txBody>
      </p:sp>
    </p:spTree>
  </p:cSld>
  <p:clrMapOvr>
    <a:masterClrMapping/>
  </p:clrMapOvr>
</p:notes>
</file>

<file path=ppt/notesSlides/notesSlide91.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Let People Do It Their Way – Even if they First Fail.</a:t>
            </a:r>
            <a:r>
              <a:rPr lang="en-US" sz="1800" dirty="0">
                <a:effectLst/>
                <a:latin typeface="Calibri" panose="020F0502020204030204" pitchFamily="34" charset="0"/>
                <a:ea typeface="Calibri" panose="020F0502020204030204" pitchFamily="34" charset="0"/>
                <a:cs typeface="Times New Roman" panose="02020603050405020304" pitchFamily="18" charset="0"/>
              </a:rPr>
              <a:t>  Yes, you can do it better, but you have to let people try and fail and learn.  Be there to support them.  Let them grow into the best leader they can be … “Do Your Best” is our goal.</a:t>
            </a:r>
            <a:endParaRPr lang="en-US" dirty="0">
              <a:ea typeface="ヒラギノ角ゴ Pro W3" charset="-128"/>
            </a:endParaRPr>
          </a:p>
        </p:txBody>
      </p:sp>
      <p:sp>
        <p:nvSpPr>
          <p:cNvPr id="63491"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5277DA5-B6E6-4348-9B91-9B24AD7E0DCC}" type="datetime1">
              <a:rPr lang="en-US" sz="1300">
                <a:latin typeface="Calibri" pitchFamily="34" charset="0"/>
              </a:rPr>
              <a:pPr eaLnBrk="1" hangingPunct="1"/>
              <a:t>7/26/2022</a:t>
            </a:fld>
            <a:endParaRPr lang="en-US" sz="1300">
              <a:latin typeface="Calibri" pitchFamily="34" charset="0"/>
            </a:endParaRPr>
          </a:p>
        </p:txBody>
      </p:sp>
      <p:sp>
        <p:nvSpPr>
          <p:cNvPr id="63492"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a:latin typeface="Calibri" pitchFamily="34" charset="0"/>
            </a:endParaRPr>
          </a:p>
        </p:txBody>
      </p:sp>
      <p:sp>
        <p:nvSpPr>
          <p:cNvPr id="63493"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1381C86-F696-426E-816A-BC0AC8655BB1}" type="slidenum">
              <a:rPr lang="en-US" sz="1300">
                <a:latin typeface="Calibri" pitchFamily="34" charset="0"/>
              </a:rPr>
              <a:pPr eaLnBrk="1" hangingPunct="1"/>
              <a:t>98</a:t>
            </a:fld>
            <a:endParaRPr lang="en-US" sz="1300">
              <a:latin typeface="Calibri" pitchFamily="34" charset="0"/>
            </a:endParaRPr>
          </a:p>
        </p:txBody>
      </p:sp>
    </p:spTree>
    <p:extLst>
      <p:ext uri="{BB962C8B-B14F-4D97-AF65-F5344CB8AC3E}">
        <p14:creationId xmlns:p14="http://schemas.microsoft.com/office/powerpoint/2010/main" val="1059671817"/>
      </p:ext>
    </p:extLst>
  </p:cSld>
  <p:clrMapOvr>
    <a:masterClrMapping/>
  </p:clrMapOvr>
</p:notes>
</file>

<file path=ppt/notesSlides/notesSlide92.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If They Fail – Don’t Flog Them!</a:t>
            </a:r>
            <a:r>
              <a:rPr lang="en-US" sz="1800" dirty="0">
                <a:effectLst/>
                <a:latin typeface="Calibri" panose="020F0502020204030204" pitchFamily="34" charset="0"/>
                <a:ea typeface="Calibri" panose="020F0502020204030204" pitchFamily="34" charset="0"/>
                <a:cs typeface="Times New Roman" panose="02020603050405020304" pitchFamily="18" charset="0"/>
              </a:rPr>
              <a:t>  Even if you did it better, much better,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the best ever</a:t>
            </a:r>
            <a:r>
              <a:rPr lang="en-US" sz="1800" dirty="0">
                <a:effectLst/>
                <a:latin typeface="Calibri" panose="020F0502020204030204" pitchFamily="34" charset="0"/>
                <a:ea typeface="Calibri" panose="020F0502020204030204" pitchFamily="34" charset="0"/>
                <a:cs typeface="Times New Roman" panose="02020603050405020304" pitchFamily="18" charset="0"/>
              </a:rPr>
              <a:t> … keep it to yourself: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don’t slam your successor</a:t>
            </a:r>
            <a:r>
              <a:rPr lang="en-US" sz="1800" dirty="0">
                <a:effectLst/>
                <a:latin typeface="Calibri" panose="020F0502020204030204" pitchFamily="34" charset="0"/>
                <a:ea typeface="Calibri" panose="020F0502020204030204" pitchFamily="34" charset="0"/>
                <a:cs typeface="Times New Roman" panose="02020603050405020304" pitchFamily="18" charset="0"/>
              </a:rPr>
              <a:t>.  See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something</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they did great – praise that.  If they need help, they can trust you and ask. </a:t>
            </a:r>
            <a:endParaRPr lang="en-US" dirty="0">
              <a:ea typeface="ヒラギノ角ゴ Pro W3" charset="-128"/>
            </a:endParaRPr>
          </a:p>
        </p:txBody>
      </p:sp>
      <p:sp>
        <p:nvSpPr>
          <p:cNvPr id="63491"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5277DA5-B6E6-4348-9B91-9B24AD7E0DCC}" type="datetime1">
              <a:rPr lang="en-US" sz="1300">
                <a:latin typeface="Calibri" pitchFamily="34" charset="0"/>
              </a:rPr>
              <a:pPr eaLnBrk="1" hangingPunct="1"/>
              <a:t>7/26/2022</a:t>
            </a:fld>
            <a:endParaRPr lang="en-US" sz="1300">
              <a:latin typeface="Calibri" pitchFamily="34" charset="0"/>
            </a:endParaRPr>
          </a:p>
        </p:txBody>
      </p:sp>
      <p:sp>
        <p:nvSpPr>
          <p:cNvPr id="63492"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a:latin typeface="Calibri" pitchFamily="34" charset="0"/>
            </a:endParaRPr>
          </a:p>
        </p:txBody>
      </p:sp>
      <p:sp>
        <p:nvSpPr>
          <p:cNvPr id="63493"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1381C86-F696-426E-816A-BC0AC8655BB1}" type="slidenum">
              <a:rPr lang="en-US" sz="1300">
                <a:latin typeface="Calibri" pitchFamily="34" charset="0"/>
              </a:rPr>
              <a:pPr eaLnBrk="1" hangingPunct="1"/>
              <a:t>99</a:t>
            </a:fld>
            <a:endParaRPr lang="en-US" sz="1300">
              <a:latin typeface="Calibri" pitchFamily="34" charset="0"/>
            </a:endParaRPr>
          </a:p>
        </p:txBody>
      </p:sp>
    </p:spTree>
    <p:extLst>
      <p:ext uri="{BB962C8B-B14F-4D97-AF65-F5344CB8AC3E}">
        <p14:creationId xmlns:p14="http://schemas.microsoft.com/office/powerpoint/2010/main" val="1296442178"/>
      </p:ext>
    </p:extLst>
  </p:cSld>
  <p:clrMapOvr>
    <a:masterClrMapping/>
  </p:clrMapOvr>
</p:notes>
</file>

<file path=ppt/notesSlides/notesSlide93.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Praise in Public, Criticize in Private.</a:t>
            </a:r>
            <a:r>
              <a:rPr lang="en-US" sz="1800" dirty="0">
                <a:effectLst/>
                <a:latin typeface="Calibri" panose="020F0502020204030204" pitchFamily="34" charset="0"/>
                <a:ea typeface="Calibri" panose="020F0502020204030204" pitchFamily="34" charset="0"/>
                <a:cs typeface="Times New Roman" panose="02020603050405020304" pitchFamily="18" charset="0"/>
              </a:rPr>
              <a:t>  Don’t grouse about non-involved parents … we want to praise behavior we want to see more of, not dwell on behavior we don’t like.  (But do ask them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in private</a:t>
            </a:r>
            <a:r>
              <a:rPr lang="en-US" sz="1800" dirty="0">
                <a:effectLst/>
                <a:latin typeface="Calibri" panose="020F0502020204030204" pitchFamily="34" charset="0"/>
                <a:ea typeface="Calibri" panose="020F0502020204030204" pitchFamily="34" charset="0"/>
                <a:cs typeface="Times New Roman" panose="02020603050405020304" pitchFamily="18" charset="0"/>
              </a:rPr>
              <a:t> to help.)</a:t>
            </a:r>
            <a:endParaRPr lang="en-US" dirty="0">
              <a:ea typeface="ヒラギノ角ゴ Pro W3" charset="-128"/>
            </a:endParaRPr>
          </a:p>
        </p:txBody>
      </p:sp>
      <p:sp>
        <p:nvSpPr>
          <p:cNvPr id="63491"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5277DA5-B6E6-4348-9B91-9B24AD7E0DCC}" type="datetime1">
              <a:rPr lang="en-US" sz="1300">
                <a:latin typeface="Calibri" pitchFamily="34" charset="0"/>
              </a:rPr>
              <a:pPr eaLnBrk="1" hangingPunct="1"/>
              <a:t>7/26/2022</a:t>
            </a:fld>
            <a:endParaRPr lang="en-US" sz="1300">
              <a:latin typeface="Calibri" pitchFamily="34" charset="0"/>
            </a:endParaRPr>
          </a:p>
        </p:txBody>
      </p:sp>
      <p:sp>
        <p:nvSpPr>
          <p:cNvPr id="63492"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a:latin typeface="Calibri" pitchFamily="34" charset="0"/>
            </a:endParaRPr>
          </a:p>
        </p:txBody>
      </p:sp>
      <p:sp>
        <p:nvSpPr>
          <p:cNvPr id="63493"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1381C86-F696-426E-816A-BC0AC8655BB1}" type="slidenum">
              <a:rPr lang="en-US" sz="1300">
                <a:latin typeface="Calibri" pitchFamily="34" charset="0"/>
              </a:rPr>
              <a:pPr eaLnBrk="1" hangingPunct="1"/>
              <a:t>100</a:t>
            </a:fld>
            <a:endParaRPr lang="en-US" sz="1300">
              <a:latin typeface="Calibri" pitchFamily="34" charset="0"/>
            </a:endParaRPr>
          </a:p>
        </p:txBody>
      </p:sp>
    </p:spTree>
    <p:extLst>
      <p:ext uri="{BB962C8B-B14F-4D97-AF65-F5344CB8AC3E}">
        <p14:creationId xmlns:p14="http://schemas.microsoft.com/office/powerpoint/2010/main" val="2493713360"/>
      </p:ext>
    </p:extLst>
  </p:cSld>
  <p:clrMapOvr>
    <a:masterClrMapping/>
  </p:clrMapOvr>
</p:notes>
</file>

<file path=ppt/notesSlides/notesSlide94.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For Big Jobs (Cubmaster), Don’t Ask Too Early.</a:t>
            </a:r>
            <a:r>
              <a:rPr lang="en-US" sz="1800" dirty="0">
                <a:effectLst/>
                <a:latin typeface="Calibri" panose="020F0502020204030204" pitchFamily="34" charset="0"/>
                <a:ea typeface="Calibri" panose="020F0502020204030204" pitchFamily="34" charset="0"/>
                <a:cs typeface="Times New Roman" panose="02020603050405020304" pitchFamily="18" charset="0"/>
              </a:rPr>
              <a:t>  With a strong prospect, slow and steady wins the race … and helps you find the right role for that person.  Get to know the person and find the right role.</a:t>
            </a:r>
            <a:endParaRPr lang="en-US" dirty="0">
              <a:ea typeface="ヒラギノ角ゴ Pro W3" charset="-128"/>
            </a:endParaRPr>
          </a:p>
        </p:txBody>
      </p:sp>
      <p:sp>
        <p:nvSpPr>
          <p:cNvPr id="63491"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5277DA5-B6E6-4348-9B91-9B24AD7E0DCC}" type="datetime1">
              <a:rPr lang="en-US" sz="1300">
                <a:latin typeface="Calibri" pitchFamily="34" charset="0"/>
              </a:rPr>
              <a:pPr eaLnBrk="1" hangingPunct="1"/>
              <a:t>7/26/2022</a:t>
            </a:fld>
            <a:endParaRPr lang="en-US" sz="1300">
              <a:latin typeface="Calibri" pitchFamily="34" charset="0"/>
            </a:endParaRPr>
          </a:p>
        </p:txBody>
      </p:sp>
      <p:sp>
        <p:nvSpPr>
          <p:cNvPr id="63492"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a:latin typeface="Calibri" pitchFamily="34" charset="0"/>
            </a:endParaRPr>
          </a:p>
        </p:txBody>
      </p:sp>
      <p:sp>
        <p:nvSpPr>
          <p:cNvPr id="63493"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1381C86-F696-426E-816A-BC0AC8655BB1}" type="slidenum">
              <a:rPr lang="en-US" sz="1300">
                <a:latin typeface="Calibri" pitchFamily="34" charset="0"/>
              </a:rPr>
              <a:pPr eaLnBrk="1" hangingPunct="1"/>
              <a:t>101</a:t>
            </a:fld>
            <a:endParaRPr lang="en-US" sz="1300">
              <a:latin typeface="Calibri" pitchFamily="34" charset="0"/>
            </a:endParaRPr>
          </a:p>
        </p:txBody>
      </p:sp>
    </p:spTree>
    <p:extLst>
      <p:ext uri="{BB962C8B-B14F-4D97-AF65-F5344CB8AC3E}">
        <p14:creationId xmlns:p14="http://schemas.microsoft.com/office/powerpoint/2010/main" val="1285740429"/>
      </p:ext>
    </p:extLst>
  </p:cSld>
  <p:clrMapOvr>
    <a:masterClrMapping/>
  </p:clrMapOvr>
</p:notes>
</file>

<file path=ppt/notesSlides/notesSlide95.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“No” Does Not Mean “Never”.</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 person who says “no” now might be a “yes” later … don’t write them off.</a:t>
            </a:r>
            <a:endParaRPr lang="en-US" dirty="0">
              <a:ea typeface="ヒラギノ角ゴ Pro W3" charset="-128"/>
            </a:endParaRPr>
          </a:p>
        </p:txBody>
      </p:sp>
      <p:sp>
        <p:nvSpPr>
          <p:cNvPr id="63491"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5277DA5-B6E6-4348-9B91-9B24AD7E0DCC}" type="datetime1">
              <a:rPr lang="en-US" sz="1300">
                <a:latin typeface="Calibri" pitchFamily="34" charset="0"/>
              </a:rPr>
              <a:pPr eaLnBrk="1" hangingPunct="1"/>
              <a:t>7/26/2022</a:t>
            </a:fld>
            <a:endParaRPr lang="en-US" sz="1300">
              <a:latin typeface="Calibri" pitchFamily="34" charset="0"/>
            </a:endParaRPr>
          </a:p>
        </p:txBody>
      </p:sp>
      <p:sp>
        <p:nvSpPr>
          <p:cNvPr id="63492"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a:latin typeface="Calibri" pitchFamily="34" charset="0"/>
            </a:endParaRPr>
          </a:p>
        </p:txBody>
      </p:sp>
      <p:sp>
        <p:nvSpPr>
          <p:cNvPr id="63493"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1381C86-F696-426E-816A-BC0AC8655BB1}" type="slidenum">
              <a:rPr lang="en-US" sz="1300">
                <a:latin typeface="Calibri" pitchFamily="34" charset="0"/>
              </a:rPr>
              <a:pPr eaLnBrk="1" hangingPunct="1"/>
              <a:t>102</a:t>
            </a:fld>
            <a:endParaRPr lang="en-US" sz="1300">
              <a:latin typeface="Calibri" pitchFamily="34" charset="0"/>
            </a:endParaRPr>
          </a:p>
        </p:txBody>
      </p:sp>
    </p:spTree>
    <p:extLst>
      <p:ext uri="{BB962C8B-B14F-4D97-AF65-F5344CB8AC3E}">
        <p14:creationId xmlns:p14="http://schemas.microsoft.com/office/powerpoint/2010/main" val="2937967993"/>
      </p:ext>
    </p:extLst>
  </p:cSld>
  <p:clrMapOvr>
    <a:masterClrMapping/>
  </p:clrMapOvr>
</p:notes>
</file>

<file path=ppt/notesSlides/notesSlide96.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The Godfather.</a:t>
            </a:r>
            <a:r>
              <a:rPr lang="en-US" sz="1800" dirty="0">
                <a:effectLst/>
                <a:latin typeface="Calibri" panose="020F0502020204030204" pitchFamily="34" charset="0"/>
                <a:ea typeface="Calibri" panose="020F0502020204030204" pitchFamily="34" charset="0"/>
                <a:cs typeface="Times New Roman" panose="02020603050405020304" pitchFamily="18" charset="0"/>
              </a:rPr>
              <a:t>  OK, don’t be all heavy like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the Godfather</a:t>
            </a:r>
            <a:r>
              <a:rPr lang="en-US" sz="1800" dirty="0">
                <a:effectLst/>
                <a:latin typeface="Calibri" panose="020F0502020204030204" pitchFamily="34" charset="0"/>
                <a:ea typeface="Calibri" panose="020F0502020204030204" pitchFamily="34" charset="0"/>
                <a:cs typeface="Times New Roman" panose="02020603050405020304" pitchFamily="18" charset="0"/>
              </a:rPr>
              <a:t> (who, truth be told, did help people out and said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Someday, and that day may never come, I will call upon you to do a service for me</a:t>
            </a:r>
            <a:r>
              <a:rPr lang="en-US" sz="1800" dirty="0">
                <a:effectLst/>
                <a:latin typeface="Calibri" panose="020F0502020204030204" pitchFamily="34" charset="0"/>
                <a:ea typeface="Calibri" panose="020F0502020204030204" pitchFamily="34" charset="0"/>
                <a:cs typeface="Times New Roman" panose="02020603050405020304" pitchFamily="18" charset="0"/>
              </a:rPr>
              <a:t>”), but if you do a solid favor for someone as a Scout Leader, you might be able to get a favor in return. </a:t>
            </a:r>
            <a:endParaRPr lang="en-US" dirty="0">
              <a:ea typeface="ヒラギノ角ゴ Pro W3" charset="-128"/>
            </a:endParaRPr>
          </a:p>
        </p:txBody>
      </p:sp>
      <p:sp>
        <p:nvSpPr>
          <p:cNvPr id="63491"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95277DA5-B6E6-4348-9B91-9B24AD7E0DCC}" type="datetime1">
              <a:rPr lang="en-US" sz="1300">
                <a:latin typeface="Calibri" pitchFamily="34" charset="0"/>
              </a:rPr>
              <a:pPr eaLnBrk="1" hangingPunct="1"/>
              <a:t>7/26/2022</a:t>
            </a:fld>
            <a:endParaRPr lang="en-US" sz="1300">
              <a:latin typeface="Calibri" pitchFamily="34" charset="0"/>
            </a:endParaRPr>
          </a:p>
        </p:txBody>
      </p:sp>
      <p:sp>
        <p:nvSpPr>
          <p:cNvPr id="63492"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a:latin typeface="Calibri" pitchFamily="34" charset="0"/>
            </a:endParaRPr>
          </a:p>
        </p:txBody>
      </p:sp>
      <p:sp>
        <p:nvSpPr>
          <p:cNvPr id="63493"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D1381C86-F696-426E-816A-BC0AC8655BB1}" type="slidenum">
              <a:rPr lang="en-US" sz="1300">
                <a:latin typeface="Calibri" pitchFamily="34" charset="0"/>
              </a:rPr>
              <a:pPr eaLnBrk="1" hangingPunct="1"/>
              <a:t>103</a:t>
            </a:fld>
            <a:endParaRPr lang="en-US" sz="1300">
              <a:latin typeface="Calibri" pitchFamily="34" charset="0"/>
            </a:endParaRPr>
          </a:p>
        </p:txBody>
      </p:sp>
    </p:spTree>
    <p:extLst>
      <p:ext uri="{BB962C8B-B14F-4D97-AF65-F5344CB8AC3E}">
        <p14:creationId xmlns:p14="http://schemas.microsoft.com/office/powerpoint/2010/main" val="1479928063"/>
      </p:ext>
    </p:extLst>
  </p:cSld>
  <p:clrMapOvr>
    <a:masterClrMapping/>
  </p:clrMapOvr>
</p:notes>
</file>

<file path=ppt/notesSlides/notesSlide97.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181240" indent="-181240">
              <a:lnSpc>
                <a:spcPct val="80000"/>
              </a:lnSpc>
            </a:pPr>
            <a:endParaRPr lang="en-US" sz="1100" dirty="0">
              <a:ea typeface="ヒラギノ角ゴ Pro W3" charset="-128"/>
            </a:endParaRPr>
          </a:p>
        </p:txBody>
      </p:sp>
      <p:sp>
        <p:nvSpPr>
          <p:cNvPr id="48131"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8E2DC408-D80B-48A2-B500-8DA38CEF2D40}" type="datetime1">
              <a:rPr lang="en-US" sz="1300">
                <a:latin typeface="Calibri" pitchFamily="34" charset="0"/>
              </a:rPr>
              <a:pPr eaLnBrk="1" hangingPunct="1"/>
              <a:t>7/26/2022</a:t>
            </a:fld>
            <a:endParaRPr lang="en-US" sz="1300" dirty="0">
              <a:latin typeface="Calibri" pitchFamily="34" charset="0"/>
            </a:endParaRPr>
          </a:p>
        </p:txBody>
      </p:sp>
      <p:sp>
        <p:nvSpPr>
          <p:cNvPr id="48132"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48133"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14070BA9-A646-4777-A338-AE81D93400A9}" type="slidenum">
              <a:rPr lang="en-US" sz="1300">
                <a:latin typeface="Calibri" pitchFamily="34" charset="0"/>
              </a:rPr>
              <a:pPr eaLnBrk="1" hangingPunct="1"/>
              <a:t>104</a:t>
            </a:fld>
            <a:endParaRPr lang="en-US" sz="1300" dirty="0">
              <a:latin typeface="Calibri" pitchFamily="34" charset="0"/>
            </a:endParaRPr>
          </a:p>
        </p:txBody>
      </p:sp>
    </p:spTree>
    <p:extLst>
      <p:ext uri="{BB962C8B-B14F-4D97-AF65-F5344CB8AC3E}">
        <p14:creationId xmlns:p14="http://schemas.microsoft.com/office/powerpoint/2010/main" val="1431692137"/>
      </p:ext>
    </p:extLst>
  </p:cSld>
  <p:clrMapOvr>
    <a:masterClrMapping/>
  </p:clrMapOvr>
</p:notes>
</file>

<file path=ppt/notesSlides/notesSlide98.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ea typeface="ヒラギノ角ゴ Pro W3" charset="-128"/>
            </a:endParaRPr>
          </a:p>
        </p:txBody>
      </p:sp>
      <p:sp>
        <p:nvSpPr>
          <p:cNvPr id="19459"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4185A10F-53B5-459C-A1FB-5B304A82F754}" type="datetime1">
              <a:rPr lang="en-US" sz="1300">
                <a:latin typeface="Calibri" pitchFamily="34" charset="0"/>
              </a:rPr>
              <a:pPr eaLnBrk="1" hangingPunct="1"/>
              <a:t>7/26/2022</a:t>
            </a:fld>
            <a:endParaRPr lang="en-US" sz="1300" dirty="0">
              <a:latin typeface="Calibri" pitchFamily="34" charset="0"/>
            </a:endParaRPr>
          </a:p>
        </p:txBody>
      </p:sp>
      <p:sp>
        <p:nvSpPr>
          <p:cNvPr id="19460"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endParaRPr lang="en-US" sz="1300" dirty="0">
              <a:latin typeface="Calibri" pitchFamily="34" charset="0"/>
            </a:endParaRPr>
          </a:p>
        </p:txBody>
      </p:sp>
      <p:sp>
        <p:nvSpPr>
          <p:cNvPr id="19461"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Lucida Grande" charset="0"/>
                <a:ea typeface="ヒラギノ角ゴ Pro W3" charset="-128"/>
              </a:defRPr>
            </a:lvl1pPr>
            <a:lvl2pPr marL="785372" indent="-302066" eaLnBrk="0" hangingPunct="0">
              <a:defRPr sz="2500">
                <a:solidFill>
                  <a:schemeClr val="tx1"/>
                </a:solidFill>
                <a:latin typeface="Lucida Grande" charset="0"/>
                <a:ea typeface="ヒラギノ角ゴ Pro W3" charset="-128"/>
              </a:defRPr>
            </a:lvl2pPr>
            <a:lvl3pPr marL="1208265" indent="-241653" eaLnBrk="0" hangingPunct="0">
              <a:defRPr sz="2500">
                <a:solidFill>
                  <a:schemeClr val="tx1"/>
                </a:solidFill>
                <a:latin typeface="Lucida Grande" charset="0"/>
                <a:ea typeface="ヒラギノ角ゴ Pro W3" charset="-128"/>
              </a:defRPr>
            </a:lvl3pPr>
            <a:lvl4pPr marL="1691571" indent="-241653" eaLnBrk="0" hangingPunct="0">
              <a:defRPr sz="2500">
                <a:solidFill>
                  <a:schemeClr val="tx1"/>
                </a:solidFill>
                <a:latin typeface="Lucida Grande" charset="0"/>
                <a:ea typeface="ヒラギノ角ゴ Pro W3" charset="-128"/>
              </a:defRPr>
            </a:lvl4pPr>
            <a:lvl5pPr marL="2174878" indent="-241653" eaLnBrk="0" hangingPunct="0">
              <a:defRPr sz="2500">
                <a:solidFill>
                  <a:schemeClr val="tx1"/>
                </a:solidFill>
                <a:latin typeface="Lucida Grande" charset="0"/>
                <a:ea typeface="ヒラギノ角ゴ Pro W3" charset="-128"/>
              </a:defRPr>
            </a:lvl5pPr>
            <a:lvl6pPr marL="2658184" indent="-241653" defTabSz="483306" eaLnBrk="0" fontAlgn="base" hangingPunct="0">
              <a:spcBef>
                <a:spcPct val="0"/>
              </a:spcBef>
              <a:spcAft>
                <a:spcPct val="0"/>
              </a:spcAft>
              <a:defRPr sz="2500">
                <a:solidFill>
                  <a:schemeClr val="tx1"/>
                </a:solidFill>
                <a:latin typeface="Lucida Grande" charset="0"/>
                <a:ea typeface="ヒラギノ角ゴ Pro W3" charset="-128"/>
              </a:defRPr>
            </a:lvl6pPr>
            <a:lvl7pPr marL="3141490" indent="-241653" defTabSz="483306" eaLnBrk="0" fontAlgn="base" hangingPunct="0">
              <a:spcBef>
                <a:spcPct val="0"/>
              </a:spcBef>
              <a:spcAft>
                <a:spcPct val="0"/>
              </a:spcAft>
              <a:defRPr sz="2500">
                <a:solidFill>
                  <a:schemeClr val="tx1"/>
                </a:solidFill>
                <a:latin typeface="Lucida Grande" charset="0"/>
                <a:ea typeface="ヒラギノ角ゴ Pro W3" charset="-128"/>
              </a:defRPr>
            </a:lvl7pPr>
            <a:lvl8pPr marL="3624796" indent="-241653" defTabSz="483306" eaLnBrk="0" fontAlgn="base" hangingPunct="0">
              <a:spcBef>
                <a:spcPct val="0"/>
              </a:spcBef>
              <a:spcAft>
                <a:spcPct val="0"/>
              </a:spcAft>
              <a:defRPr sz="2500">
                <a:solidFill>
                  <a:schemeClr val="tx1"/>
                </a:solidFill>
                <a:latin typeface="Lucida Grande" charset="0"/>
                <a:ea typeface="ヒラギノ角ゴ Pro W3" charset="-128"/>
              </a:defRPr>
            </a:lvl8pPr>
            <a:lvl9pPr marL="4108102" indent="-241653" defTabSz="483306" eaLnBrk="0" fontAlgn="base" hangingPunct="0">
              <a:spcBef>
                <a:spcPct val="0"/>
              </a:spcBef>
              <a:spcAft>
                <a:spcPct val="0"/>
              </a:spcAft>
              <a:defRPr sz="2500">
                <a:solidFill>
                  <a:schemeClr val="tx1"/>
                </a:solidFill>
                <a:latin typeface="Lucida Grande" charset="0"/>
                <a:ea typeface="ヒラギノ角ゴ Pro W3" charset="-128"/>
              </a:defRPr>
            </a:lvl9pPr>
          </a:lstStyle>
          <a:p>
            <a:pPr eaLnBrk="1" hangingPunct="1"/>
            <a:fld id="{8C62B0D8-1ECD-4645-A59D-6BA9897EB408}" type="slidenum">
              <a:rPr lang="en-US" sz="1300">
                <a:latin typeface="Calibri" pitchFamily="34" charset="0"/>
              </a:rPr>
              <a:pPr eaLnBrk="1" hangingPunct="1"/>
              <a:t>105</a:t>
            </a:fld>
            <a:endParaRPr lang="en-US" sz="1300" dirty="0">
              <a:latin typeface="Calibri" pitchFamily="34" charset="0"/>
            </a:endParaRPr>
          </a:p>
        </p:txBody>
      </p:sp>
    </p:spTree>
    <p:extLst>
      <p:ext uri="{BB962C8B-B14F-4D97-AF65-F5344CB8AC3E}">
        <p14:creationId xmlns:p14="http://schemas.microsoft.com/office/powerpoint/2010/main" val="18082663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slideLayout1.xml><?xml version="1.0" encoding="utf-8"?>
<p:sldLayout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2" name="Picture 2" descr="P:\Billable\2014\BSA\BSA_Promo Flyer_images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2826125"/>
      </p:ext>
    </p:extLst>
  </p:cSld>
  <p:clrMapOvr>
    <a:masterClrMapping/>
  </p:clrMapOvr>
  <p:transition spd="med">
    <p:fade/>
  </p:transition>
  <p:hf hdr="0" ftr="0" dt="0"/>
</p:sldLayout>
</file>

<file path=ppt/slideLayouts/slideLayout2.xml><?xml version="1.0" encoding="utf-8"?>
<p:sldLayout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pic>
        <p:nvPicPr>
          <p:cNvPr id="3" name="Picture 3" descr="P:\Billable\2014\BSA\BSA_Promo Flyer_images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46088" y="172320"/>
            <a:ext cx="6869112" cy="914400"/>
          </a:xfrm>
        </p:spPr>
        <p:txBody>
          <a:bodyPr/>
          <a:lstStyle>
            <a:lvl1pPr>
              <a:defRPr b="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Tree>
    <p:extLst>
      <p:ext uri="{BB962C8B-B14F-4D97-AF65-F5344CB8AC3E}">
        <p14:creationId xmlns:p14="http://schemas.microsoft.com/office/powerpoint/2010/main" val="3108777749"/>
      </p:ext>
    </p:extLst>
  </p:cSld>
  <p:clrMapOvr>
    <a:masterClrMapping/>
  </p:clrMapOvr>
  <p:transition spd="med">
    <p:fade/>
  </p:transition>
  <p:hf hdr="0" ftr="0" dt="0"/>
</p:sldLayout>
</file>

<file path=ppt/slideLayouts/slideLayout3.xml><?xml version="1.0" encoding="utf-8"?>
<p:sldLayout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p:cSld name="9_Custom Layout">
    <p:spTree>
      <p:nvGrpSpPr>
        <p:cNvPr id="1" name=""/>
        <p:cNvGrpSpPr/>
        <p:nvPr/>
      </p:nvGrpSpPr>
      <p:grpSpPr>
        <a:xfrm>
          <a:off x="0" y="0"/>
          <a:ext cx="0" cy="0"/>
          <a:chOff x="0" y="0"/>
          <a:chExt cx="0" cy="0"/>
        </a:xfrm>
      </p:grpSpPr>
      <p:pic>
        <p:nvPicPr>
          <p:cNvPr id="3" name="Picture 3" descr="P:\Billable\2014\BSA\BSA_Promo Flyer_images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150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94302508"/>
      </p:ext>
    </p:extLst>
  </p:cSld>
  <p:clrMapOvr>
    <a:masterClrMapping/>
  </p:clrMapOvr>
  <p:transition spd="med">
    <p:fade/>
  </p:transition>
  <p:hf hdr="0" ftr="0" dt="0"/>
</p:sldLayout>
</file>

<file path=ppt/slideLayouts/slideLayout4.xml><?xml version="1.0" encoding="utf-8"?>
<p:sldLayout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5" name="Picture 3" descr="P:\Billable\2014\BSA\BSA_Promo Flyer_images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6075" y="5481638"/>
            <a:ext cx="4987925" cy="139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sz="4000"/>
            </a:lvl1pPr>
          </a:lstStyle>
          <a:p>
            <a:r>
              <a:rPr lang="en-US" dirty="0"/>
              <a:t>Click to edit Master title style</a:t>
            </a:r>
          </a:p>
        </p:txBody>
      </p:sp>
      <p:sp>
        <p:nvSpPr>
          <p:cNvPr id="4" name="Content Placeholder 3"/>
          <p:cNvSpPr>
            <a:spLocks noGrp="1"/>
          </p:cNvSpPr>
          <p:nvPr>
            <p:ph sz="quarter" idx="10"/>
          </p:nvPr>
        </p:nvSpPr>
        <p:spPr>
          <a:xfrm>
            <a:off x="449264" y="1432940"/>
            <a:ext cx="8313737" cy="3623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79408825"/>
      </p:ext>
    </p:extLst>
  </p:cSld>
  <p:clrMapOvr>
    <a:masterClrMapping/>
  </p:clrMapOvr>
  <p:transition spd="med">
    <p:fade/>
  </p:transition>
  <p:hf hdr="0" ftr="0" dt="0"/>
</p:sldLayout>
</file>

<file path=ppt/slideLayouts/slideLayout5.xml><?xml version="1.0" encoding="utf-8"?>
<p:sldLayout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pic>
        <p:nvPicPr>
          <p:cNvPr id="5" name="Picture 3" descr="P:\Billable\2014\BSA\BSA_Promo Flyer_images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5600" y="0"/>
            <a:ext cx="4987925" cy="138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sz="4000"/>
            </a:lvl1pPr>
          </a:lstStyle>
          <a:p>
            <a:r>
              <a:rPr lang="en-US" dirty="0"/>
              <a:t>Click to edit Master title style</a:t>
            </a:r>
          </a:p>
        </p:txBody>
      </p:sp>
      <p:sp>
        <p:nvSpPr>
          <p:cNvPr id="4" name="Content Placeholder 3"/>
          <p:cNvSpPr>
            <a:spLocks noGrp="1"/>
          </p:cNvSpPr>
          <p:nvPr>
            <p:ph sz="quarter" idx="10"/>
          </p:nvPr>
        </p:nvSpPr>
        <p:spPr>
          <a:xfrm>
            <a:off x="449264" y="1432940"/>
            <a:ext cx="8313737" cy="3623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64767210"/>
      </p:ext>
    </p:extLst>
  </p:cSld>
  <p:clrMapOvr>
    <a:masterClrMapping/>
  </p:clrMapOvr>
  <p:transition spd="med">
    <p:fade/>
  </p:transition>
  <p:hf hdr="0" ftr="0" dt="0"/>
</p:sldLayout>
</file>

<file path=ppt/slideLayouts/slideLayout6.xml><?xml version="1.0" encoding="utf-8"?>
<p:sldLayout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p:cSld name="5_Custom Layout">
    <p:spTree>
      <p:nvGrpSpPr>
        <p:cNvPr id="1" name=""/>
        <p:cNvGrpSpPr/>
        <p:nvPr/>
      </p:nvGrpSpPr>
      <p:grpSpPr>
        <a:xfrm>
          <a:off x="0" y="0"/>
          <a:ext cx="0" cy="0"/>
          <a:chOff x="0" y="0"/>
          <a:chExt cx="0" cy="0"/>
        </a:xfrm>
      </p:grpSpPr>
      <p:pic>
        <p:nvPicPr>
          <p:cNvPr id="3" name="Picture 4" descr="P:\Billable\2014\BSA\_MG_147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8" y="-23813"/>
            <a:ext cx="9158288" cy="1447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46088" y="65490"/>
            <a:ext cx="6869112" cy="914400"/>
          </a:xfrm>
        </p:spPr>
        <p:txBody>
          <a:bodyPr/>
          <a:lstStyle>
            <a:lvl1pPr>
              <a:defRPr sz="400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Tree>
    <p:extLst>
      <p:ext uri="{BB962C8B-B14F-4D97-AF65-F5344CB8AC3E}">
        <p14:creationId xmlns:p14="http://schemas.microsoft.com/office/powerpoint/2010/main" val="2216238538"/>
      </p:ext>
    </p:extLst>
  </p:cSld>
  <p:clrMapOvr>
    <a:masterClrMapping/>
  </p:clrMapOvr>
  <p:transition spd="med">
    <p:fade/>
  </p:transition>
  <p:hf hdr="0" ftr="0" dt="0"/>
</p:sldLayout>
</file>

<file path=ppt/slideLayouts/slideLayout7.xml><?xml version="1.0" encoding="utf-8"?>
<p:sldLayout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p:cSld name="8_Custom Layout">
    <p:spTree>
      <p:nvGrpSpPr>
        <p:cNvPr id="1" name=""/>
        <p:cNvGrpSpPr/>
        <p:nvPr/>
      </p:nvGrpSpPr>
      <p:grpSpPr>
        <a:xfrm>
          <a:off x="0" y="0"/>
          <a:ext cx="0" cy="0"/>
          <a:chOff x="0" y="0"/>
          <a:chExt cx="0" cy="0"/>
        </a:xfrm>
      </p:grpSpPr>
      <p:pic>
        <p:nvPicPr>
          <p:cNvPr id="3" name="Picture 4" descr="P:\Billable\2014\BSA\_MG_699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113"/>
            <a:ext cx="9144000" cy="132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46088" y="65490"/>
            <a:ext cx="6869112" cy="914400"/>
          </a:xfrm>
        </p:spPr>
        <p:txBody>
          <a:bodyPr/>
          <a:lstStyle>
            <a:lvl1pPr>
              <a:defRPr sz="400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Tree>
    <p:extLst>
      <p:ext uri="{BB962C8B-B14F-4D97-AF65-F5344CB8AC3E}">
        <p14:creationId xmlns:p14="http://schemas.microsoft.com/office/powerpoint/2010/main" val="345603423"/>
      </p:ext>
    </p:extLst>
  </p:cSld>
  <p:clrMapOvr>
    <a:masterClrMapping/>
  </p:clrMapOvr>
  <p:transition spd="med">
    <p:fade/>
  </p:transition>
  <p:hf hdr="0" ftr="0" dt="0"/>
</p:sldLayout>
</file>

<file path=ppt/slideLayouts/slideLayout8.xml><?xml version="1.0" encoding="utf-8"?>
<p:sldLayout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p:cSld name="6_Custom Layout">
    <p:spTree>
      <p:nvGrpSpPr>
        <p:cNvPr id="1" name=""/>
        <p:cNvGrpSpPr/>
        <p:nvPr/>
      </p:nvGrpSpPr>
      <p:grpSpPr>
        <a:xfrm>
          <a:off x="0" y="0"/>
          <a:ext cx="0" cy="0"/>
          <a:chOff x="0" y="0"/>
          <a:chExt cx="0" cy="0"/>
        </a:xfrm>
      </p:grpSpPr>
      <p:pic>
        <p:nvPicPr>
          <p:cNvPr id="3" name="Picture 4" descr="P:\Billable\2014\BSA\_MG_993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46088" y="136710"/>
            <a:ext cx="6869112" cy="914400"/>
          </a:xfrm>
        </p:spPr>
        <p:txBody>
          <a:bodyPr/>
          <a:lstStyle>
            <a:lvl1pPr>
              <a:defRPr sz="400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Tree>
    <p:extLst>
      <p:ext uri="{BB962C8B-B14F-4D97-AF65-F5344CB8AC3E}">
        <p14:creationId xmlns:p14="http://schemas.microsoft.com/office/powerpoint/2010/main" val="3874961781"/>
      </p:ext>
    </p:extLst>
  </p:cSld>
  <p:clrMapOvr>
    <a:masterClrMapping/>
  </p:clrMapOvr>
  <p:transition spd="med">
    <p:fade/>
  </p:transition>
  <p:hf hdr="0" ftr="0" dt="0"/>
</p:sldLayout>
</file>

<file path=ppt/slideLayouts/slideLayout9.xml><?xml version="1.0" encoding="utf-8"?>
<p:sldLayout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p:cSld name="4_Custom Layout">
    <p:spTree>
      <p:nvGrpSpPr>
        <p:cNvPr id="1" name=""/>
        <p:cNvGrpSpPr/>
        <p:nvPr/>
      </p:nvGrpSpPr>
      <p:grpSpPr>
        <a:xfrm>
          <a:off x="0" y="0"/>
          <a:ext cx="0" cy="0"/>
          <a:chOff x="0" y="0"/>
          <a:chExt cx="0" cy="0"/>
        </a:xfrm>
      </p:grpSpPr>
      <p:pic>
        <p:nvPicPr>
          <p:cNvPr id="3" name="Picture 4" descr="P:\Billable\2014\BSA\_MG_0646-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113"/>
            <a:ext cx="9144000" cy="147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46088" y="89230"/>
            <a:ext cx="6869112" cy="914400"/>
          </a:xfrm>
        </p:spPr>
        <p:txBody>
          <a:bodyPr/>
          <a:lstStyle>
            <a:lvl1pPr>
              <a:defRPr sz="400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Tree>
    <p:extLst>
      <p:ext uri="{BB962C8B-B14F-4D97-AF65-F5344CB8AC3E}">
        <p14:creationId xmlns:p14="http://schemas.microsoft.com/office/powerpoint/2010/main" val="2973231914"/>
      </p:ext>
    </p:extLst>
  </p:cSld>
  <p:clrMapOvr>
    <a:masterClrMapping/>
  </p:clrMapOvr>
  <p:transition spd="med">
    <p:fade/>
  </p:transition>
  <p:hf hdr="0" ftr="0" dt="0"/>
</p:sldLayout>
</file>

<file path=ppt/slideLayouts/slideLayout10.xml><?xml version="1.0" encoding="utf-8"?>
<p:sldLayout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p:cSld name="7_Custom Layout">
    <p:spTree>
      <p:nvGrpSpPr>
        <p:cNvPr id="1" name=""/>
        <p:cNvGrpSpPr/>
        <p:nvPr/>
      </p:nvGrpSpPr>
      <p:grpSpPr>
        <a:xfrm>
          <a:off x="0" y="0"/>
          <a:ext cx="0" cy="0"/>
          <a:chOff x="0" y="0"/>
          <a:chExt cx="0" cy="0"/>
        </a:xfrm>
      </p:grpSpPr>
      <p:pic>
        <p:nvPicPr>
          <p:cNvPr id="3" name="Picture 4" descr="P:\Billable\2014\BSA\_MG_317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113"/>
            <a:ext cx="9144000" cy="1577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46088" y="136710"/>
            <a:ext cx="6869112" cy="914400"/>
          </a:xfrm>
        </p:spPr>
        <p:txBody>
          <a:bodyPr/>
          <a:lstStyle>
            <a:lvl1pPr>
              <a:defRPr sz="400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Tree>
    <p:extLst>
      <p:ext uri="{BB962C8B-B14F-4D97-AF65-F5344CB8AC3E}">
        <p14:creationId xmlns:p14="http://schemas.microsoft.com/office/powerpoint/2010/main" val="1331025303"/>
      </p:ext>
    </p:extLst>
  </p:cSld>
  <p:clrMapOvr>
    <a:masterClrMapping/>
  </p:clrMapOvr>
  <p:transition spd="med">
    <p:fade/>
  </p:transition>
  <p:hf hdr="0" ftr="0" dt="0"/>
</p:sldLayout>
</file>

<file path=ppt/slideLayouts/slideLayout11.xml><?xml version="1.0" encoding="utf-8"?>
<p:sldLayout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p:cSld name="Breaker 1">
    <p:spTree>
      <p:nvGrpSpPr>
        <p:cNvPr id="1" name=""/>
        <p:cNvGrpSpPr/>
        <p:nvPr/>
      </p:nvGrpSpPr>
      <p:grpSpPr>
        <a:xfrm>
          <a:off x="0" y="0"/>
          <a:ext cx="0" cy="0"/>
          <a:chOff x="0" y="0"/>
          <a:chExt cx="0" cy="0"/>
        </a:xfrm>
      </p:grpSpPr>
      <p:pic>
        <p:nvPicPr>
          <p:cNvPr id="4" name="Picture 4" descr="P:\Billable\2014\BSA\_MG_05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0" y="4759325"/>
            <a:ext cx="9144000" cy="21082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800" dirty="0">
              <a:solidFill>
                <a:srgbClr val="FFFFFF"/>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59688" y="5259388"/>
            <a:ext cx="1139825" cy="110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P:\Billable\2014\BSA\_MG_0550.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userDrawn="1"/>
        </p:nvSpPr>
        <p:spPr>
          <a:xfrm>
            <a:off x="0" y="4759325"/>
            <a:ext cx="9144000" cy="21082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800" dirty="0">
              <a:solidFill>
                <a:srgbClr val="FFFFFF"/>
              </a:solidFill>
            </a:endParaRPr>
          </a:p>
        </p:txBody>
      </p:sp>
      <p:pic>
        <p:nvPicPr>
          <p:cNvPr id="11" name="Picture 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59688" y="5259388"/>
            <a:ext cx="1139825" cy="110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p:cNvSpPr>
            <a:spLocks noGrp="1"/>
          </p:cNvSpPr>
          <p:nvPr>
            <p:ph type="title"/>
          </p:nvPr>
        </p:nvSpPr>
        <p:spPr>
          <a:xfrm>
            <a:off x="457200" y="5277672"/>
            <a:ext cx="6858000" cy="816294"/>
          </a:xfrm>
        </p:spPr>
        <p:txBody>
          <a:bodyPr tIns="182880" anchor="t">
            <a:noAutofit/>
          </a:bodyPr>
          <a:lstStyle>
            <a:lvl1pPr algn="l">
              <a:defRPr sz="3600" b="0" cap="none">
                <a:solidFill>
                  <a:schemeClr val="bg1"/>
                </a:solidFill>
              </a:defRPr>
            </a:lvl1pPr>
          </a:lstStyle>
          <a:p>
            <a:r>
              <a:rPr lang="en-US"/>
              <a:t>Click to edit Master title style</a:t>
            </a:r>
            <a:endParaRPr lang="en-US" dirty="0"/>
          </a:p>
        </p:txBody>
      </p:sp>
      <p:sp>
        <p:nvSpPr>
          <p:cNvPr id="9" name="Text Placeholder 2"/>
          <p:cNvSpPr>
            <a:spLocks noGrp="1"/>
          </p:cNvSpPr>
          <p:nvPr>
            <p:ph type="body" idx="1"/>
          </p:nvPr>
        </p:nvSpPr>
        <p:spPr>
          <a:xfrm>
            <a:off x="457200" y="5686213"/>
            <a:ext cx="6858000" cy="547854"/>
          </a:xfrm>
          <a:prstGeom prst="rect">
            <a:avLst/>
          </a:prstGeom>
        </p:spPr>
        <p:txBody>
          <a:bodyPr anchor="b">
            <a:noAutofit/>
          </a:bodyPr>
          <a:lstStyle>
            <a:lvl1pPr marL="0" indent="0">
              <a:buNone/>
              <a:defRPr sz="2000" i="1">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038086965"/>
      </p:ext>
    </p:extLst>
  </p:cSld>
  <p:clrMapOvr>
    <a:masterClrMapping/>
  </p:clrMapOvr>
  <p:transition spd="med">
    <p:fade/>
  </p:transition>
</p:sldLayout>
</file>

<file path=ppt/slideLayouts/slideLayout12.xml><?xml version="1.0" encoding="utf-8"?>
<p:sldLayout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type="secHead" preserve="1">
  <p:cSld name="Breaker 2">
    <p:spTree>
      <p:nvGrpSpPr>
        <p:cNvPr id="1" name=""/>
        <p:cNvGrpSpPr/>
        <p:nvPr/>
      </p:nvGrpSpPr>
      <p:grpSpPr>
        <a:xfrm>
          <a:off x="0" y="0"/>
          <a:ext cx="0" cy="0"/>
          <a:chOff x="0" y="0"/>
          <a:chExt cx="0" cy="0"/>
        </a:xfrm>
      </p:grpSpPr>
      <p:pic>
        <p:nvPicPr>
          <p:cNvPr id="4" name="Picture 2" descr="P:\Billable\2014\BSA\_MG_00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0" y="4749800"/>
            <a:ext cx="9144000" cy="21082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800" dirty="0">
              <a:solidFill>
                <a:srgbClr val="FFFFFF"/>
              </a:solidFill>
            </a:endParaRPr>
          </a:p>
        </p:txBody>
      </p:sp>
      <p:pic>
        <p:nvPicPr>
          <p:cNvPr id="6" name="Picture 5"/>
          <p:cNvPicPr>
            <a:picLocks noChangeAspect="1"/>
          </p:cNvPicPr>
          <p:nvPr/>
        </p:nvPicPr>
        <p:blipFill>
          <a:blip r:embed="rId3" cstate="screen">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7670658" y="5258727"/>
            <a:ext cx="1117883" cy="1090345"/>
          </a:xfrm>
          <a:prstGeom prst="rect">
            <a:avLst/>
          </a:prstGeom>
        </p:spPr>
      </p:pic>
      <p:sp>
        <p:nvSpPr>
          <p:cNvPr id="2" name="Title 1"/>
          <p:cNvSpPr>
            <a:spLocks noGrp="1"/>
          </p:cNvSpPr>
          <p:nvPr>
            <p:ph type="title"/>
          </p:nvPr>
        </p:nvSpPr>
        <p:spPr>
          <a:xfrm>
            <a:off x="457200" y="5277672"/>
            <a:ext cx="6858000" cy="816294"/>
          </a:xfrm>
        </p:spPr>
        <p:txBody>
          <a:bodyPr tIns="182880" anchor="t">
            <a:noAutofit/>
          </a:bodyPr>
          <a:lstStyle>
            <a:lvl1pPr algn="l">
              <a:defRPr sz="3600" b="0" cap="none">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5686213"/>
            <a:ext cx="6858000" cy="547854"/>
          </a:xfrm>
          <a:prstGeom prst="rect">
            <a:avLst/>
          </a:prstGeom>
        </p:spPr>
        <p:txBody>
          <a:bodyPr anchor="b">
            <a:noAutofit/>
          </a:bodyPr>
          <a:lstStyle>
            <a:lvl1pPr marL="0" indent="0">
              <a:buNone/>
              <a:defRPr sz="2000" i="1">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146279258"/>
      </p:ext>
    </p:extLst>
  </p:cSld>
  <p:clrMapOvr>
    <a:masterClrMapping/>
  </p:clrMapOvr>
  <p:transition spd="med">
    <p:fade/>
  </p:transition>
  <p:hf hdr="0" ftr="0" dt="0"/>
</p:sldLayout>
</file>

<file path=ppt/slideLayouts/slideLayout13.xml><?xml version="1.0" encoding="utf-8"?>
<p:sldLayout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type="secHead" preserve="1">
  <p:cSld name="Breaker 3">
    <p:spTree>
      <p:nvGrpSpPr>
        <p:cNvPr id="1" name=""/>
        <p:cNvGrpSpPr/>
        <p:nvPr/>
      </p:nvGrpSpPr>
      <p:grpSpPr>
        <a:xfrm>
          <a:off x="0" y="0"/>
          <a:ext cx="0" cy="0"/>
          <a:chOff x="0" y="0"/>
          <a:chExt cx="0" cy="0"/>
        </a:xfrm>
      </p:grpSpPr>
      <p:pic>
        <p:nvPicPr>
          <p:cNvPr id="4" name="Picture 2" descr="P:\Billable\2014\BSA\_MG_935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09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0" y="4749800"/>
            <a:ext cx="9144000" cy="2108200"/>
          </a:xfrm>
          <a:prstGeom prst="rect">
            <a:avLst/>
          </a:prstGeom>
          <a:solidFill>
            <a:srgbClr val="F478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800" dirty="0">
              <a:solidFill>
                <a:srgbClr val="FFFFFF"/>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59688" y="5248275"/>
            <a:ext cx="1139825"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5267398"/>
            <a:ext cx="6858000" cy="816294"/>
          </a:xfrm>
        </p:spPr>
        <p:txBody>
          <a:bodyPr tIns="182880" anchor="t">
            <a:noAutofit/>
          </a:bodyPr>
          <a:lstStyle>
            <a:lvl1pPr algn="l">
              <a:defRPr sz="3600" b="0" cap="none">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5675938"/>
            <a:ext cx="6858000" cy="547854"/>
          </a:xfrm>
          <a:prstGeom prst="rect">
            <a:avLst/>
          </a:prstGeom>
        </p:spPr>
        <p:txBody>
          <a:bodyPr anchor="b">
            <a:noAutofit/>
          </a:bodyPr>
          <a:lstStyle>
            <a:lvl1pPr marL="0" indent="0">
              <a:buNone/>
              <a:defRPr sz="2000" i="1">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736440435"/>
      </p:ext>
    </p:extLst>
  </p:cSld>
  <p:clrMapOvr>
    <a:masterClrMapping/>
  </p:clrMapOvr>
  <p:transition spd="med">
    <p:fade/>
  </p:transition>
  <p:hf hdr="0" ftr="0" dt="0"/>
</p:sldLayout>
</file>

<file path=ppt/slideLayouts/slideLayout14.xml><?xml version="1.0" encoding="utf-8"?>
<p:sldLayout xmlns:p14="http://schemas.microsoft.com/office/powerpoint/2010/main"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86670448"/>
      </p:ext>
    </p:extLst>
  </p:cSld>
  <p:clrMapOvr>
    <a:masterClrMapping/>
  </p:clrMapOvr>
</p:sldLayout>
</file>

<file path=ppt/slideLayouts/slideLayout15.xml><?xml version="1.0" encoding="utf-8"?>
<p:sldLayout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userDrawn="1">
  <p:cSld name="1_Breaker 1">
    <p:spTree>
      <p:nvGrpSpPr>
        <p:cNvPr id="1" name=""/>
        <p:cNvGrpSpPr/>
        <p:nvPr/>
      </p:nvGrpSpPr>
      <p:grpSpPr>
        <a:xfrm>
          <a:off x="0" y="0"/>
          <a:ext cx="0" cy="0"/>
          <a:chOff x="0" y="0"/>
          <a:chExt cx="0" cy="0"/>
        </a:xfrm>
      </p:grpSpPr>
      <p:pic>
        <p:nvPicPr>
          <p:cNvPr id="4" name="Picture 4" descr="P:\Billable\2014\BSA\_MG_0550.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userDrawn="1"/>
        </p:nvSpPr>
        <p:spPr>
          <a:xfrm>
            <a:off x="0" y="4759325"/>
            <a:ext cx="9144000" cy="21082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1800" dirty="0">
              <a:solidFill>
                <a:srgbClr val="FFFFFF"/>
              </a:solidFill>
            </a:endParaRPr>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59688" y="5259388"/>
            <a:ext cx="1139825" cy="110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p:cNvSpPr>
            <a:spLocks noGrp="1"/>
          </p:cNvSpPr>
          <p:nvPr>
            <p:ph type="title"/>
          </p:nvPr>
        </p:nvSpPr>
        <p:spPr>
          <a:xfrm>
            <a:off x="457200" y="5277672"/>
            <a:ext cx="6858000" cy="816294"/>
          </a:xfrm>
        </p:spPr>
        <p:txBody>
          <a:bodyPr tIns="182880" anchor="t">
            <a:noAutofit/>
          </a:bodyPr>
          <a:lstStyle>
            <a:lvl1pPr algn="l">
              <a:defRPr sz="3600" b="0" cap="none">
                <a:solidFill>
                  <a:schemeClr val="bg1"/>
                </a:solidFill>
              </a:defRPr>
            </a:lvl1pPr>
          </a:lstStyle>
          <a:p>
            <a:r>
              <a:rPr lang="en-US" dirty="0"/>
              <a:t>Click to edit Master title style</a:t>
            </a:r>
          </a:p>
        </p:txBody>
      </p:sp>
      <p:sp>
        <p:nvSpPr>
          <p:cNvPr id="9" name="Text Placeholder 2"/>
          <p:cNvSpPr>
            <a:spLocks noGrp="1"/>
          </p:cNvSpPr>
          <p:nvPr>
            <p:ph type="body" idx="1"/>
          </p:nvPr>
        </p:nvSpPr>
        <p:spPr>
          <a:xfrm>
            <a:off x="457200" y="5686213"/>
            <a:ext cx="6858000" cy="547854"/>
          </a:xfrm>
          <a:prstGeom prst="rect">
            <a:avLst/>
          </a:prstGeom>
        </p:spPr>
        <p:txBody>
          <a:bodyPr anchor="b">
            <a:noAutofit/>
          </a:bodyPr>
          <a:lstStyle>
            <a:lvl1pPr marL="0" indent="0">
              <a:buNone/>
              <a:defRPr sz="2000" i="1">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97328815"/>
      </p:ext>
    </p:extLst>
  </p:cSld>
  <p:clrMapOvr>
    <a:masterClrMapping/>
  </p:clrMapOvr>
  <p:transition spd="med">
    <p:fade/>
  </p:transition>
</p:sldLayout>
</file>

<file path=ppt/slideLayouts/slideLayout16.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EBAE7-3FB9-4CFB-BEAB-47F412F6B6A2}"/>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13B2454C-F1BD-4448-98BB-503C7C61CFE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2A86AB8D-8265-413F-AAF6-00433448877C}"/>
              </a:ext>
            </a:extLst>
          </p:cNvPr>
          <p:cNvSpPr>
            <a:spLocks noGrp="1"/>
          </p:cNvSpPr>
          <p:nvPr>
            <p:ph type="dt" sz="half" idx="10"/>
          </p:nvPr>
        </p:nvSpPr>
        <p:spPr/>
        <p:txBody>
          <a:bodyPr/>
          <a:lstStyle/>
          <a:p>
            <a:fld id="{8554AB7F-E6CA-4EFA-8780-2550D3B6408F}" type="datetimeFigureOut">
              <a:rPr lang="en-US" smtClean="0"/>
              <a:t>7/26/2022</a:t>
            </a:fld>
            <a:endParaRPr lang="en-US" dirty="0"/>
          </a:p>
        </p:txBody>
      </p:sp>
      <p:sp>
        <p:nvSpPr>
          <p:cNvPr id="5" name="Footer Placeholder 4">
            <a:extLst>
              <a:ext uri="{FF2B5EF4-FFF2-40B4-BE49-F238E27FC236}">
                <a16:creationId xmlns:a16="http://schemas.microsoft.com/office/drawing/2014/main" id="{69174B6E-D9EF-47B5-A962-4BA8DA01EB9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BE2076A-A561-4584-B246-E66F46D47ED8}"/>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638985261"/>
      </p:ext>
    </p:extLst>
  </p:cSld>
  <p:clrMapOvr>
    <a:masterClrMapping/>
  </p:clrMapOvr>
</p:sldLayout>
</file>

<file path=ppt/slideLayouts/slideLayout17.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DE902-BB76-46E6-922D-FBB1CB6857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04AA02-2FC5-4CF7-93FF-0C6123E5EEB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CDC695-2B07-49FE-858F-84899401476D}"/>
              </a:ext>
            </a:extLst>
          </p:cNvPr>
          <p:cNvSpPr>
            <a:spLocks noGrp="1"/>
          </p:cNvSpPr>
          <p:nvPr>
            <p:ph type="dt" sz="half" idx="10"/>
          </p:nvPr>
        </p:nvSpPr>
        <p:spPr/>
        <p:txBody>
          <a:bodyPr/>
          <a:lstStyle/>
          <a:p>
            <a:fld id="{8554AB7F-E6CA-4EFA-8780-2550D3B6408F}" type="datetimeFigureOut">
              <a:rPr lang="en-US" smtClean="0"/>
              <a:t>7/26/2022</a:t>
            </a:fld>
            <a:endParaRPr lang="en-US" dirty="0"/>
          </a:p>
        </p:txBody>
      </p:sp>
      <p:sp>
        <p:nvSpPr>
          <p:cNvPr id="5" name="Footer Placeholder 4">
            <a:extLst>
              <a:ext uri="{FF2B5EF4-FFF2-40B4-BE49-F238E27FC236}">
                <a16:creationId xmlns:a16="http://schemas.microsoft.com/office/drawing/2014/main" id="{E29EA4BD-F333-4430-8E57-EC87008900C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F0BF1CB-3E6A-44F7-9E66-F78731E16DEE}"/>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1109936060"/>
      </p:ext>
    </p:extLst>
  </p:cSld>
  <p:clrMapOvr>
    <a:masterClrMapping/>
  </p:clrMapOvr>
</p:sldLayout>
</file>

<file path=ppt/slideLayouts/slideLayout18.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ABD46-A039-4176-92A2-3238A1DD9A52}"/>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49F3B407-94C1-45B2-B895-4082E14DD071}"/>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71C8B97-0C5C-467A-BCFC-00F4E1DBCF80}"/>
              </a:ext>
            </a:extLst>
          </p:cNvPr>
          <p:cNvSpPr>
            <a:spLocks noGrp="1"/>
          </p:cNvSpPr>
          <p:nvPr>
            <p:ph type="dt" sz="half" idx="10"/>
          </p:nvPr>
        </p:nvSpPr>
        <p:spPr/>
        <p:txBody>
          <a:bodyPr/>
          <a:lstStyle/>
          <a:p>
            <a:fld id="{8554AB7F-E6CA-4EFA-8780-2550D3B6408F}" type="datetimeFigureOut">
              <a:rPr lang="en-US" smtClean="0"/>
              <a:t>7/26/2022</a:t>
            </a:fld>
            <a:endParaRPr lang="en-US" dirty="0"/>
          </a:p>
        </p:txBody>
      </p:sp>
      <p:sp>
        <p:nvSpPr>
          <p:cNvPr id="5" name="Footer Placeholder 4">
            <a:extLst>
              <a:ext uri="{FF2B5EF4-FFF2-40B4-BE49-F238E27FC236}">
                <a16:creationId xmlns:a16="http://schemas.microsoft.com/office/drawing/2014/main" id="{951C4FCF-2BAA-4692-BE73-ADDFD968514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7465825-1D43-4DCE-A40E-74857D511A77}"/>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3376832480"/>
      </p:ext>
    </p:extLst>
  </p:cSld>
  <p:clrMapOvr>
    <a:masterClrMapping/>
  </p:clrMapOvr>
</p:sldLayout>
</file>

<file path=ppt/slideLayouts/slideLayout19.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58760-0BE4-409D-93D8-568AF431DE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232F19-3FCE-45CF-921A-21FC06322E5A}"/>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5C8814B-C922-4A7E-8158-97FE64C47540}"/>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8ED4435-240C-4982-BF30-19D9D9383D21}"/>
              </a:ext>
            </a:extLst>
          </p:cNvPr>
          <p:cNvSpPr>
            <a:spLocks noGrp="1"/>
          </p:cNvSpPr>
          <p:nvPr>
            <p:ph type="dt" sz="half" idx="10"/>
          </p:nvPr>
        </p:nvSpPr>
        <p:spPr/>
        <p:txBody>
          <a:bodyPr/>
          <a:lstStyle/>
          <a:p>
            <a:fld id="{8554AB7F-E6CA-4EFA-8780-2550D3B6408F}" type="datetimeFigureOut">
              <a:rPr lang="en-US" smtClean="0"/>
              <a:t>7/26/2022</a:t>
            </a:fld>
            <a:endParaRPr lang="en-US" dirty="0"/>
          </a:p>
        </p:txBody>
      </p:sp>
      <p:sp>
        <p:nvSpPr>
          <p:cNvPr id="6" name="Footer Placeholder 5">
            <a:extLst>
              <a:ext uri="{FF2B5EF4-FFF2-40B4-BE49-F238E27FC236}">
                <a16:creationId xmlns:a16="http://schemas.microsoft.com/office/drawing/2014/main" id="{85B8E7A8-0B65-4B35-A5F8-6505FE29A69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FB4CA6B-18FF-42EE-9D5A-60B190261C29}"/>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654297796"/>
      </p:ext>
    </p:extLst>
  </p:cSld>
  <p:clrMapOvr>
    <a:masterClrMapping/>
  </p:clrMapOvr>
</p:sldLayout>
</file>

<file path=ppt/slideLayouts/slideLayout20.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89150-5CF8-4421-84BD-B7FF0C980D01}"/>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A5CEF08-8A44-4FD4-B2FF-5A80157940E6}"/>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ADABD1E1-4E39-480F-BE2E-2413D412E370}"/>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1CD0B7-AD7D-4616-8DEA-8F5D0632CCA7}"/>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6C6F6AE2-D072-4C3A-9CC3-08F4E3E25739}"/>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2A5D1C7-F48D-4327-968B-0F8E6A47DE0C}"/>
              </a:ext>
            </a:extLst>
          </p:cNvPr>
          <p:cNvSpPr>
            <a:spLocks noGrp="1"/>
          </p:cNvSpPr>
          <p:nvPr>
            <p:ph type="dt" sz="half" idx="10"/>
          </p:nvPr>
        </p:nvSpPr>
        <p:spPr/>
        <p:txBody>
          <a:bodyPr/>
          <a:lstStyle/>
          <a:p>
            <a:fld id="{8554AB7F-E6CA-4EFA-8780-2550D3B6408F}" type="datetimeFigureOut">
              <a:rPr lang="en-US" smtClean="0"/>
              <a:t>7/26/2022</a:t>
            </a:fld>
            <a:endParaRPr lang="en-US" dirty="0"/>
          </a:p>
        </p:txBody>
      </p:sp>
      <p:sp>
        <p:nvSpPr>
          <p:cNvPr id="8" name="Footer Placeholder 7">
            <a:extLst>
              <a:ext uri="{FF2B5EF4-FFF2-40B4-BE49-F238E27FC236}">
                <a16:creationId xmlns:a16="http://schemas.microsoft.com/office/drawing/2014/main" id="{F0D57F5A-A0E4-4003-BEF8-CF8C38D04B1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97A5823-FBF9-4918-B27D-87A58396B5DA}"/>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4132222571"/>
      </p:ext>
    </p:extLst>
  </p:cSld>
  <p:clrMapOvr>
    <a:masterClrMapping/>
  </p:clrMapOvr>
</p:sldLayout>
</file>

<file path=ppt/slideLayouts/slideLayout21.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28A65-019E-4BE0-A200-34F55EE92FF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C5446AD-E7C2-4BAF-900F-6935BF6AE6E7}"/>
              </a:ext>
            </a:extLst>
          </p:cNvPr>
          <p:cNvSpPr>
            <a:spLocks noGrp="1"/>
          </p:cNvSpPr>
          <p:nvPr>
            <p:ph type="dt" sz="half" idx="10"/>
          </p:nvPr>
        </p:nvSpPr>
        <p:spPr/>
        <p:txBody>
          <a:bodyPr/>
          <a:lstStyle/>
          <a:p>
            <a:fld id="{8554AB7F-E6CA-4EFA-8780-2550D3B6408F}" type="datetimeFigureOut">
              <a:rPr lang="en-US" smtClean="0"/>
              <a:t>7/26/2022</a:t>
            </a:fld>
            <a:endParaRPr lang="en-US" dirty="0"/>
          </a:p>
        </p:txBody>
      </p:sp>
      <p:sp>
        <p:nvSpPr>
          <p:cNvPr id="4" name="Footer Placeholder 3">
            <a:extLst>
              <a:ext uri="{FF2B5EF4-FFF2-40B4-BE49-F238E27FC236}">
                <a16:creationId xmlns:a16="http://schemas.microsoft.com/office/drawing/2014/main" id="{5837D8C9-1F7D-42EC-90EE-32010F2E347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1474787-B1D0-4920-B2AA-058988B04FCA}"/>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1138930242"/>
      </p:ext>
    </p:extLst>
  </p:cSld>
  <p:clrMapOvr>
    <a:masterClrMapping/>
  </p:clrMapOvr>
</p:sldLayout>
</file>

<file path=ppt/slideLayouts/slideLayout22.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660155-8354-41EF-AA64-E9C9C02B7E87}"/>
              </a:ext>
            </a:extLst>
          </p:cNvPr>
          <p:cNvSpPr>
            <a:spLocks noGrp="1"/>
          </p:cNvSpPr>
          <p:nvPr>
            <p:ph type="dt" sz="half" idx="10"/>
          </p:nvPr>
        </p:nvSpPr>
        <p:spPr/>
        <p:txBody>
          <a:bodyPr/>
          <a:lstStyle/>
          <a:p>
            <a:fld id="{8554AB7F-E6CA-4EFA-8780-2550D3B6408F}" type="datetimeFigureOut">
              <a:rPr lang="en-US" smtClean="0"/>
              <a:t>7/26/2022</a:t>
            </a:fld>
            <a:endParaRPr lang="en-US" dirty="0"/>
          </a:p>
        </p:txBody>
      </p:sp>
      <p:sp>
        <p:nvSpPr>
          <p:cNvPr id="3" name="Footer Placeholder 2">
            <a:extLst>
              <a:ext uri="{FF2B5EF4-FFF2-40B4-BE49-F238E27FC236}">
                <a16:creationId xmlns:a16="http://schemas.microsoft.com/office/drawing/2014/main" id="{8EC176FB-C2E5-4686-A401-997046B776FA}"/>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1D816CE-C777-4C41-A7FF-F23FC6722FB7}"/>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1068398430"/>
      </p:ext>
    </p:extLst>
  </p:cSld>
  <p:clrMapOvr>
    <a:masterClrMapping/>
  </p:clrMapOvr>
</p:sldLayout>
</file>

<file path=ppt/slideLayouts/slideLayout23.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E7E8F-BB44-4EC2-B014-9BC408BC0E0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727ADA7C-C3A2-480F-950A-A54DDCF939E3}"/>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54E0F3-5E1F-4FA7-A582-E3D5DC163F5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2CC6B718-623C-4F7C-BFA0-C93F7EBCB904}"/>
              </a:ext>
            </a:extLst>
          </p:cNvPr>
          <p:cNvSpPr>
            <a:spLocks noGrp="1"/>
          </p:cNvSpPr>
          <p:nvPr>
            <p:ph type="dt" sz="half" idx="10"/>
          </p:nvPr>
        </p:nvSpPr>
        <p:spPr/>
        <p:txBody>
          <a:bodyPr/>
          <a:lstStyle/>
          <a:p>
            <a:fld id="{8554AB7F-E6CA-4EFA-8780-2550D3B6408F}" type="datetimeFigureOut">
              <a:rPr lang="en-US" smtClean="0"/>
              <a:t>7/26/2022</a:t>
            </a:fld>
            <a:endParaRPr lang="en-US" dirty="0"/>
          </a:p>
        </p:txBody>
      </p:sp>
      <p:sp>
        <p:nvSpPr>
          <p:cNvPr id="6" name="Footer Placeholder 5">
            <a:extLst>
              <a:ext uri="{FF2B5EF4-FFF2-40B4-BE49-F238E27FC236}">
                <a16:creationId xmlns:a16="http://schemas.microsoft.com/office/drawing/2014/main" id="{9A62C7A8-A0F2-43F2-BDC3-DDD4F2AE4FE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2727A01-E608-489C-8047-14DCA0CB9F23}"/>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1708025770"/>
      </p:ext>
    </p:extLst>
  </p:cSld>
  <p:clrMapOvr>
    <a:masterClrMapping/>
  </p:clrMapOvr>
</p:sldLayout>
</file>

<file path=ppt/slideLayouts/slideLayout24.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B8F76-1136-4725-81D8-1A60A24013E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F537BA6E-CA2B-41CA-BD16-D759E3C19E4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0DEAD4C1-AFED-474A-B0E9-14A60097588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FCC4158D-F2DF-4728-A10E-B22749AFACE9}"/>
              </a:ext>
            </a:extLst>
          </p:cNvPr>
          <p:cNvSpPr>
            <a:spLocks noGrp="1"/>
          </p:cNvSpPr>
          <p:nvPr>
            <p:ph type="dt" sz="half" idx="10"/>
          </p:nvPr>
        </p:nvSpPr>
        <p:spPr/>
        <p:txBody>
          <a:bodyPr/>
          <a:lstStyle/>
          <a:p>
            <a:fld id="{8554AB7F-E6CA-4EFA-8780-2550D3B6408F}" type="datetimeFigureOut">
              <a:rPr lang="en-US" smtClean="0"/>
              <a:t>7/26/2022</a:t>
            </a:fld>
            <a:endParaRPr lang="en-US" dirty="0"/>
          </a:p>
        </p:txBody>
      </p:sp>
      <p:sp>
        <p:nvSpPr>
          <p:cNvPr id="6" name="Footer Placeholder 5">
            <a:extLst>
              <a:ext uri="{FF2B5EF4-FFF2-40B4-BE49-F238E27FC236}">
                <a16:creationId xmlns:a16="http://schemas.microsoft.com/office/drawing/2014/main" id="{1FAF44D8-05EB-4ABE-9F0E-194813E8354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75E4630-2300-40AF-8FE5-5C688D59D8F4}"/>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1499142414"/>
      </p:ext>
    </p:extLst>
  </p:cSld>
  <p:clrMapOvr>
    <a:masterClrMapping/>
  </p:clrMapOvr>
</p:sldLayout>
</file>

<file path=ppt/slideLayouts/slideLayout25.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4A477-F444-4015-A145-6C7AD8DB276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0A8B239-E021-431E-888B-B54EF693AC5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C33220-229B-49C5-8668-01D2B2D41059}"/>
              </a:ext>
            </a:extLst>
          </p:cNvPr>
          <p:cNvSpPr>
            <a:spLocks noGrp="1"/>
          </p:cNvSpPr>
          <p:nvPr>
            <p:ph type="dt" sz="half" idx="10"/>
          </p:nvPr>
        </p:nvSpPr>
        <p:spPr/>
        <p:txBody>
          <a:bodyPr/>
          <a:lstStyle/>
          <a:p>
            <a:fld id="{8554AB7F-E6CA-4EFA-8780-2550D3B6408F}" type="datetimeFigureOut">
              <a:rPr lang="en-US" smtClean="0"/>
              <a:t>7/26/2022</a:t>
            </a:fld>
            <a:endParaRPr lang="en-US" dirty="0"/>
          </a:p>
        </p:txBody>
      </p:sp>
      <p:sp>
        <p:nvSpPr>
          <p:cNvPr id="5" name="Footer Placeholder 4">
            <a:extLst>
              <a:ext uri="{FF2B5EF4-FFF2-40B4-BE49-F238E27FC236}">
                <a16:creationId xmlns:a16="http://schemas.microsoft.com/office/drawing/2014/main" id="{75BECBDE-0652-4AA4-9E04-719467A2CAC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7D49526-E3D9-4425-8C87-391397DF2C01}"/>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2105345985"/>
      </p:ext>
    </p:extLst>
  </p:cSld>
  <p:clrMapOvr>
    <a:masterClrMapping/>
  </p:clrMapOvr>
</p:sldLayout>
</file>

<file path=ppt/slideLayouts/slideLayout26.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E9BB2E-B471-4A21-8A66-A4003D02A8B0}"/>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39B525-58A3-48C9-B579-C51FB30FBA7B}"/>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AB00C5-28EE-4356-AA43-8849B69BAE66}"/>
              </a:ext>
            </a:extLst>
          </p:cNvPr>
          <p:cNvSpPr>
            <a:spLocks noGrp="1"/>
          </p:cNvSpPr>
          <p:nvPr>
            <p:ph type="dt" sz="half" idx="10"/>
          </p:nvPr>
        </p:nvSpPr>
        <p:spPr/>
        <p:txBody>
          <a:bodyPr/>
          <a:lstStyle/>
          <a:p>
            <a:fld id="{8554AB7F-E6CA-4EFA-8780-2550D3B6408F}" type="datetimeFigureOut">
              <a:rPr lang="en-US" smtClean="0"/>
              <a:t>7/26/2022</a:t>
            </a:fld>
            <a:endParaRPr lang="en-US" dirty="0"/>
          </a:p>
        </p:txBody>
      </p:sp>
      <p:sp>
        <p:nvSpPr>
          <p:cNvPr id="5" name="Footer Placeholder 4">
            <a:extLst>
              <a:ext uri="{FF2B5EF4-FFF2-40B4-BE49-F238E27FC236}">
                <a16:creationId xmlns:a16="http://schemas.microsoft.com/office/drawing/2014/main" id="{755B0874-34BC-453D-B60C-AF76D5849BC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91C8D49-48D9-44DD-B31F-C3CC2E3B980B}"/>
              </a:ext>
            </a:extLst>
          </p:cNvPr>
          <p:cNvSpPr>
            <a:spLocks noGrp="1"/>
          </p:cNvSpPr>
          <p:nvPr>
            <p:ph type="sldNum" sz="quarter" idx="12"/>
          </p:nvPr>
        </p:nvSpPr>
        <p:spPr/>
        <p:txBody>
          <a:bodyPr/>
          <a:lstStyle/>
          <a:p>
            <a:fld id="{CBE2E60E-84AF-43CC-8D22-E3B9D17FF0F0}" type="slidenum">
              <a:rPr lang="en-US" smtClean="0"/>
              <a:t>‹#›</a:t>
            </a:fld>
            <a:endParaRPr lang="en-US" dirty="0"/>
          </a:p>
        </p:txBody>
      </p:sp>
    </p:spTree>
    <p:extLst>
      <p:ext uri="{BB962C8B-B14F-4D97-AF65-F5344CB8AC3E}">
        <p14:creationId xmlns:p14="http://schemas.microsoft.com/office/powerpoint/2010/main" val="1511803577"/>
      </p:ext>
    </p:extLst>
  </p:cSld>
  <p:clrMapOvr>
    <a:masterClrMapping/>
  </p:clrMapOvr>
</p:sldLayout>
</file>

<file path=ppt/slideLayouts/slideLayout27.xml><?xml version="1.0" encoding="utf-8"?>
<p:sldLayout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name="8_Custom Layout">
    <p:spTree>
      <p:nvGrpSpPr>
        <p:cNvPr id="1" name=""/>
        <p:cNvGrpSpPr/>
        <p:nvPr/>
      </p:nvGrpSpPr>
      <p:grpSpPr>
        <a:xfrm>
          <a:off x="0" y="0"/>
          <a:ext cx="0" cy="0"/>
          <a:chOff x="0" y="0"/>
          <a:chExt cx="0" cy="0"/>
        </a:xfrm>
      </p:grpSpPr>
      <p:pic>
        <p:nvPicPr>
          <p:cNvPr id="3" name="Picture 4" descr="P:\Billable\2014\BSA\_MG_699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113"/>
            <a:ext cx="9144000" cy="132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46088" y="65490"/>
            <a:ext cx="6869112" cy="914400"/>
          </a:xfrm>
        </p:spPr>
        <p:txBody>
          <a:bodyPr/>
          <a:lstStyle>
            <a:lvl1pPr>
              <a:defRPr sz="300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Tree>
    <p:extLst>
      <p:ext uri="{BB962C8B-B14F-4D97-AF65-F5344CB8AC3E}">
        <p14:creationId xmlns:p14="http://schemas.microsoft.com/office/powerpoint/2010/main" val="2923902958"/>
      </p:ext>
    </p:extLst>
  </p:cSld>
  <p:clrMapOvr>
    <a:masterClrMapping/>
  </p:clrMapOvr>
  <p:transition spd="med">
    <p:fade/>
  </p:transition>
  <p:hf hdr="0" ftr="0" dt="0"/>
</p:sldLayout>
</file>

<file path=ppt/slideLayouts/slideLayout28.xml><?xml version="1.0" encoding="utf-8"?>
<p:sldLayout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name="4_Custom Layout">
    <p:spTree>
      <p:nvGrpSpPr>
        <p:cNvPr id="1" name=""/>
        <p:cNvGrpSpPr/>
        <p:nvPr/>
      </p:nvGrpSpPr>
      <p:grpSpPr>
        <a:xfrm>
          <a:off x="0" y="0"/>
          <a:ext cx="0" cy="0"/>
          <a:chOff x="0" y="0"/>
          <a:chExt cx="0" cy="0"/>
        </a:xfrm>
      </p:grpSpPr>
      <p:pic>
        <p:nvPicPr>
          <p:cNvPr id="3" name="Picture 4" descr="P:\Billable\2014\BSA\_MG_0646-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113"/>
            <a:ext cx="9144000" cy="147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46088" y="89230"/>
            <a:ext cx="6869112" cy="914400"/>
          </a:xfrm>
        </p:spPr>
        <p:txBody>
          <a:bodyPr/>
          <a:lstStyle>
            <a:lvl1pPr>
              <a:defRPr sz="400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Tree>
    <p:extLst>
      <p:ext uri="{BB962C8B-B14F-4D97-AF65-F5344CB8AC3E}">
        <p14:creationId xmlns:p14="http://schemas.microsoft.com/office/powerpoint/2010/main" val="4166850130"/>
      </p:ext>
    </p:extLst>
  </p:cSld>
  <p:clrMapOvr>
    <a:masterClrMapping/>
  </p:clrMapOvr>
  <p:transition spd="med">
    <p:fade/>
  </p:transition>
  <p:hf hdr="0" ftr="0" dt="0"/>
</p:sldLayout>
</file>

<file path=ppt/slideLayouts/slideLayout29.xml><?xml version="1.0" encoding="utf-8"?>
<p:sldLayout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name="1_Custom Layout">
    <p:spTree>
      <p:nvGrpSpPr>
        <p:cNvPr id="1" name=""/>
        <p:cNvGrpSpPr/>
        <p:nvPr/>
      </p:nvGrpSpPr>
      <p:grpSpPr>
        <a:xfrm>
          <a:off x="0" y="0"/>
          <a:ext cx="0" cy="0"/>
          <a:chOff x="0" y="0"/>
          <a:chExt cx="0" cy="0"/>
        </a:xfrm>
      </p:grpSpPr>
      <p:pic>
        <p:nvPicPr>
          <p:cNvPr id="3" name="Picture 3" descr="P:\Billable\2014\BSA\BSA_Promo Flyer_images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46088" y="172320"/>
            <a:ext cx="6869112" cy="914400"/>
          </a:xfrm>
        </p:spPr>
        <p:txBody>
          <a:bodyPr/>
          <a:lstStyle>
            <a:lvl1pPr>
              <a:defRPr b="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Tree>
    <p:extLst>
      <p:ext uri="{BB962C8B-B14F-4D97-AF65-F5344CB8AC3E}">
        <p14:creationId xmlns:p14="http://schemas.microsoft.com/office/powerpoint/2010/main" val="2563918784"/>
      </p:ext>
    </p:extLst>
  </p:cSld>
  <p:clrMapOvr>
    <a:masterClrMapping/>
  </p:clrMapOvr>
  <p:transition spd="med">
    <p:fade/>
  </p:transition>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theme" Target="../theme/theme2.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14="http://schemas.microsoft.com/office/drawing/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46088" y="457200"/>
            <a:ext cx="686911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0" rIns="365760" bIns="45720" numCol="1" anchor="ctr" anchorCtr="0" compatLnSpc="1">
            <a:prstTxWarp prst="textNoShape">
              <a:avLst/>
            </a:prstTxWarp>
          </a:bodyPr>
          <a:lstStyle/>
          <a:p>
            <a:pPr lvl="0"/>
            <a:r>
              <a:rPr lang="en-US"/>
              <a:t>Click to edit Master title style</a:t>
            </a:r>
          </a:p>
        </p:txBody>
      </p:sp>
      <p:sp>
        <p:nvSpPr>
          <p:cNvPr id="1027" name="Text Placeholder 3"/>
          <p:cNvSpPr>
            <a:spLocks noGrp="1"/>
          </p:cNvSpPr>
          <p:nvPr>
            <p:ph type="body" idx="1"/>
          </p:nvPr>
        </p:nvSpPr>
        <p:spPr bwMode="auto">
          <a:xfrm>
            <a:off x="446088" y="1562100"/>
            <a:ext cx="8229600" cy="456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4148" r:id="rId1"/>
    <p:sldLayoutId id="2147484149" r:id="rId2"/>
    <p:sldLayoutId id="2147484150" r:id="rId3"/>
    <p:sldLayoutId id="2147484151" r:id="rId4"/>
    <p:sldLayoutId id="2147484152" r:id="rId5"/>
    <p:sldLayoutId id="2147484153" r:id="rId6"/>
    <p:sldLayoutId id="2147484154" r:id="rId7"/>
    <p:sldLayoutId id="2147484155" r:id="rId8"/>
    <p:sldLayoutId id="2147484156" r:id="rId9"/>
    <p:sldLayoutId id="2147484157" r:id="rId10"/>
    <p:sldLayoutId id="2147484158" r:id="rId11"/>
    <p:sldLayoutId id="2147484159" r:id="rId12"/>
    <p:sldLayoutId id="2147484160" r:id="rId13"/>
    <p:sldLayoutId id="2147484146" r:id="rId14"/>
    <p:sldLayoutId id="2147484161" r:id="rId15"/>
  </p:sldLayoutIdLst>
  <p:transition spd="med">
    <p:fade/>
  </p:transition>
  <p:hf hdr="0" ftr="0" dt="0"/>
  <p:txStyles>
    <p:titleStyle>
      <a:lvl1pPr algn="l" rtl="0" eaLnBrk="0" fontAlgn="base" hangingPunct="0">
        <a:lnSpc>
          <a:spcPts val="3300"/>
        </a:lnSpc>
        <a:spcBef>
          <a:spcPct val="0"/>
        </a:spcBef>
        <a:spcAft>
          <a:spcPct val="0"/>
        </a:spcAft>
        <a:defRPr sz="4000" kern="1200">
          <a:solidFill>
            <a:schemeClr val="accent1"/>
          </a:solidFill>
          <a:latin typeface="+mn-lt"/>
          <a:ea typeface="Tahoma" pitchFamily="34" charset="0"/>
          <a:cs typeface="Times New Roman" pitchFamily="18" charset="0"/>
        </a:defRPr>
      </a:lvl1pPr>
      <a:lvl2pPr algn="l" rtl="0" eaLnBrk="0" fontAlgn="base" hangingPunct="0">
        <a:lnSpc>
          <a:spcPts val="3300"/>
        </a:lnSpc>
        <a:spcBef>
          <a:spcPct val="0"/>
        </a:spcBef>
        <a:spcAft>
          <a:spcPct val="0"/>
        </a:spcAft>
        <a:defRPr sz="4000">
          <a:solidFill>
            <a:schemeClr val="accent1"/>
          </a:solidFill>
          <a:latin typeface="Calibri" panose="020F0502020204030204" pitchFamily="34" charset="0"/>
          <a:ea typeface="Tahoma" panose="020B0604030504040204" pitchFamily="34" charset="0"/>
          <a:cs typeface="Times New Roman" panose="02020603050405020304" pitchFamily="18" charset="0"/>
        </a:defRPr>
      </a:lvl2pPr>
      <a:lvl3pPr algn="l" rtl="0" eaLnBrk="0" fontAlgn="base" hangingPunct="0">
        <a:lnSpc>
          <a:spcPts val="3300"/>
        </a:lnSpc>
        <a:spcBef>
          <a:spcPct val="0"/>
        </a:spcBef>
        <a:spcAft>
          <a:spcPct val="0"/>
        </a:spcAft>
        <a:defRPr sz="4000">
          <a:solidFill>
            <a:schemeClr val="accent1"/>
          </a:solidFill>
          <a:latin typeface="Calibri" panose="020F0502020204030204" pitchFamily="34" charset="0"/>
          <a:ea typeface="Tahoma" panose="020B0604030504040204" pitchFamily="34" charset="0"/>
          <a:cs typeface="Times New Roman" panose="02020603050405020304" pitchFamily="18" charset="0"/>
        </a:defRPr>
      </a:lvl3pPr>
      <a:lvl4pPr algn="l" rtl="0" eaLnBrk="0" fontAlgn="base" hangingPunct="0">
        <a:lnSpc>
          <a:spcPts val="3300"/>
        </a:lnSpc>
        <a:spcBef>
          <a:spcPct val="0"/>
        </a:spcBef>
        <a:spcAft>
          <a:spcPct val="0"/>
        </a:spcAft>
        <a:defRPr sz="4000">
          <a:solidFill>
            <a:schemeClr val="accent1"/>
          </a:solidFill>
          <a:latin typeface="Calibri" panose="020F0502020204030204" pitchFamily="34" charset="0"/>
          <a:ea typeface="Tahoma" panose="020B0604030504040204" pitchFamily="34" charset="0"/>
          <a:cs typeface="Times New Roman" panose="02020603050405020304" pitchFamily="18" charset="0"/>
        </a:defRPr>
      </a:lvl4pPr>
      <a:lvl5pPr algn="l" rtl="0" eaLnBrk="0" fontAlgn="base" hangingPunct="0">
        <a:lnSpc>
          <a:spcPts val="3300"/>
        </a:lnSpc>
        <a:spcBef>
          <a:spcPct val="0"/>
        </a:spcBef>
        <a:spcAft>
          <a:spcPct val="0"/>
        </a:spcAft>
        <a:defRPr sz="4000">
          <a:solidFill>
            <a:schemeClr val="accent1"/>
          </a:solidFill>
          <a:latin typeface="Calibri" panose="020F0502020204030204" pitchFamily="34" charset="0"/>
          <a:ea typeface="Tahoma" panose="020B0604030504040204" pitchFamily="34" charset="0"/>
          <a:cs typeface="Times New Roman" panose="02020603050405020304" pitchFamily="18" charset="0"/>
        </a:defRPr>
      </a:lvl5pPr>
      <a:lvl6pPr marL="457200" algn="l" rtl="0" eaLnBrk="1" fontAlgn="base" hangingPunct="1">
        <a:lnSpc>
          <a:spcPts val="3300"/>
        </a:lnSpc>
        <a:spcBef>
          <a:spcPct val="0"/>
        </a:spcBef>
        <a:spcAft>
          <a:spcPct val="0"/>
        </a:spcAft>
        <a:defRPr sz="3400">
          <a:solidFill>
            <a:schemeClr val="accent1"/>
          </a:solidFill>
          <a:latin typeface="Calibri" panose="020F0502020204030204" pitchFamily="34" charset="0"/>
          <a:ea typeface="Tahoma" panose="020B0604030504040204" pitchFamily="34" charset="0"/>
          <a:cs typeface="Times New Roman" panose="02020603050405020304" pitchFamily="18" charset="0"/>
        </a:defRPr>
      </a:lvl6pPr>
      <a:lvl7pPr marL="914400" algn="l" rtl="0" eaLnBrk="1" fontAlgn="base" hangingPunct="1">
        <a:lnSpc>
          <a:spcPts val="3300"/>
        </a:lnSpc>
        <a:spcBef>
          <a:spcPct val="0"/>
        </a:spcBef>
        <a:spcAft>
          <a:spcPct val="0"/>
        </a:spcAft>
        <a:defRPr sz="3400">
          <a:solidFill>
            <a:schemeClr val="accent1"/>
          </a:solidFill>
          <a:latin typeface="Calibri" panose="020F0502020204030204" pitchFamily="34" charset="0"/>
          <a:ea typeface="Tahoma" panose="020B0604030504040204" pitchFamily="34" charset="0"/>
          <a:cs typeface="Times New Roman" panose="02020603050405020304" pitchFamily="18" charset="0"/>
        </a:defRPr>
      </a:lvl7pPr>
      <a:lvl8pPr marL="1371600" algn="l" rtl="0" eaLnBrk="1" fontAlgn="base" hangingPunct="1">
        <a:lnSpc>
          <a:spcPts val="3300"/>
        </a:lnSpc>
        <a:spcBef>
          <a:spcPct val="0"/>
        </a:spcBef>
        <a:spcAft>
          <a:spcPct val="0"/>
        </a:spcAft>
        <a:defRPr sz="3400">
          <a:solidFill>
            <a:schemeClr val="accent1"/>
          </a:solidFill>
          <a:latin typeface="Calibri" panose="020F0502020204030204" pitchFamily="34" charset="0"/>
          <a:ea typeface="Tahoma" panose="020B0604030504040204" pitchFamily="34" charset="0"/>
          <a:cs typeface="Times New Roman" panose="02020603050405020304" pitchFamily="18" charset="0"/>
        </a:defRPr>
      </a:lvl8pPr>
      <a:lvl9pPr marL="1828800" algn="l" rtl="0" eaLnBrk="1" fontAlgn="base" hangingPunct="1">
        <a:lnSpc>
          <a:spcPts val="3300"/>
        </a:lnSpc>
        <a:spcBef>
          <a:spcPct val="0"/>
        </a:spcBef>
        <a:spcAft>
          <a:spcPct val="0"/>
        </a:spcAft>
        <a:defRPr sz="3400">
          <a:solidFill>
            <a:schemeClr val="accent1"/>
          </a:solidFill>
          <a:latin typeface="Calibri" panose="020F0502020204030204" pitchFamily="34" charset="0"/>
          <a:ea typeface="Tahoma" panose="020B0604030504040204" pitchFamily="34" charset="0"/>
          <a:cs typeface="Times New Roman" panose="02020603050405020304" pitchFamily="18" charset="0"/>
        </a:defRPr>
      </a:lvl9pPr>
    </p:titleStyle>
    <p:body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0AD51B-D34F-4C64-8794-77E4FE43C214}"/>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5487EA9-FFA1-4A42-BA65-B7AEFF1AE25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91FB5D-0249-4E87-85C9-13ABCEF29CC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554AB7F-E6CA-4EFA-8780-2550D3B6408F}" type="datetimeFigureOut">
              <a:rPr lang="en-US" smtClean="0"/>
              <a:t>7/26/2022</a:t>
            </a:fld>
            <a:endParaRPr lang="en-US" dirty="0"/>
          </a:p>
        </p:txBody>
      </p:sp>
      <p:sp>
        <p:nvSpPr>
          <p:cNvPr id="5" name="Footer Placeholder 4">
            <a:extLst>
              <a:ext uri="{FF2B5EF4-FFF2-40B4-BE49-F238E27FC236}">
                <a16:creationId xmlns:a16="http://schemas.microsoft.com/office/drawing/2014/main" id="{B842F5B5-CEE2-4AF7-8C54-9AC9E449FECD}"/>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932B6BBA-04E6-48F8-BCE1-42CEBA1785BC}"/>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BE2E60E-84AF-43CC-8D22-E3B9D17FF0F0}" type="slidenum">
              <a:rPr lang="en-US" smtClean="0"/>
              <a:t>‹#›</a:t>
            </a:fld>
            <a:endParaRPr lang="en-US" dirty="0"/>
          </a:p>
        </p:txBody>
      </p:sp>
    </p:spTree>
    <p:extLst>
      <p:ext uri="{BB962C8B-B14F-4D97-AF65-F5344CB8AC3E}">
        <p14:creationId xmlns:p14="http://schemas.microsoft.com/office/powerpoint/2010/main" val="2441551971"/>
      </p:ext>
    </p:extLst>
  </p:cSld>
  <p:clrMap bg1="lt1" tx1="dk1" bg2="lt2" tx2="dk2" accent1="accent1" accent2="accent2" accent3="accent3" accent4="accent4" accent5="accent5" accent6="accent6" hlink="hlink" folHlink="folHlink"/>
  <p:sldLayoutIdLst>
    <p:sldLayoutId id="2147484164" r:id="rId1"/>
    <p:sldLayoutId id="2147484165" r:id="rId2"/>
    <p:sldLayoutId id="2147484166" r:id="rId3"/>
    <p:sldLayoutId id="2147484167" r:id="rId4"/>
    <p:sldLayoutId id="2147484168" r:id="rId5"/>
    <p:sldLayoutId id="2147484169" r:id="rId6"/>
    <p:sldLayoutId id="2147484170" r:id="rId7"/>
    <p:sldLayoutId id="2147484171" r:id="rId8"/>
    <p:sldLayoutId id="2147484172" r:id="rId9"/>
    <p:sldLayoutId id="2147484173" r:id="rId10"/>
    <p:sldLayoutId id="2147484174" r:id="rId11"/>
    <p:sldLayoutId id="2147484175" r:id="rId12"/>
    <p:sldLayoutId id="2147484176" r:id="rId13"/>
    <p:sldLayoutId id="2147484177" r:id="rId1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7.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29.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9.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9.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9.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9.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9.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9.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9.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9.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9.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9.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9.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9.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8.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1.xml"/></Relationships>
</file>

<file path=ppt/slides/slide1.xml><?xml version="1.0" encoding="utf-8"?>
<p:sld xmlns:a16="http://schemas.microsoft.com/office/drawing/2014/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8433" name="Title 5" descr="" title=""/>
          <p:cNvSpPr>
            <a:spLocks noGrp="1"/>
          </p:cNvSpPr>
          <p:nvPr>
            <p:ph type="title"/>
          </p:nvPr>
        </p:nvSpPr>
        <p:spPr>
          <a:xfrm>
            <a:off x="457200" y="5278438"/>
            <a:ext cx="6858000" cy="815975"/>
          </a:xfrm>
        </p:spPr>
        <p:txBody>
          <a:bodyPr/>
          <a:lstStyle/>
          <a:p>
            <a:pPr eaLnBrk="1" hangingPunct="1"/>
            <a:r>
              <a:rPr lang="en-US" dirty="0"/>
              <a:t>Fifty Ways to Lure a Leader</a:t>
            </a:r>
          </a:p>
        </p:txBody>
      </p:sp>
      <p:sp>
        <p:nvSpPr>
          <p:cNvPr id="18434" name="Text Placeholder 3" descr="" title=""/>
          <p:cNvSpPr>
            <a:spLocks noGrp="1"/>
          </p:cNvSpPr>
          <p:nvPr>
            <p:ph type="body" idx="1"/>
          </p:nvPr>
        </p:nvSpPr>
        <p:spPr>
          <a:xfrm>
            <a:off x="457200" y="5686425"/>
            <a:ext cx="6858000" cy="547688"/>
          </a:xfrm>
        </p:spPr>
        <p:txBody>
          <a:bodyPr/>
          <a:lstStyle/>
          <a:p>
            <a:pPr eaLnBrk="1" hangingPunct="1"/>
            <a:r>
              <a:rPr lang="en-US" dirty="0"/>
              <a:t>Part of the Steps to Successful and Sustainable Recruiting</a:t>
            </a:r>
          </a:p>
        </p:txBody>
      </p:sp>
      <p:cxnSp>
        <p:nvCxnSpPr>
          <p:cNvPr id="5" name="Straight Connector 4" descr="" title=""/>
          <p:cNvCxnSpPr/>
          <p:nvPr/>
        </p:nvCxnSpPr>
        <p:spPr>
          <a:xfrm>
            <a:off x="827088" y="4430713"/>
            <a:ext cx="4495800" cy="0"/>
          </a:xfrm>
          <a:prstGeom prst="line">
            <a:avLst/>
          </a:prstGeom>
          <a:ln w="28575">
            <a:solidFill>
              <a:schemeClr val="tx1">
                <a:lumMod val="50000"/>
              </a:schemeClr>
            </a:solidFill>
          </a:ln>
        </p:spPr>
        <p:style>
          <a:lnRef idx="1">
            <a:schemeClr val="dk1"/>
          </a:lnRef>
          <a:fillRef idx="0">
            <a:schemeClr val="dk1"/>
          </a:fillRef>
          <a:effectRef idx="0">
            <a:schemeClr val="dk1"/>
          </a:effectRef>
          <a:fontRef idx="minor">
            <a:schemeClr val="tx1"/>
          </a:fontRef>
        </p:style>
      </p:cxnSp>
      <p:pic>
        <p:nvPicPr>
          <p:cNvPr id="3" name="Picture 2" descr="" title="">
            <a:extLst>
              <a:ext uri="{FF2B5EF4-FFF2-40B4-BE49-F238E27FC236}">
                <a16:creationId xmlns:a16="http://schemas.microsoft.com/office/drawing/2014/main" id="{A9015359-4426-47E1-93FE-77B3C8891699}"/>
              </a:ext>
            </a:extLst>
          </p:cNvPr>
          <p:cNvPicPr>
            <a:picLocks noChangeAspect="1"/>
          </p:cNvPicPr>
          <p:nvPr/>
        </p:nvPicPr>
        <p:blipFill>
          <a:blip r:embed="rId3"/>
          <a:stretch>
            <a:fillRect/>
          </a:stretch>
        </p:blipFill>
        <p:spPr>
          <a:xfrm>
            <a:off x="1" y="1"/>
            <a:ext cx="1839342" cy="1873404"/>
          </a:xfrm>
          <a:prstGeom prst="rect">
            <a:avLst/>
          </a:prstGeom>
        </p:spPr>
      </p:pic>
    </p:spTree>
  </p:cSld>
  <p:clrMapOvr>
    <a:masterClrMapping/>
  </p:clrMapOvr>
</p:sld>
</file>

<file path=ppt/slides/slide2.xml><?xml version="1.0" encoding="utf-8"?>
<p:sld xmlns:a16="http://schemas.microsoft.com/office/drawing/2014/main" xmlns:adec="http://schemas.microsoft.com/office/drawing/2017/decorative" xmlns:p16="http://schemas.microsoft.com/office/powerpoint/2015/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p:nvSpPr>
          <p:cNvPr id="14" name="Rectangle 13" descr="" title="">
            <a:extLst>
              <a:ext uri="{FF2B5EF4-FFF2-40B4-BE49-F238E27FC236}">
                <a16:creationId xmlns:a16="http://schemas.microsoft.com/office/drawing/2014/main" id="{6D6CDB20-394C-4D51-9C5B-8751E2133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4757"/>
            <a:ext cx="9144000" cy="5145993"/>
          </a:xfrm>
          <a:prstGeom prst="rect">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fontAlgn="auto">
              <a:spcBef>
                <a:spcPts val="0"/>
              </a:spcBef>
              <a:spcAft>
                <a:spcPts val="0"/>
              </a:spcAft>
              <a:defRPr/>
            </a:pPr>
            <a:endParaRPr lang="en-US" sz="1350" dirty="0">
              <a:solidFill>
                <a:prstClr val="white"/>
              </a:solidFill>
              <a:latin typeface="Calibri" panose="020F0502020204030204"/>
            </a:endParaRPr>
          </a:p>
        </p:txBody>
      </p:sp>
      <p:sp>
        <p:nvSpPr>
          <p:cNvPr id="16" name="Rounded Rectangle 3" descr="" title="">
            <a:extLst>
              <a:ext uri="{FF2B5EF4-FFF2-40B4-BE49-F238E27FC236}">
                <a16:creationId xmlns:a16="http://schemas.microsoft.com/office/drawing/2014/main" id="{46DFD1E0-DCA7-47E6-B78B-6ECDDF873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5059" y="1337310"/>
            <a:ext cx="8190311" cy="4183364"/>
          </a:xfrm>
          <a:prstGeom prst="roundRect">
            <a:avLst>
              <a:gd name="adj" fmla="val 0"/>
            </a:avLst>
          </a:prstGeom>
          <a:solidFill>
            <a:srgbClr val="FFFFFF"/>
          </a:solidFill>
          <a:ln w="9525">
            <a:solidFill>
              <a:schemeClr val="tx1">
                <a:lumMod val="50000"/>
                <a:lumOff val="50000"/>
              </a:schemeClr>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defRPr/>
            </a:pPr>
            <a:endParaRPr lang="en-US" sz="1350" dirty="0">
              <a:solidFill>
                <a:prstClr val="white"/>
              </a:solidFill>
              <a:latin typeface="Calibri" panose="020F0502020204030204"/>
            </a:endParaRPr>
          </a:p>
        </p:txBody>
      </p:sp>
      <p:sp>
        <p:nvSpPr>
          <p:cNvPr id="18" name="Rectangle 17" descr="" title="">
            <a:extLst>
              <a:ext uri="{FF2B5EF4-FFF2-40B4-BE49-F238E27FC236}">
                <a16:creationId xmlns:a16="http://schemas.microsoft.com/office/drawing/2014/main" id="{8AAB0B1E-BB97-40E0-8DCD-D1197A0E1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6018" y="1577332"/>
            <a:ext cx="7708392" cy="37033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defRPr/>
            </a:pPr>
            <a:endParaRPr lang="en-US" sz="1350" dirty="0">
              <a:solidFill>
                <a:prstClr val="white"/>
              </a:solidFill>
              <a:latin typeface="Calibri" panose="020F0502020204030204"/>
            </a:endParaRPr>
          </a:p>
        </p:txBody>
      </p:sp>
      <p:sp>
        <p:nvSpPr>
          <p:cNvPr id="8" name="Title 7" descr="" title="">
            <a:extLst>
              <a:ext uri="{FF2B5EF4-FFF2-40B4-BE49-F238E27FC236}">
                <a16:creationId xmlns:a16="http://schemas.microsoft.com/office/drawing/2014/main" id="{D05BD7AE-B9FC-4E68-A661-EE4BE36B0222}"/>
              </a:ext>
            </a:extLst>
          </p:cNvPr>
          <p:cNvSpPr>
            <a:spLocks noGrp="1"/>
          </p:cNvSpPr>
          <p:nvPr>
            <p:ph type="title"/>
          </p:nvPr>
        </p:nvSpPr>
        <p:spPr>
          <a:xfrm>
            <a:off x="742446" y="3800656"/>
            <a:ext cx="7691964" cy="1789592"/>
          </a:xfrm>
        </p:spPr>
        <p:txBody>
          <a:bodyPr>
            <a:noAutofit/>
          </a:bodyPr>
          <a:lstStyle/>
          <a:p>
            <a:pPr algn="ctr"/>
            <a:r>
              <a:rPr lang="en-US" sz="3600" b="1" dirty="0">
                <a:latin typeface="Helvetica Neue Medium"/>
              </a:rPr>
              <a:t>👏 “Our 👏 Den/Pack 👏 Had 👏 Poor 👏 Leadership!” 👏</a:t>
            </a:r>
          </a:p>
        </p:txBody>
      </p:sp>
      <p:sp>
        <p:nvSpPr>
          <p:cNvPr id="15" name="Content Placeholder 8" descr="" title="">
            <a:extLst>
              <a:ext uri="{FF2B5EF4-FFF2-40B4-BE49-F238E27FC236}">
                <a16:creationId xmlns:a16="http://schemas.microsoft.com/office/drawing/2014/main" id="{AF818C2F-FB1F-4DB5-AD91-E4BBB0BAE97B}"/>
              </a:ext>
            </a:extLst>
          </p:cNvPr>
          <p:cNvSpPr txBox="1">
            <a:spLocks/>
          </p:cNvSpPr>
          <p:nvPr/>
        </p:nvSpPr>
        <p:spPr>
          <a:xfrm>
            <a:off x="950163" y="1827307"/>
            <a:ext cx="7260102" cy="1197662"/>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fontAlgn="auto">
              <a:spcBef>
                <a:spcPts val="750"/>
              </a:spcBef>
              <a:spcAft>
                <a:spcPts val="0"/>
              </a:spcAft>
              <a:buNone/>
              <a:defRPr/>
            </a:pPr>
            <a:r>
              <a:rPr lang="en-US" sz="4050" b="1" dirty="0">
                <a:solidFill>
                  <a:prstClr val="black"/>
                </a:solidFill>
                <a:latin typeface="Helvetica Neue Medium"/>
              </a:rPr>
              <a:t>Why Is Recruiting Leaders So Important?</a:t>
            </a:r>
          </a:p>
        </p:txBody>
      </p:sp>
      <p:sp>
        <p:nvSpPr>
          <p:cNvPr id="10" name="Content Placeholder 8" descr="" title="">
            <a:extLst>
              <a:ext uri="{FF2B5EF4-FFF2-40B4-BE49-F238E27FC236}">
                <a16:creationId xmlns:a16="http://schemas.microsoft.com/office/drawing/2014/main" id="{5F2CE371-7C69-4E29-8A01-566122801C16}"/>
              </a:ext>
            </a:extLst>
          </p:cNvPr>
          <p:cNvSpPr>
            <a:spLocks noGrp="1"/>
          </p:cNvSpPr>
          <p:nvPr>
            <p:ph idx="1"/>
          </p:nvPr>
        </p:nvSpPr>
        <p:spPr>
          <a:xfrm>
            <a:off x="925521" y="3164116"/>
            <a:ext cx="7284744" cy="668915"/>
          </a:xfrm>
        </p:spPr>
        <p:txBody>
          <a:bodyPr>
            <a:noAutofit/>
          </a:bodyPr>
          <a:lstStyle/>
          <a:p>
            <a:pPr marL="0" indent="0">
              <a:buNone/>
            </a:pPr>
            <a:r>
              <a:rPr lang="en-US" dirty="0">
                <a:latin typeface="Helvetica Neue Medium"/>
              </a:rPr>
              <a:t>Voice of the Scout Survey asked </a:t>
            </a:r>
            <a:r>
              <a:rPr lang="en-US" i="1" dirty="0">
                <a:effectLst/>
                <a:latin typeface="Helvetica Neue Medium"/>
                <a:ea typeface="Times New Roman" panose="02020603050405020304" pitchFamily="18" charset="0"/>
              </a:rPr>
              <a:t>“</a:t>
            </a:r>
            <a:r>
              <a:rPr lang="en-US" b="1" i="1" dirty="0">
                <a:effectLst/>
                <a:latin typeface="Helvetica Neue Medium"/>
                <a:ea typeface="Times New Roman" panose="02020603050405020304" pitchFamily="18" charset="0"/>
              </a:rPr>
              <a:t>Why is your child no longer in Cub Scouts?</a:t>
            </a:r>
            <a:r>
              <a:rPr lang="en-US" i="1" dirty="0">
                <a:effectLst/>
                <a:latin typeface="Helvetica Neue Medium"/>
                <a:ea typeface="Times New Roman" panose="02020603050405020304" pitchFamily="18" charset="0"/>
              </a:rPr>
              <a:t>”</a:t>
            </a:r>
            <a:r>
              <a:rPr lang="en-US" dirty="0">
                <a:effectLst/>
                <a:latin typeface="Helvetica Neue Medium"/>
                <a:ea typeface="Times New Roman" panose="02020603050405020304" pitchFamily="18" charset="0"/>
              </a:rPr>
              <a:t> – the Number One Answer was</a:t>
            </a:r>
            <a:r>
              <a:rPr lang="en-US" dirty="0">
                <a:latin typeface="Helvetica Neue Medium"/>
              </a:rPr>
              <a:t>:</a:t>
            </a:r>
          </a:p>
        </p:txBody>
      </p:sp>
    </p:spTree>
    <p:extLst>
      <p:ext uri="{BB962C8B-B14F-4D97-AF65-F5344CB8AC3E}">
        <p14:creationId xmlns:p14="http://schemas.microsoft.com/office/powerpoint/2010/main" val="4227610560"/>
      </p:ext>
    </p:extLst>
  </p:cSld>
  <p:clrMapOvr>
    <a:masterClrMapping/>
  </p:clrMapOvr>
</p:sld>
</file>

<file path=ppt/slides/slide3.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0242" name="Title 1" descr="" title=""/>
          <p:cNvSpPr>
            <a:spLocks noGrp="1"/>
          </p:cNvSpPr>
          <p:nvPr>
            <p:ph type="title"/>
          </p:nvPr>
        </p:nvSpPr>
        <p:spPr>
          <a:xfrm>
            <a:off x="446088" y="65088"/>
            <a:ext cx="6869112" cy="914400"/>
          </a:xfrm>
        </p:spPr>
        <p:txBody>
          <a:bodyPr/>
          <a:lstStyle/>
          <a:p>
            <a:pPr eaLnBrk="1" hangingPunct="1"/>
            <a:r>
              <a:rPr lang="en-US" dirty="0">
                <a:effectLst>
                  <a:outerShdw blurRad="38100" dist="38100" dir="2700000" algn="tl">
                    <a:srgbClr val="C0C0C0"/>
                  </a:outerShdw>
                </a:effectLst>
              </a:rPr>
              <a:t>Arrows</a:t>
            </a:r>
          </a:p>
        </p:txBody>
      </p:sp>
      <p:pic>
        <p:nvPicPr>
          <p:cNvPr id="4" name="Picture 3" descr="" title="">
            <a:extLst>
              <a:ext uri="{FF2B5EF4-FFF2-40B4-BE49-F238E27FC236}">
                <a16:creationId xmlns:a16="http://schemas.microsoft.com/office/drawing/2014/main" id="{1203CAC7-88BD-4442-B309-8291FBA9E787}"/>
              </a:ext>
            </a:extLst>
          </p:cNvPr>
          <p:cNvPicPr>
            <a:picLocks noChangeAspect="1"/>
          </p:cNvPicPr>
          <p:nvPr/>
        </p:nvPicPr>
        <p:blipFill>
          <a:blip r:embed="rId3"/>
          <a:stretch>
            <a:fillRect/>
          </a:stretch>
        </p:blipFill>
        <p:spPr>
          <a:xfrm>
            <a:off x="3708771" y="1417321"/>
            <a:ext cx="5373333" cy="5383529"/>
          </a:xfrm>
          <a:prstGeom prst="rect">
            <a:avLst/>
          </a:prstGeom>
        </p:spPr>
      </p:pic>
      <p:pic>
        <p:nvPicPr>
          <p:cNvPr id="5" name="Content Placeholder 4" descr="" title="">
            <a:extLst>
              <a:ext uri="{FF2B5EF4-FFF2-40B4-BE49-F238E27FC236}">
                <a16:creationId xmlns:a16="http://schemas.microsoft.com/office/drawing/2014/main" id="{1E461BA2-BD20-496D-B90F-529D48E76506}"/>
              </a:ext>
            </a:extLst>
          </p:cNvPr>
          <p:cNvPicPr>
            <a:picLocks noGrp="1"/>
          </p:cNvPicPr>
          <p:nvPr>
            <p:ph idx="4294967295"/>
          </p:nvPr>
        </p:nvPicPr>
        <p:blipFill rotWithShape="1">
          <a:blip r:embed="rId4">
            <a:extLst>
              <a:ext uri="{28A0092B-C50C-407E-A947-70E740481C1C}">
                <a14:useLocalDpi xmlns:a14="http://schemas.microsoft.com/office/drawing/2010/main" val="0"/>
              </a:ext>
            </a:extLst>
          </a:blip>
          <a:srcRect/>
          <a:stretch/>
        </p:blipFill>
        <p:spPr bwMode="auto">
          <a:xfrm>
            <a:off x="345688" y="1828801"/>
            <a:ext cx="3111190" cy="4460488"/>
          </a:xfrm>
          <a:prstGeom prst="rect">
            <a:avLst/>
          </a:prstGeom>
          <a:noFill/>
        </p:spPr>
      </p:pic>
    </p:spTree>
    <p:extLst>
      <p:ext uri="{BB962C8B-B14F-4D97-AF65-F5344CB8AC3E}">
        <p14:creationId xmlns:p14="http://schemas.microsoft.com/office/powerpoint/2010/main" val="2088123220"/>
      </p:ext>
    </p:extLst>
  </p:cSld>
  <p:clrMapOvr>
    <a:masterClrMapping/>
  </p:clrMapOvr>
</p:sld>
</file>

<file path=ppt/slides/slide4.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Title 2" descr="" title=""/>
          <p:cNvSpPr>
            <a:spLocks noGrp="1"/>
          </p:cNvSpPr>
          <p:nvPr>
            <p:ph type="title"/>
          </p:nvPr>
        </p:nvSpPr>
        <p:spPr>
          <a:xfrm>
            <a:off x="446088" y="136525"/>
            <a:ext cx="6869112" cy="914400"/>
          </a:xfrm>
        </p:spPr>
        <p:txBody>
          <a:bodyPr/>
          <a:lstStyle/>
          <a:p>
            <a:pPr eaLnBrk="1" hangingPunct="1"/>
            <a:r>
              <a:rPr lang="en-US" dirty="0">
                <a:effectLst>
                  <a:outerShdw blurRad="38100" dist="38100" dir="2700000" algn="tl">
                    <a:srgbClr val="C0C0C0"/>
                  </a:outerShdw>
                </a:effectLst>
              </a:rPr>
              <a:t>Create a Culture of Leading</a:t>
            </a:r>
          </a:p>
        </p:txBody>
      </p:sp>
      <p:sp>
        <p:nvSpPr>
          <p:cNvPr id="4" name="Content Placeholder 2" descr="" title="">
            <a:extLst>
              <a:ext uri="{FF2B5EF4-FFF2-40B4-BE49-F238E27FC236}">
                <a16:creationId xmlns:a16="http://schemas.microsoft.com/office/drawing/2014/main" id="{DC8B9B2E-78FC-4E22-898F-DC1866A2BCBC}"/>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lang="en-US" sz="5400" b="1" dirty="0">
                <a:solidFill>
                  <a:srgbClr val="006446"/>
                </a:solidFill>
                <a:latin typeface="Helvetica Neue Medium"/>
              </a:rPr>
              <a:t>👏 We 👏 Are 👏 Not 👏 Recruiting 👏 Youth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lang="en-US" sz="5400" b="1" dirty="0">
                <a:solidFill>
                  <a:srgbClr val="006446"/>
                </a:solidFill>
                <a:latin typeface="Helvetica Neue Medium"/>
              </a:rPr>
              <a:t> We 👏 Recruit 👏 </a:t>
            </a:r>
            <a:r>
              <a:rPr lang="en-US" sz="5400" i="1" dirty="0">
                <a:solidFill>
                  <a:srgbClr val="006446"/>
                </a:solidFill>
                <a:latin typeface="Helvetica Neue Medium"/>
              </a:rPr>
              <a:t>Families!</a:t>
            </a:r>
            <a:r>
              <a:rPr lang="en-US" sz="5400" b="1" dirty="0">
                <a:solidFill>
                  <a:srgbClr val="006446"/>
                </a:solidFill>
                <a:latin typeface="Helvetica Neue Medium"/>
              </a:rPr>
              <a:t> 👏</a:t>
            </a:r>
            <a:endParaRPr kumimoji="0" lang="en-US" sz="5400" b="1" i="0" u="none" strike="noStrike" kern="1200" cap="none" spc="0" normalizeH="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3893808595"/>
      </p:ext>
    </p:extLst>
  </p:cSld>
  <p:clrMapOvr>
    <a:masterClrMapping/>
  </p:clrMapOvr>
</p:sld>
</file>

<file path=ppt/slides/slide5.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Title 2" descr="" title=""/>
          <p:cNvSpPr>
            <a:spLocks noGrp="1"/>
          </p:cNvSpPr>
          <p:nvPr>
            <p:ph type="title"/>
          </p:nvPr>
        </p:nvSpPr>
        <p:spPr>
          <a:xfrm>
            <a:off x="446088" y="136525"/>
            <a:ext cx="6869112" cy="914400"/>
          </a:xfrm>
        </p:spPr>
        <p:txBody>
          <a:bodyPr/>
          <a:lstStyle/>
          <a:p>
            <a:pPr eaLnBrk="1" hangingPunct="1"/>
            <a:r>
              <a:rPr lang="en-US" dirty="0">
                <a:effectLst>
                  <a:outerShdw blurRad="38100" dist="38100" dir="2700000" algn="tl">
                    <a:srgbClr val="C0C0C0"/>
                  </a:outerShdw>
                </a:effectLst>
              </a:rPr>
              <a:t>Create a Culture of Leading</a:t>
            </a:r>
          </a:p>
        </p:txBody>
      </p:sp>
      <p:sp>
        <p:nvSpPr>
          <p:cNvPr id="4" name="Content Placeholder 2" descr="" title="">
            <a:extLst>
              <a:ext uri="{FF2B5EF4-FFF2-40B4-BE49-F238E27FC236}">
                <a16:creationId xmlns:a16="http://schemas.microsoft.com/office/drawing/2014/main" id="{DC8B9B2E-78FC-4E22-898F-DC1866A2BCBC}"/>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14400" eaLnBrk="1" hangingPunct="1">
              <a:spcBef>
                <a:spcPts val="0"/>
              </a:spcBef>
            </a:pPr>
            <a:r>
              <a:rPr lang="en-US" sz="5400" i="1" dirty="0">
                <a:solidFill>
                  <a:srgbClr val="006446"/>
                </a:solidFill>
              </a:rPr>
              <a:t>It takes a Village …</a:t>
            </a:r>
          </a:p>
          <a:p>
            <a:pPr marL="0" indent="0" algn="ctr" defTabSz="914400" eaLnBrk="1" hangingPunct="1">
              <a:spcBef>
                <a:spcPts val="0"/>
              </a:spcBef>
            </a:pPr>
            <a:endParaRPr lang="en-US" sz="5400" dirty="0">
              <a:solidFill>
                <a:srgbClr val="006446"/>
              </a:solidFill>
            </a:endParaRPr>
          </a:p>
          <a:p>
            <a:pPr marL="0" indent="0" algn="ctr" defTabSz="914400" eaLnBrk="1" hangingPunct="1">
              <a:spcBef>
                <a:spcPts val="0"/>
              </a:spcBef>
            </a:pPr>
            <a:r>
              <a:rPr lang="en-US" sz="5400" dirty="0">
                <a:solidFill>
                  <a:srgbClr val="006446"/>
                </a:solidFill>
              </a:rPr>
              <a:t>Have an “Every Parent Leads” Policy</a:t>
            </a:r>
          </a:p>
          <a:p>
            <a:pPr marL="0" indent="0" algn="ctr" defTabSz="914400" eaLnBrk="1" hangingPunct="1"/>
            <a:r>
              <a:rPr lang="en-US" sz="5400" dirty="0">
                <a:solidFill>
                  <a:srgbClr val="006446"/>
                </a:solidFill>
              </a:rPr>
              <a:t>(or “Every Parent Helps”)</a:t>
            </a:r>
          </a:p>
        </p:txBody>
      </p:sp>
    </p:spTree>
    <p:extLst>
      <p:ext uri="{BB962C8B-B14F-4D97-AF65-F5344CB8AC3E}">
        <p14:creationId xmlns:p14="http://schemas.microsoft.com/office/powerpoint/2010/main" val="119708327"/>
      </p:ext>
    </p:extLst>
  </p:cSld>
  <p:clrMapOvr>
    <a:masterClrMapping/>
  </p:clrMapOvr>
</p:sld>
</file>

<file path=ppt/slides/slide6.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Title 2" descr="" title=""/>
          <p:cNvSpPr>
            <a:spLocks noGrp="1"/>
          </p:cNvSpPr>
          <p:nvPr>
            <p:ph type="title"/>
          </p:nvPr>
        </p:nvSpPr>
        <p:spPr>
          <a:xfrm>
            <a:off x="446088" y="136525"/>
            <a:ext cx="6869112" cy="914400"/>
          </a:xfrm>
        </p:spPr>
        <p:txBody>
          <a:bodyPr/>
          <a:lstStyle/>
          <a:p>
            <a:pPr eaLnBrk="1" hangingPunct="1"/>
            <a:r>
              <a:rPr lang="en-US" dirty="0">
                <a:effectLst>
                  <a:outerShdw blurRad="38100" dist="38100" dir="2700000" algn="tl">
                    <a:srgbClr val="C0C0C0"/>
                  </a:outerShdw>
                </a:effectLst>
              </a:rPr>
              <a:t>Create a Culture of Leading</a:t>
            </a:r>
          </a:p>
        </p:txBody>
      </p:sp>
      <p:sp>
        <p:nvSpPr>
          <p:cNvPr id="4" name="Content Placeholder 2" descr="" title="">
            <a:extLst>
              <a:ext uri="{FF2B5EF4-FFF2-40B4-BE49-F238E27FC236}">
                <a16:creationId xmlns:a16="http://schemas.microsoft.com/office/drawing/2014/main" id="{DC8B9B2E-78FC-4E22-898F-DC1866A2BCBC}"/>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14400" eaLnBrk="1" hangingPunct="1">
              <a:spcBef>
                <a:spcPts val="0"/>
              </a:spcBef>
            </a:pPr>
            <a:r>
              <a:rPr lang="en-US" sz="5400" i="1" dirty="0">
                <a:solidFill>
                  <a:srgbClr val="006446"/>
                </a:solidFill>
              </a:rPr>
              <a:t>No Quarter …</a:t>
            </a:r>
          </a:p>
          <a:p>
            <a:pPr marL="0" indent="0" algn="ctr" defTabSz="914400" eaLnBrk="1" hangingPunct="1">
              <a:spcBef>
                <a:spcPts val="0"/>
              </a:spcBef>
            </a:pPr>
            <a:endParaRPr lang="en-US" sz="5400" dirty="0">
              <a:solidFill>
                <a:srgbClr val="006446"/>
              </a:solidFill>
            </a:endParaRPr>
          </a:p>
          <a:p>
            <a:pPr marL="0" indent="0" algn="ctr" defTabSz="914400" eaLnBrk="1" hangingPunct="1">
              <a:spcBef>
                <a:spcPts val="0"/>
              </a:spcBef>
            </a:pPr>
            <a:r>
              <a:rPr lang="en-US" sz="5400" dirty="0">
                <a:solidFill>
                  <a:srgbClr val="006446"/>
                </a:solidFill>
              </a:rPr>
              <a:t>Recruit Leaders Right Away</a:t>
            </a:r>
          </a:p>
          <a:p>
            <a:pPr marL="0" indent="0" algn="ctr" defTabSz="914400" eaLnBrk="1" hangingPunct="1"/>
            <a:r>
              <a:rPr lang="en-US" sz="5400" dirty="0">
                <a:solidFill>
                  <a:srgbClr val="006446"/>
                </a:solidFill>
              </a:rPr>
              <a:t>(Everyone Can Help – As An Assistant or Helper)</a:t>
            </a:r>
          </a:p>
        </p:txBody>
      </p:sp>
    </p:spTree>
    <p:extLst>
      <p:ext uri="{BB962C8B-B14F-4D97-AF65-F5344CB8AC3E}">
        <p14:creationId xmlns:p14="http://schemas.microsoft.com/office/powerpoint/2010/main" val="2738781575"/>
      </p:ext>
    </p:extLst>
  </p:cSld>
  <p:clrMapOvr>
    <a:masterClrMapping/>
  </p:clrMapOvr>
</p:sld>
</file>

<file path=ppt/slides/slide7.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Title 2" descr="" title=""/>
          <p:cNvSpPr>
            <a:spLocks noGrp="1"/>
          </p:cNvSpPr>
          <p:nvPr>
            <p:ph type="title"/>
          </p:nvPr>
        </p:nvSpPr>
        <p:spPr>
          <a:xfrm>
            <a:off x="446088" y="136525"/>
            <a:ext cx="6869112" cy="914400"/>
          </a:xfrm>
        </p:spPr>
        <p:txBody>
          <a:bodyPr/>
          <a:lstStyle/>
          <a:p>
            <a:pPr eaLnBrk="1" hangingPunct="1"/>
            <a:r>
              <a:rPr lang="en-US" dirty="0">
                <a:effectLst>
                  <a:outerShdw blurRad="38100" dist="38100" dir="2700000" algn="tl">
                    <a:srgbClr val="C0C0C0"/>
                  </a:outerShdw>
                </a:effectLst>
              </a:rPr>
              <a:t>Create a Culture of Leading</a:t>
            </a:r>
          </a:p>
        </p:txBody>
      </p:sp>
      <p:sp>
        <p:nvSpPr>
          <p:cNvPr id="4" name="Content Placeholder 2" descr="" title="">
            <a:extLst>
              <a:ext uri="{FF2B5EF4-FFF2-40B4-BE49-F238E27FC236}">
                <a16:creationId xmlns:a16="http://schemas.microsoft.com/office/drawing/2014/main" id="{DC8B9B2E-78FC-4E22-898F-DC1866A2BCBC}"/>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Be Specific …</a:t>
            </a:r>
          </a:p>
          <a:p>
            <a:pPr marL="0" lvl="0" indent="0" algn="ctr" defTabSz="914400" eaLnBrk="1" hangingPunct="1">
              <a:spcBef>
                <a:spcPts val="0"/>
              </a:spcBef>
              <a:defRPr/>
            </a:pPr>
            <a:endParaRPr lang="en-US" sz="5400" dirty="0">
              <a:solidFill>
                <a:srgbClr val="006446"/>
              </a:solidFill>
            </a:endParaRPr>
          </a:p>
          <a:p>
            <a:pPr marL="0" lvl="0" indent="0" algn="ctr" defTabSz="914400" eaLnBrk="1" hangingPunct="1">
              <a:spcBef>
                <a:spcPts val="0"/>
              </a:spcBef>
              <a:defRPr/>
            </a:pPr>
            <a:r>
              <a:rPr lang="en-US" sz="5400" dirty="0">
                <a:solidFill>
                  <a:srgbClr val="006446"/>
                </a:solidFill>
              </a:rPr>
              <a:t>Explain What It Means to Lead (in your Policy) – What You Expect from Parents</a:t>
            </a:r>
          </a:p>
        </p:txBody>
      </p:sp>
    </p:spTree>
    <p:extLst>
      <p:ext uri="{BB962C8B-B14F-4D97-AF65-F5344CB8AC3E}">
        <p14:creationId xmlns:p14="http://schemas.microsoft.com/office/powerpoint/2010/main" val="3217603701"/>
      </p:ext>
    </p:extLst>
  </p:cSld>
  <p:clrMapOvr>
    <a:masterClrMapping/>
  </p:clrMapOvr>
</p:sld>
</file>

<file path=ppt/slides/slide8.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Title 2" descr="" title=""/>
          <p:cNvSpPr>
            <a:spLocks noGrp="1"/>
          </p:cNvSpPr>
          <p:nvPr>
            <p:ph type="title"/>
          </p:nvPr>
        </p:nvSpPr>
        <p:spPr>
          <a:xfrm>
            <a:off x="446088" y="136525"/>
            <a:ext cx="6869112" cy="914400"/>
          </a:xfrm>
        </p:spPr>
        <p:txBody>
          <a:bodyPr/>
          <a:lstStyle/>
          <a:p>
            <a:pPr eaLnBrk="1" hangingPunct="1"/>
            <a:r>
              <a:rPr lang="en-US" dirty="0">
                <a:effectLst>
                  <a:outerShdw blurRad="38100" dist="38100" dir="2700000" algn="tl">
                    <a:srgbClr val="C0C0C0"/>
                  </a:outerShdw>
                </a:effectLst>
              </a:rPr>
              <a:t>Every Parent Helps Specifics</a:t>
            </a:r>
          </a:p>
        </p:txBody>
      </p:sp>
      <p:sp>
        <p:nvSpPr>
          <p:cNvPr id="4" name="Content Placeholder 2" descr="" title="">
            <a:extLst>
              <a:ext uri="{FF2B5EF4-FFF2-40B4-BE49-F238E27FC236}">
                <a16:creationId xmlns:a16="http://schemas.microsoft.com/office/drawing/2014/main" id="{DC8B9B2E-78FC-4E22-898F-DC1866A2BCBC}"/>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pic>
        <p:nvPicPr>
          <p:cNvPr id="5" name="Picture 4" descr="" title="">
            <a:extLst>
              <a:ext uri="{FF2B5EF4-FFF2-40B4-BE49-F238E27FC236}">
                <a16:creationId xmlns:a16="http://schemas.microsoft.com/office/drawing/2014/main" id="{F274FB01-5B1F-4E7D-A35A-FEA64D30CFD2}"/>
              </a:ext>
            </a:extLst>
          </p:cNvPr>
          <p:cNvPicPr>
            <a:picLocks noChangeAspect="1"/>
          </p:cNvPicPr>
          <p:nvPr/>
        </p:nvPicPr>
        <p:blipFill>
          <a:blip r:embed="rId3"/>
          <a:stretch>
            <a:fillRect/>
          </a:stretch>
        </p:blipFill>
        <p:spPr>
          <a:xfrm>
            <a:off x="767693" y="1676400"/>
            <a:ext cx="7105066" cy="5058753"/>
          </a:xfrm>
          <a:prstGeom prst="rect">
            <a:avLst/>
          </a:prstGeom>
        </p:spPr>
      </p:pic>
    </p:spTree>
    <p:extLst>
      <p:ext uri="{BB962C8B-B14F-4D97-AF65-F5344CB8AC3E}">
        <p14:creationId xmlns:p14="http://schemas.microsoft.com/office/powerpoint/2010/main" val="500528367"/>
      </p:ext>
    </p:extLst>
  </p:cSld>
  <p:clrMapOvr>
    <a:masterClrMapping/>
  </p:clrMapOvr>
</p:sld>
</file>

<file path=ppt/slides/slide9.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Title 2" descr="" title=""/>
          <p:cNvSpPr>
            <a:spLocks noGrp="1"/>
          </p:cNvSpPr>
          <p:nvPr>
            <p:ph type="title"/>
          </p:nvPr>
        </p:nvSpPr>
        <p:spPr>
          <a:xfrm>
            <a:off x="446088" y="136525"/>
            <a:ext cx="6869112" cy="914400"/>
          </a:xfrm>
        </p:spPr>
        <p:txBody>
          <a:bodyPr/>
          <a:lstStyle/>
          <a:p>
            <a:pPr eaLnBrk="1" hangingPunct="1"/>
            <a:r>
              <a:rPr lang="en-US" dirty="0">
                <a:effectLst>
                  <a:outerShdw blurRad="38100" dist="38100" dir="2700000" algn="tl">
                    <a:srgbClr val="C0C0C0"/>
                  </a:outerShdw>
                </a:effectLst>
              </a:rPr>
              <a:t>Create a Culture of Leading</a:t>
            </a:r>
          </a:p>
        </p:txBody>
      </p:sp>
      <p:sp>
        <p:nvSpPr>
          <p:cNvPr id="4" name="Content Placeholder 2" descr="" title="">
            <a:extLst>
              <a:ext uri="{FF2B5EF4-FFF2-40B4-BE49-F238E27FC236}">
                <a16:creationId xmlns:a16="http://schemas.microsoft.com/office/drawing/2014/main" id="{DC8B9B2E-78FC-4E22-898F-DC1866A2BCBC}"/>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Find the Right Role …</a:t>
            </a:r>
          </a:p>
          <a:p>
            <a:pPr marL="0" lvl="0" indent="0" algn="ctr" defTabSz="914400" eaLnBrk="1" hangingPunct="1">
              <a:spcBef>
                <a:spcPts val="0"/>
              </a:spcBef>
              <a:defRPr/>
            </a:pPr>
            <a:endParaRPr lang="en-US" sz="5400" dirty="0">
              <a:solidFill>
                <a:srgbClr val="006446"/>
              </a:solidFill>
            </a:endParaRPr>
          </a:p>
          <a:p>
            <a:pPr marL="0" lvl="0" indent="0" algn="ctr" defTabSz="914400" eaLnBrk="1" hangingPunct="1">
              <a:spcBef>
                <a:spcPts val="0"/>
              </a:spcBef>
              <a:defRPr/>
            </a:pPr>
            <a:r>
              <a:rPr lang="en-US" sz="5400" dirty="0">
                <a:solidFill>
                  <a:srgbClr val="006446"/>
                </a:solidFill>
              </a:rPr>
              <a:t>Connect Positions to People’s Passions</a:t>
            </a:r>
          </a:p>
        </p:txBody>
      </p:sp>
    </p:spTree>
    <p:extLst>
      <p:ext uri="{BB962C8B-B14F-4D97-AF65-F5344CB8AC3E}">
        <p14:creationId xmlns:p14="http://schemas.microsoft.com/office/powerpoint/2010/main" val="4148328510"/>
      </p:ext>
    </p:extLst>
  </p:cSld>
  <p:clrMapOvr>
    <a:masterClrMapping/>
  </p:clrMapOvr>
</p:sld>
</file>

<file path=ppt/slides/slide10.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Title 2" descr="" title=""/>
          <p:cNvSpPr>
            <a:spLocks noGrp="1"/>
          </p:cNvSpPr>
          <p:nvPr>
            <p:ph type="title"/>
          </p:nvPr>
        </p:nvSpPr>
        <p:spPr>
          <a:xfrm>
            <a:off x="446088" y="136525"/>
            <a:ext cx="6869112" cy="914400"/>
          </a:xfrm>
        </p:spPr>
        <p:txBody>
          <a:bodyPr/>
          <a:lstStyle/>
          <a:p>
            <a:pPr eaLnBrk="1" hangingPunct="1"/>
            <a:r>
              <a:rPr lang="en-US" dirty="0">
                <a:effectLst>
                  <a:outerShdw blurRad="38100" dist="38100" dir="2700000" algn="tl">
                    <a:srgbClr val="C0C0C0"/>
                  </a:outerShdw>
                </a:effectLst>
              </a:rPr>
              <a:t>Create a Culture of Leading</a:t>
            </a:r>
          </a:p>
        </p:txBody>
      </p:sp>
      <p:sp>
        <p:nvSpPr>
          <p:cNvPr id="4" name="Content Placeholder 2" descr="" title="">
            <a:extLst>
              <a:ext uri="{FF2B5EF4-FFF2-40B4-BE49-F238E27FC236}">
                <a16:creationId xmlns:a16="http://schemas.microsoft.com/office/drawing/2014/main" id="{DC8B9B2E-78FC-4E22-898F-DC1866A2BCBC}"/>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Don’t Throw Your Wolf Leader to the Wolves …</a:t>
            </a:r>
          </a:p>
          <a:p>
            <a:pPr marL="0" lvl="0" indent="0" algn="ctr" defTabSz="914400" eaLnBrk="1" hangingPunct="1">
              <a:spcBef>
                <a:spcPts val="0"/>
              </a:spcBef>
              <a:defRPr/>
            </a:pPr>
            <a:endParaRPr lang="en-US" sz="5400" dirty="0">
              <a:solidFill>
                <a:srgbClr val="006446"/>
              </a:solidFill>
            </a:endParaRPr>
          </a:p>
          <a:p>
            <a:pPr marL="0" lvl="0" indent="0" algn="ctr" defTabSz="914400" eaLnBrk="1" hangingPunct="1">
              <a:spcBef>
                <a:spcPts val="0"/>
              </a:spcBef>
              <a:defRPr/>
            </a:pPr>
            <a:r>
              <a:rPr lang="en-US" sz="5400" u="sng" dirty="0">
                <a:solidFill>
                  <a:srgbClr val="006446"/>
                </a:solidFill>
              </a:rPr>
              <a:t>Take</a:t>
            </a:r>
            <a:r>
              <a:rPr lang="en-US" sz="5400" dirty="0">
                <a:solidFill>
                  <a:srgbClr val="006446"/>
                </a:solidFill>
              </a:rPr>
              <a:t> Your Team To Live Training</a:t>
            </a:r>
          </a:p>
        </p:txBody>
      </p:sp>
    </p:spTree>
    <p:extLst>
      <p:ext uri="{BB962C8B-B14F-4D97-AF65-F5344CB8AC3E}">
        <p14:creationId xmlns:p14="http://schemas.microsoft.com/office/powerpoint/2010/main" val="2785623290"/>
      </p:ext>
    </p:extLst>
  </p:cSld>
  <p:clrMapOvr>
    <a:masterClrMapping/>
  </p:clrMapOvr>
</p:sld>
</file>

<file path=ppt/slides/slide11.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Title 2" descr="" title=""/>
          <p:cNvSpPr>
            <a:spLocks noGrp="1"/>
          </p:cNvSpPr>
          <p:nvPr>
            <p:ph type="title"/>
          </p:nvPr>
        </p:nvSpPr>
        <p:spPr>
          <a:xfrm>
            <a:off x="446088" y="136525"/>
            <a:ext cx="6869112" cy="914400"/>
          </a:xfrm>
        </p:spPr>
        <p:txBody>
          <a:bodyPr/>
          <a:lstStyle/>
          <a:p>
            <a:pPr eaLnBrk="1" hangingPunct="1"/>
            <a:r>
              <a:rPr lang="en-US" dirty="0">
                <a:effectLst>
                  <a:outerShdw blurRad="38100" dist="38100" dir="2700000" algn="tl">
                    <a:srgbClr val="C0C0C0"/>
                  </a:outerShdw>
                </a:effectLst>
              </a:rPr>
              <a:t>Create a Culture of Leading</a:t>
            </a:r>
          </a:p>
        </p:txBody>
      </p:sp>
      <p:sp>
        <p:nvSpPr>
          <p:cNvPr id="4" name="Content Placeholder 2" descr="" title="">
            <a:extLst>
              <a:ext uri="{FF2B5EF4-FFF2-40B4-BE49-F238E27FC236}">
                <a16:creationId xmlns:a16="http://schemas.microsoft.com/office/drawing/2014/main" id="{DC8B9B2E-78FC-4E22-898F-DC1866A2BCBC}"/>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It Takes Two …</a:t>
            </a:r>
          </a:p>
          <a:p>
            <a:pPr marL="0" lvl="0" indent="0" algn="ctr" defTabSz="914400" eaLnBrk="1" hangingPunct="1">
              <a:spcBef>
                <a:spcPts val="0"/>
              </a:spcBef>
              <a:defRPr/>
            </a:pPr>
            <a:endParaRPr lang="en-US" sz="5400" dirty="0">
              <a:solidFill>
                <a:srgbClr val="006446"/>
              </a:solidFill>
            </a:endParaRPr>
          </a:p>
          <a:p>
            <a:pPr marL="0" lvl="0" indent="0" algn="ctr" defTabSz="914400" eaLnBrk="1" hangingPunct="1">
              <a:spcBef>
                <a:spcPts val="0"/>
              </a:spcBef>
              <a:defRPr/>
            </a:pPr>
            <a:r>
              <a:rPr lang="en-US" sz="5400" dirty="0">
                <a:solidFill>
                  <a:srgbClr val="006446"/>
                </a:solidFill>
              </a:rPr>
              <a:t>Turn Joining Leadership into Joining The Team</a:t>
            </a:r>
          </a:p>
        </p:txBody>
      </p:sp>
    </p:spTree>
    <p:extLst>
      <p:ext uri="{BB962C8B-B14F-4D97-AF65-F5344CB8AC3E}">
        <p14:creationId xmlns:p14="http://schemas.microsoft.com/office/powerpoint/2010/main" val="309268259"/>
      </p:ext>
    </p:extLst>
  </p:cSld>
  <p:clrMapOvr>
    <a:masterClrMapping/>
  </p:clrMapOvr>
</p:sld>
</file>

<file path=ppt/slides/slide12.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Title 2" descr="" title=""/>
          <p:cNvSpPr>
            <a:spLocks noGrp="1"/>
          </p:cNvSpPr>
          <p:nvPr>
            <p:ph type="title"/>
          </p:nvPr>
        </p:nvSpPr>
        <p:spPr>
          <a:xfrm>
            <a:off x="446088" y="136525"/>
            <a:ext cx="6869112" cy="914400"/>
          </a:xfrm>
        </p:spPr>
        <p:txBody>
          <a:bodyPr/>
          <a:lstStyle/>
          <a:p>
            <a:pPr eaLnBrk="1" hangingPunct="1"/>
            <a:r>
              <a:rPr lang="en-US" dirty="0">
                <a:effectLst>
                  <a:outerShdw blurRad="38100" dist="38100" dir="2700000" algn="tl">
                    <a:srgbClr val="C0C0C0"/>
                  </a:outerShdw>
                </a:effectLst>
              </a:rPr>
              <a:t>Create a Culture of Leading</a:t>
            </a:r>
          </a:p>
        </p:txBody>
      </p:sp>
      <p:sp>
        <p:nvSpPr>
          <p:cNvPr id="4" name="Content Placeholder 2" descr="" title="">
            <a:extLst>
              <a:ext uri="{FF2B5EF4-FFF2-40B4-BE49-F238E27FC236}">
                <a16:creationId xmlns:a16="http://schemas.microsoft.com/office/drawing/2014/main" id="{DC8B9B2E-78FC-4E22-898F-DC1866A2BCBC}"/>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It Takes Two …</a:t>
            </a:r>
          </a:p>
          <a:p>
            <a:pPr marL="0" lvl="0" indent="0" algn="ctr" defTabSz="914400" eaLnBrk="1" hangingPunct="1">
              <a:spcBef>
                <a:spcPts val="0"/>
              </a:spcBef>
              <a:defRPr/>
            </a:pPr>
            <a:endParaRPr lang="en-US" sz="5400" dirty="0">
              <a:solidFill>
                <a:srgbClr val="006446"/>
              </a:solidFill>
            </a:endParaRPr>
          </a:p>
          <a:p>
            <a:pPr marL="0" lvl="0" indent="0" algn="ctr" defTabSz="914400" eaLnBrk="1" hangingPunct="1">
              <a:spcBef>
                <a:spcPts val="0"/>
              </a:spcBef>
              <a:defRPr/>
            </a:pPr>
            <a:r>
              <a:rPr lang="en-US" sz="5400" dirty="0">
                <a:solidFill>
                  <a:srgbClr val="006446"/>
                </a:solidFill>
              </a:rPr>
              <a:t>Two Deep Leadership</a:t>
            </a:r>
          </a:p>
        </p:txBody>
      </p:sp>
    </p:spTree>
    <p:extLst>
      <p:ext uri="{BB962C8B-B14F-4D97-AF65-F5344CB8AC3E}">
        <p14:creationId xmlns:p14="http://schemas.microsoft.com/office/powerpoint/2010/main" val="942602681"/>
      </p:ext>
    </p:extLst>
  </p:cSld>
  <p:clrMapOvr>
    <a:masterClrMapping/>
  </p:clrMapOvr>
</p:sld>
</file>

<file path=ppt/slides/slide13.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Title 2" descr="" title=""/>
          <p:cNvSpPr>
            <a:spLocks noGrp="1"/>
          </p:cNvSpPr>
          <p:nvPr>
            <p:ph type="title"/>
          </p:nvPr>
        </p:nvSpPr>
        <p:spPr>
          <a:xfrm>
            <a:off x="446088" y="136525"/>
            <a:ext cx="6869112" cy="914400"/>
          </a:xfrm>
        </p:spPr>
        <p:txBody>
          <a:bodyPr/>
          <a:lstStyle/>
          <a:p>
            <a:pPr eaLnBrk="1" hangingPunct="1"/>
            <a:r>
              <a:rPr lang="en-US" dirty="0">
                <a:effectLst>
                  <a:outerShdw blurRad="38100" dist="38100" dir="2700000" algn="tl">
                    <a:srgbClr val="C0C0C0"/>
                  </a:outerShdw>
                </a:effectLst>
              </a:rPr>
              <a:t>Create a Culture of Leading</a:t>
            </a:r>
          </a:p>
        </p:txBody>
      </p:sp>
      <p:sp>
        <p:nvSpPr>
          <p:cNvPr id="4" name="Content Placeholder 2" descr="" title="">
            <a:extLst>
              <a:ext uri="{FF2B5EF4-FFF2-40B4-BE49-F238E27FC236}">
                <a16:creationId xmlns:a16="http://schemas.microsoft.com/office/drawing/2014/main" id="{DC8B9B2E-78FC-4E22-898F-DC1866A2BCBC}"/>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Good, and Good For You …</a:t>
            </a:r>
          </a:p>
          <a:p>
            <a:pPr marL="0" lvl="0" indent="0" algn="ctr" defTabSz="914400" eaLnBrk="1" hangingPunct="1">
              <a:spcBef>
                <a:spcPts val="0"/>
              </a:spcBef>
              <a:defRPr/>
            </a:pPr>
            <a:endParaRPr lang="en-US" sz="5400" dirty="0">
              <a:solidFill>
                <a:srgbClr val="006446"/>
              </a:solidFill>
            </a:endParaRPr>
          </a:p>
          <a:p>
            <a:pPr marL="0" lvl="0" indent="0" algn="ctr" defTabSz="914400" eaLnBrk="1" hangingPunct="1">
              <a:spcBef>
                <a:spcPts val="0"/>
              </a:spcBef>
              <a:defRPr/>
            </a:pPr>
            <a:r>
              <a:rPr lang="en-US" sz="5400" dirty="0">
                <a:solidFill>
                  <a:srgbClr val="006446"/>
                </a:solidFill>
              </a:rPr>
              <a:t>Share the Benefits of Leading</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10909142"/>
      </p:ext>
    </p:extLst>
  </p:cSld>
  <p:clrMapOvr>
    <a:masterClrMapping/>
  </p:clrMapOvr>
</p:sld>
</file>

<file path=ppt/slides/slide14.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Title 2" descr="" title=""/>
          <p:cNvSpPr>
            <a:spLocks noGrp="1"/>
          </p:cNvSpPr>
          <p:nvPr>
            <p:ph type="title"/>
          </p:nvPr>
        </p:nvSpPr>
        <p:spPr>
          <a:xfrm>
            <a:off x="446088" y="136525"/>
            <a:ext cx="6869112" cy="914400"/>
          </a:xfrm>
        </p:spPr>
        <p:txBody>
          <a:bodyPr/>
          <a:lstStyle/>
          <a:p>
            <a:pPr eaLnBrk="1" hangingPunct="1"/>
            <a:r>
              <a:rPr lang="en-US" dirty="0">
                <a:effectLst>
                  <a:outerShdw blurRad="38100" dist="38100" dir="2700000" algn="tl">
                    <a:srgbClr val="C0C0C0"/>
                  </a:outerShdw>
                </a:effectLst>
              </a:rPr>
              <a:t>Create a Culture of Leading</a:t>
            </a:r>
          </a:p>
        </p:txBody>
      </p:sp>
      <p:sp>
        <p:nvSpPr>
          <p:cNvPr id="4" name="Content Placeholder 2" descr="" title="">
            <a:extLst>
              <a:ext uri="{FF2B5EF4-FFF2-40B4-BE49-F238E27FC236}">
                <a16:creationId xmlns:a16="http://schemas.microsoft.com/office/drawing/2014/main" id="{DC8B9B2E-78FC-4E22-898F-DC1866A2BCBC}"/>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Make Leading Fun …</a:t>
            </a:r>
          </a:p>
          <a:p>
            <a:pPr marL="0" lvl="0" indent="0" algn="ctr" defTabSz="914400" eaLnBrk="1" hangingPunct="1">
              <a:spcBef>
                <a:spcPts val="0"/>
              </a:spcBef>
              <a:defRPr/>
            </a:pPr>
            <a:endParaRPr lang="en-US" sz="5400" dirty="0">
              <a:solidFill>
                <a:srgbClr val="006446"/>
              </a:solidFill>
            </a:endParaRPr>
          </a:p>
          <a:p>
            <a:pPr marL="0" lvl="0" indent="0" algn="ctr" defTabSz="914400" eaLnBrk="1" hangingPunct="1">
              <a:spcBef>
                <a:spcPts val="0"/>
              </a:spcBef>
              <a:defRPr/>
            </a:pPr>
            <a:r>
              <a:rPr lang="en-US" sz="5400" dirty="0">
                <a:solidFill>
                  <a:srgbClr val="006446"/>
                </a:solidFill>
              </a:rPr>
              <a:t>Schedule Social Time for Leaders</a:t>
            </a:r>
          </a:p>
        </p:txBody>
      </p:sp>
    </p:spTree>
    <p:extLst>
      <p:ext uri="{BB962C8B-B14F-4D97-AF65-F5344CB8AC3E}">
        <p14:creationId xmlns:p14="http://schemas.microsoft.com/office/powerpoint/2010/main" val="3826039120"/>
      </p:ext>
    </p:extLst>
  </p:cSld>
  <p:clrMapOvr>
    <a:masterClrMapping/>
  </p:clrMapOvr>
</p:sld>
</file>

<file path=ppt/slides/slide15.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Title 2" descr="" title=""/>
          <p:cNvSpPr>
            <a:spLocks noGrp="1"/>
          </p:cNvSpPr>
          <p:nvPr>
            <p:ph type="title"/>
          </p:nvPr>
        </p:nvSpPr>
        <p:spPr>
          <a:xfrm>
            <a:off x="446088" y="136525"/>
            <a:ext cx="6869112" cy="914400"/>
          </a:xfrm>
        </p:spPr>
        <p:txBody>
          <a:bodyPr/>
          <a:lstStyle/>
          <a:p>
            <a:pPr eaLnBrk="1" hangingPunct="1"/>
            <a:r>
              <a:rPr lang="en-US" dirty="0">
                <a:effectLst>
                  <a:outerShdw blurRad="38100" dist="38100" dir="2700000" algn="tl">
                    <a:srgbClr val="C0C0C0"/>
                  </a:outerShdw>
                </a:effectLst>
              </a:rPr>
              <a:t>Create a Culture of Leading</a:t>
            </a:r>
          </a:p>
        </p:txBody>
      </p:sp>
      <p:sp>
        <p:nvSpPr>
          <p:cNvPr id="4" name="Content Placeholder 2" descr="" title="">
            <a:extLst>
              <a:ext uri="{FF2B5EF4-FFF2-40B4-BE49-F238E27FC236}">
                <a16:creationId xmlns:a16="http://schemas.microsoft.com/office/drawing/2014/main" id="{DC8B9B2E-78FC-4E22-898F-DC1866A2BCBC}"/>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Find Good Role Models …</a:t>
            </a:r>
          </a:p>
          <a:p>
            <a:pPr marL="0" lvl="0" indent="0" algn="ctr" defTabSz="914400" eaLnBrk="1" hangingPunct="1">
              <a:spcBef>
                <a:spcPts val="0"/>
              </a:spcBef>
              <a:defRPr/>
            </a:pPr>
            <a:endParaRPr lang="en-US" sz="5400" dirty="0">
              <a:solidFill>
                <a:srgbClr val="006446"/>
              </a:solidFill>
            </a:endParaRPr>
          </a:p>
          <a:p>
            <a:pPr marL="0" lvl="0" indent="0" algn="ctr" defTabSz="914400" eaLnBrk="1" hangingPunct="1">
              <a:spcBef>
                <a:spcPts val="0"/>
              </a:spcBef>
              <a:defRPr/>
            </a:pPr>
            <a:r>
              <a:rPr lang="en-US" sz="5400" dirty="0">
                <a:solidFill>
                  <a:srgbClr val="006446"/>
                </a:solidFill>
              </a:rPr>
              <a:t>Use Mentors</a:t>
            </a:r>
          </a:p>
          <a:p>
            <a:pPr marL="0" lvl="0" indent="0" algn="ctr" defTabSz="914400" eaLnBrk="1" hangingPunct="1">
              <a:spcBef>
                <a:spcPts val="0"/>
              </a:spcBef>
              <a:defRPr/>
            </a:pPr>
            <a:r>
              <a:rPr lang="en-US" sz="5400" dirty="0">
                <a:solidFill>
                  <a:srgbClr val="006446"/>
                </a:solidFill>
              </a:rPr>
              <a:t>(Maybe From A Troop)</a:t>
            </a:r>
          </a:p>
        </p:txBody>
      </p:sp>
    </p:spTree>
    <p:extLst>
      <p:ext uri="{BB962C8B-B14F-4D97-AF65-F5344CB8AC3E}">
        <p14:creationId xmlns:p14="http://schemas.microsoft.com/office/powerpoint/2010/main" val="1555217202"/>
      </p:ext>
    </p:extLst>
  </p:cSld>
  <p:clrMapOvr>
    <a:masterClrMapping/>
  </p:clrMapOvr>
</p:sld>
</file>

<file path=ppt/slides/slide16.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Title 2" descr="" title=""/>
          <p:cNvSpPr>
            <a:spLocks noGrp="1"/>
          </p:cNvSpPr>
          <p:nvPr>
            <p:ph type="title"/>
          </p:nvPr>
        </p:nvSpPr>
        <p:spPr>
          <a:xfrm>
            <a:off x="446088" y="136525"/>
            <a:ext cx="6869112" cy="914400"/>
          </a:xfrm>
        </p:spPr>
        <p:txBody>
          <a:bodyPr/>
          <a:lstStyle/>
          <a:p>
            <a:pPr eaLnBrk="1" hangingPunct="1"/>
            <a:r>
              <a:rPr lang="en-US" dirty="0">
                <a:effectLst>
                  <a:outerShdw blurRad="38100" dist="38100" dir="2700000" algn="tl">
                    <a:srgbClr val="C0C0C0"/>
                  </a:outerShdw>
                </a:effectLst>
              </a:rPr>
              <a:t>Create a Culture of Leading</a:t>
            </a:r>
          </a:p>
        </p:txBody>
      </p:sp>
      <p:sp>
        <p:nvSpPr>
          <p:cNvPr id="4" name="Content Placeholder 2" descr="" title="">
            <a:extLst>
              <a:ext uri="{FF2B5EF4-FFF2-40B4-BE49-F238E27FC236}">
                <a16:creationId xmlns:a16="http://schemas.microsoft.com/office/drawing/2014/main" id="{DC8B9B2E-78FC-4E22-898F-DC1866A2BCBC}"/>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Quantify Contributions …</a:t>
            </a:r>
          </a:p>
          <a:p>
            <a:pPr marL="0" lvl="0" indent="0" algn="ctr" defTabSz="914400" eaLnBrk="1" hangingPunct="1">
              <a:spcBef>
                <a:spcPts val="0"/>
              </a:spcBef>
              <a:defRPr/>
            </a:pPr>
            <a:endParaRPr lang="en-US" sz="5400" dirty="0">
              <a:solidFill>
                <a:srgbClr val="006446"/>
              </a:solidFill>
            </a:endParaRPr>
          </a:p>
          <a:p>
            <a:pPr marL="0" lvl="0" indent="0" algn="ctr" defTabSz="914400" eaLnBrk="1" hangingPunct="1">
              <a:spcBef>
                <a:spcPts val="0"/>
              </a:spcBef>
              <a:defRPr/>
            </a:pPr>
            <a:r>
              <a:rPr lang="en-US" sz="5400" dirty="0">
                <a:solidFill>
                  <a:srgbClr val="006446"/>
                </a:solidFill>
              </a:rPr>
              <a:t>Maybe Use a “100 Points Policy”?</a:t>
            </a:r>
          </a:p>
        </p:txBody>
      </p:sp>
    </p:spTree>
    <p:extLst>
      <p:ext uri="{BB962C8B-B14F-4D97-AF65-F5344CB8AC3E}">
        <p14:creationId xmlns:p14="http://schemas.microsoft.com/office/powerpoint/2010/main" val="2524657444"/>
      </p:ext>
    </p:extLst>
  </p:cSld>
  <p:clrMapOvr>
    <a:masterClrMapping/>
  </p:clrMapOvr>
</p:sld>
</file>

<file path=ppt/slides/slide1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DC535AC7-8CE8-4964-969E-A31956BD103A}"/>
              </a:ext>
            </a:extLst>
          </p:cNvPr>
          <p:cNvSpPr>
            <a:spLocks noGrp="1"/>
          </p:cNvSpPr>
          <p:nvPr>
            <p:ph type="title"/>
          </p:nvPr>
        </p:nvSpPr>
        <p:spPr/>
        <p:txBody>
          <a:bodyPr/>
          <a:lstStyle/>
          <a:p>
            <a:r>
              <a:rPr lang="en-US" dirty="0"/>
              <a:t>An Example 100 Point Plan</a:t>
            </a:r>
          </a:p>
        </p:txBody>
      </p:sp>
      <p:pic>
        <p:nvPicPr>
          <p:cNvPr id="6" name="Picture 5" descr="" title="">
            <a:extLst>
              <a:ext uri="{FF2B5EF4-FFF2-40B4-BE49-F238E27FC236}">
                <a16:creationId xmlns:a16="http://schemas.microsoft.com/office/drawing/2014/main" id="{B8550AD2-DC9D-4603-9980-3ED817A251FF}"/>
              </a:ext>
            </a:extLst>
          </p:cNvPr>
          <p:cNvPicPr>
            <a:picLocks noChangeAspect="1"/>
          </p:cNvPicPr>
          <p:nvPr/>
        </p:nvPicPr>
        <p:blipFill>
          <a:blip r:embed="rId2"/>
          <a:stretch>
            <a:fillRect/>
          </a:stretch>
        </p:blipFill>
        <p:spPr>
          <a:xfrm>
            <a:off x="0" y="-41825"/>
            <a:ext cx="9144000" cy="6899825"/>
          </a:xfrm>
          <a:prstGeom prst="rect">
            <a:avLst/>
          </a:prstGeom>
        </p:spPr>
      </p:pic>
    </p:spTree>
    <p:extLst>
      <p:ext uri="{BB962C8B-B14F-4D97-AF65-F5344CB8AC3E}">
        <p14:creationId xmlns:p14="http://schemas.microsoft.com/office/powerpoint/2010/main" val="1687616949"/>
      </p:ext>
    </p:extLst>
  </p:cSld>
  <p:clrMapOvr>
    <a:masterClrMapping/>
  </p:clrMapOvr>
  <p:transition spd="med">
    <p:fade/>
  </p:transition>
</p:sld>
</file>

<file path=ppt/slides/slide18.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Title 2" descr="" title=""/>
          <p:cNvSpPr>
            <a:spLocks noGrp="1"/>
          </p:cNvSpPr>
          <p:nvPr>
            <p:ph type="title"/>
          </p:nvPr>
        </p:nvSpPr>
        <p:spPr>
          <a:xfrm>
            <a:off x="446088" y="136525"/>
            <a:ext cx="6869112" cy="914400"/>
          </a:xfrm>
        </p:spPr>
        <p:txBody>
          <a:bodyPr/>
          <a:lstStyle/>
          <a:p>
            <a:pPr eaLnBrk="1" hangingPunct="1"/>
            <a:r>
              <a:rPr lang="en-US" dirty="0">
                <a:effectLst>
                  <a:outerShdw blurRad="38100" dist="38100" dir="2700000" algn="tl">
                    <a:srgbClr val="C0C0C0"/>
                  </a:outerShdw>
                </a:effectLst>
              </a:rPr>
              <a:t>Create a Culture of Leading</a:t>
            </a:r>
          </a:p>
        </p:txBody>
      </p:sp>
      <p:sp>
        <p:nvSpPr>
          <p:cNvPr id="4" name="Content Placeholder 2" descr="" title="">
            <a:extLst>
              <a:ext uri="{FF2B5EF4-FFF2-40B4-BE49-F238E27FC236}">
                <a16:creationId xmlns:a16="http://schemas.microsoft.com/office/drawing/2014/main" id="{DC8B9B2E-78FC-4E22-898F-DC1866A2BCBC}"/>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Got Committee People Who Need a Job? …</a:t>
            </a:r>
          </a:p>
          <a:p>
            <a:pPr marL="0" lvl="0" indent="0" algn="ctr" defTabSz="914400" eaLnBrk="1" hangingPunct="1">
              <a:spcBef>
                <a:spcPts val="0"/>
              </a:spcBef>
              <a:defRPr/>
            </a:pPr>
            <a:endParaRPr lang="en-US" sz="5400" dirty="0">
              <a:solidFill>
                <a:srgbClr val="006446"/>
              </a:solidFill>
            </a:endParaRPr>
          </a:p>
          <a:p>
            <a:pPr marL="0" lvl="0" indent="0" algn="ctr" defTabSz="914400" eaLnBrk="1" hangingPunct="1">
              <a:spcBef>
                <a:spcPts val="0"/>
              </a:spcBef>
              <a:defRPr/>
            </a:pPr>
            <a:r>
              <a:rPr lang="en-US" sz="5400" dirty="0">
                <a:solidFill>
                  <a:srgbClr val="006446"/>
                </a:solidFill>
              </a:rPr>
              <a:t>Make “Succession Planning” a Committee Priority</a:t>
            </a:r>
          </a:p>
        </p:txBody>
      </p:sp>
    </p:spTree>
    <p:extLst>
      <p:ext uri="{BB962C8B-B14F-4D97-AF65-F5344CB8AC3E}">
        <p14:creationId xmlns:p14="http://schemas.microsoft.com/office/powerpoint/2010/main" val="3737973934"/>
      </p:ext>
    </p:extLst>
  </p:cSld>
  <p:clrMapOvr>
    <a:masterClrMapping/>
  </p:clrMapOvr>
</p:sld>
</file>

<file path=ppt/slides/slide19.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Title 2" descr="" title=""/>
          <p:cNvSpPr>
            <a:spLocks noGrp="1"/>
          </p:cNvSpPr>
          <p:nvPr>
            <p:ph type="title"/>
          </p:nvPr>
        </p:nvSpPr>
        <p:spPr>
          <a:xfrm>
            <a:off x="446088" y="136525"/>
            <a:ext cx="6869112" cy="914400"/>
          </a:xfrm>
        </p:spPr>
        <p:txBody>
          <a:bodyPr/>
          <a:lstStyle/>
          <a:p>
            <a:pPr eaLnBrk="1" hangingPunct="1"/>
            <a:r>
              <a:rPr lang="en-US" dirty="0">
                <a:effectLst>
                  <a:outerShdw blurRad="38100" dist="38100" dir="2700000" algn="tl">
                    <a:srgbClr val="C0C0C0"/>
                  </a:outerShdw>
                </a:effectLst>
              </a:rPr>
              <a:t>Create a Culture of Leading</a:t>
            </a:r>
          </a:p>
        </p:txBody>
      </p:sp>
      <p:sp>
        <p:nvSpPr>
          <p:cNvPr id="4" name="Content Placeholder 2" descr="" title="">
            <a:extLst>
              <a:ext uri="{FF2B5EF4-FFF2-40B4-BE49-F238E27FC236}">
                <a16:creationId xmlns:a16="http://schemas.microsoft.com/office/drawing/2014/main" id="{DC8B9B2E-78FC-4E22-898F-DC1866A2BCBC}"/>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“Help” Policy failed? …</a:t>
            </a:r>
          </a:p>
          <a:p>
            <a:pPr marL="0" lvl="0" indent="0" algn="ctr" defTabSz="914400" eaLnBrk="1" hangingPunct="1">
              <a:spcBef>
                <a:spcPts val="0"/>
              </a:spcBef>
              <a:defRPr/>
            </a:pPr>
            <a:endParaRPr lang="en-US" sz="5400" dirty="0">
              <a:solidFill>
                <a:srgbClr val="006446"/>
              </a:solidFill>
            </a:endParaRPr>
          </a:p>
          <a:p>
            <a:pPr marL="0" lvl="0" indent="0" algn="ctr" defTabSz="914400" eaLnBrk="1" hangingPunct="1">
              <a:spcBef>
                <a:spcPts val="0"/>
              </a:spcBef>
              <a:defRPr/>
            </a:pPr>
            <a:r>
              <a:rPr lang="en-US" sz="5400" dirty="0">
                <a:solidFill>
                  <a:srgbClr val="006446"/>
                </a:solidFill>
              </a:rPr>
              <a:t>Hold People to Obligations – Enforce Your Policy</a:t>
            </a:r>
          </a:p>
        </p:txBody>
      </p:sp>
    </p:spTree>
    <p:extLst>
      <p:ext uri="{BB962C8B-B14F-4D97-AF65-F5344CB8AC3E}">
        <p14:creationId xmlns:p14="http://schemas.microsoft.com/office/powerpoint/2010/main" val="669654310"/>
      </p:ext>
    </p:extLst>
  </p:cSld>
  <p:clrMapOvr>
    <a:masterClrMapping/>
  </p:clrMapOvr>
</p:sld>
</file>

<file path=ppt/slides/slide20.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7410" name="Title 1" descr="" title=""/>
          <p:cNvSpPr>
            <a:spLocks noGrp="1"/>
          </p:cNvSpPr>
          <p:nvPr>
            <p:ph type="title"/>
          </p:nvPr>
        </p:nvSpPr>
        <p:spPr>
          <a:xfrm>
            <a:off x="446088" y="88900"/>
            <a:ext cx="6869112" cy="914400"/>
          </a:xfrm>
        </p:spPr>
        <p:txBody>
          <a:bodyPr/>
          <a:lstStyle/>
          <a:p>
            <a:pPr eaLnBrk="1" hangingPunct="1"/>
            <a:r>
              <a:rPr lang="en-US" dirty="0">
                <a:effectLst>
                  <a:outerShdw blurRad="38100" dist="38100" dir="2700000" algn="tl">
                    <a:srgbClr val="C0C0C0"/>
                  </a:outerShdw>
                </a:effectLst>
              </a:rPr>
              <a:t>Organize: Tailor Your Job List</a:t>
            </a:r>
          </a:p>
        </p:txBody>
      </p:sp>
      <p:sp>
        <p:nvSpPr>
          <p:cNvPr id="4" name="Content Placeholder 2" descr="" title="">
            <a:extLst>
              <a:ext uri="{FF2B5EF4-FFF2-40B4-BE49-F238E27FC236}">
                <a16:creationId xmlns:a16="http://schemas.microsoft.com/office/drawing/2014/main" id="{A73DB0E9-2F9E-42B5-86B4-2AC040827CC6}"/>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List Ways to Help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Share a Unit Job Chart or “Help Wanted” List</a:t>
            </a:r>
          </a:p>
        </p:txBody>
      </p:sp>
    </p:spTree>
    <p:extLst>
      <p:ext uri="{BB962C8B-B14F-4D97-AF65-F5344CB8AC3E}">
        <p14:creationId xmlns:p14="http://schemas.microsoft.com/office/powerpoint/2010/main" val="2106911392"/>
      </p:ext>
    </p:extLst>
  </p:cSld>
  <p:clrMapOvr>
    <a:masterClrMapping/>
  </p:clrMapOvr>
</p:sld>
</file>

<file path=ppt/slides/slide2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247299F2-8B07-47AE-8B7A-4B2FDA30C77A}"/>
              </a:ext>
            </a:extLst>
          </p:cNvPr>
          <p:cNvSpPr>
            <a:spLocks noGrp="1"/>
          </p:cNvSpPr>
          <p:nvPr>
            <p:ph type="title"/>
          </p:nvPr>
        </p:nvSpPr>
        <p:spPr/>
        <p:txBody>
          <a:bodyPr/>
          <a:lstStyle/>
          <a:p>
            <a:endParaRPr lang="en-US"/>
          </a:p>
        </p:txBody>
      </p:sp>
      <p:pic>
        <p:nvPicPr>
          <p:cNvPr id="8" name="Picture 7" descr="" title="">
            <a:extLst>
              <a:ext uri="{FF2B5EF4-FFF2-40B4-BE49-F238E27FC236}">
                <a16:creationId xmlns:a16="http://schemas.microsoft.com/office/drawing/2014/main" id="{29D63E81-3A5B-443C-B107-62405D8FF2B4}"/>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768178424"/>
      </p:ext>
    </p:extLst>
  </p:cSld>
  <p:clrMapOvr>
    <a:masterClrMapping/>
  </p:clrMapOvr>
  <p:transition spd="med">
    <p:fade/>
  </p:transition>
</p:sld>
</file>

<file path=ppt/slides/slide22.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7410" name="Title 1" descr="" title=""/>
          <p:cNvSpPr>
            <a:spLocks noGrp="1"/>
          </p:cNvSpPr>
          <p:nvPr>
            <p:ph type="title"/>
          </p:nvPr>
        </p:nvSpPr>
        <p:spPr>
          <a:xfrm>
            <a:off x="446088" y="88900"/>
            <a:ext cx="6869112" cy="914400"/>
          </a:xfrm>
        </p:spPr>
        <p:txBody>
          <a:bodyPr/>
          <a:lstStyle/>
          <a:p>
            <a:pPr eaLnBrk="1" hangingPunct="1"/>
            <a:r>
              <a:rPr lang="en-US" dirty="0">
                <a:effectLst>
                  <a:outerShdw blurRad="38100" dist="38100" dir="2700000" algn="tl">
                    <a:srgbClr val="C0C0C0"/>
                  </a:outerShdw>
                </a:effectLst>
              </a:rPr>
              <a:t>Organize: Tailor Your Job List</a:t>
            </a:r>
          </a:p>
        </p:txBody>
      </p:sp>
      <p:sp>
        <p:nvSpPr>
          <p:cNvPr id="4" name="Content Placeholder 2" descr="" title="">
            <a:extLst>
              <a:ext uri="{FF2B5EF4-FFF2-40B4-BE49-F238E27FC236}">
                <a16:creationId xmlns:a16="http://schemas.microsoft.com/office/drawing/2014/main" id="{A73DB0E9-2F9E-42B5-86B4-2AC040827CC6}"/>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Light Work for Many Hands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Break Down Jobs and Roles into Small Parts</a:t>
            </a:r>
          </a:p>
        </p:txBody>
      </p:sp>
    </p:spTree>
    <p:extLst>
      <p:ext uri="{BB962C8B-B14F-4D97-AF65-F5344CB8AC3E}">
        <p14:creationId xmlns:p14="http://schemas.microsoft.com/office/powerpoint/2010/main" val="4182730551"/>
      </p:ext>
    </p:extLst>
  </p:cSld>
  <p:clrMapOvr>
    <a:masterClrMapping/>
  </p:clrMapOvr>
</p:sld>
</file>

<file path=ppt/slides/slide23.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7410" name="Title 1" descr="" title=""/>
          <p:cNvSpPr>
            <a:spLocks noGrp="1"/>
          </p:cNvSpPr>
          <p:nvPr>
            <p:ph type="title"/>
          </p:nvPr>
        </p:nvSpPr>
        <p:spPr>
          <a:xfrm>
            <a:off x="446088" y="88900"/>
            <a:ext cx="6869112" cy="914400"/>
          </a:xfrm>
        </p:spPr>
        <p:txBody>
          <a:bodyPr/>
          <a:lstStyle/>
          <a:p>
            <a:pPr eaLnBrk="1" hangingPunct="1"/>
            <a:r>
              <a:rPr lang="en-US" dirty="0">
                <a:effectLst>
                  <a:outerShdw blurRad="38100" dist="38100" dir="2700000" algn="tl">
                    <a:srgbClr val="C0C0C0"/>
                  </a:outerShdw>
                </a:effectLst>
              </a:rPr>
              <a:t>Organize: Tailor Your Job List</a:t>
            </a:r>
          </a:p>
        </p:txBody>
      </p:sp>
      <p:sp>
        <p:nvSpPr>
          <p:cNvPr id="4" name="Content Placeholder 2" descr="" title="">
            <a:extLst>
              <a:ext uri="{FF2B5EF4-FFF2-40B4-BE49-F238E27FC236}">
                <a16:creationId xmlns:a16="http://schemas.microsoft.com/office/drawing/2014/main" id="{A73DB0E9-2F9E-42B5-86B4-2AC040827CC6}"/>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Make It Easy to Lead Dens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Share Streamlined/Simpler Adventure Plans with Parents</a:t>
            </a:r>
          </a:p>
        </p:txBody>
      </p:sp>
    </p:spTree>
    <p:extLst>
      <p:ext uri="{BB962C8B-B14F-4D97-AF65-F5344CB8AC3E}">
        <p14:creationId xmlns:p14="http://schemas.microsoft.com/office/powerpoint/2010/main" val="930892076"/>
      </p:ext>
    </p:extLst>
  </p:cSld>
  <p:clrMapOvr>
    <a:masterClrMapping/>
  </p:clrMapOvr>
</p:sld>
</file>

<file path=ppt/slides/slide24.xml><?xml version="1.0" encoding="utf-8"?>
<p:sld xmlns:a16="http://schemas.microsoft.com/office/drawing/2014/main" xmlns:adec="http://schemas.microsoft.com/office/drawing/2017/decorative" xmlns:p16="http://schemas.microsoft.com/office/powerpoint/2015/main" xmlns:ask="http://schemas.microsoft.com/office/drawing/2018/sketchyshapes"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34" name="Rectangle 29" descr="" title="">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2" name="Title 1" descr="" title="">
            <a:extLst>
              <a:ext uri="{FF2B5EF4-FFF2-40B4-BE49-F238E27FC236}">
                <a16:creationId xmlns:a16="http://schemas.microsoft.com/office/drawing/2014/main" id="{EC4FE8A0-BFE5-467C-869C-EA42083C01CB}"/>
              </a:ext>
            </a:extLst>
          </p:cNvPr>
          <p:cNvSpPr>
            <a:spLocks noGrp="1"/>
          </p:cNvSpPr>
          <p:nvPr>
            <p:ph type="title"/>
          </p:nvPr>
        </p:nvSpPr>
        <p:spPr>
          <a:xfrm>
            <a:off x="211016" y="1337310"/>
            <a:ext cx="4517404" cy="1110996"/>
          </a:xfrm>
        </p:spPr>
        <p:txBody>
          <a:bodyPr vert="horz" lIns="68580" tIns="34290" rIns="68580" bIns="34290" rtlCol="0" anchor="b">
            <a:noAutofit/>
          </a:bodyPr>
          <a:lstStyle/>
          <a:p>
            <a:r>
              <a:rPr lang="en-US" sz="4050" dirty="0">
                <a:latin typeface="Helvetica Neue Medium"/>
              </a:rPr>
              <a:t>Helping Parents Lead Den Activity:</a:t>
            </a:r>
          </a:p>
        </p:txBody>
      </p:sp>
      <p:sp>
        <p:nvSpPr>
          <p:cNvPr id="35" name="sketch line" descr="" titl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9" y="2636901"/>
            <a:ext cx="2441321" cy="13716"/>
          </a:xfrm>
          <a:custGeom>
            <a:avLst/>
            <a:gdLst>
              <a:gd name="connsiteX0" fmla="*/ 0 w 2441321"/>
              <a:gd name="connsiteY0" fmla="*/ 0 h 13716"/>
              <a:gd name="connsiteX1" fmla="*/ 585917 w 2441321"/>
              <a:gd name="connsiteY1" fmla="*/ 0 h 13716"/>
              <a:gd name="connsiteX2" fmla="*/ 1196247 w 2441321"/>
              <a:gd name="connsiteY2" fmla="*/ 0 h 13716"/>
              <a:gd name="connsiteX3" fmla="*/ 1806578 w 2441321"/>
              <a:gd name="connsiteY3" fmla="*/ 0 h 13716"/>
              <a:gd name="connsiteX4" fmla="*/ 2441321 w 2441321"/>
              <a:gd name="connsiteY4" fmla="*/ 0 h 13716"/>
              <a:gd name="connsiteX5" fmla="*/ 2441321 w 2441321"/>
              <a:gd name="connsiteY5" fmla="*/ 13716 h 13716"/>
              <a:gd name="connsiteX6" fmla="*/ 1830991 w 2441321"/>
              <a:gd name="connsiteY6" fmla="*/ 13716 h 13716"/>
              <a:gd name="connsiteX7" fmla="*/ 1269487 w 2441321"/>
              <a:gd name="connsiteY7" fmla="*/ 13716 h 13716"/>
              <a:gd name="connsiteX8" fmla="*/ 707983 w 2441321"/>
              <a:gd name="connsiteY8" fmla="*/ 13716 h 13716"/>
              <a:gd name="connsiteX9" fmla="*/ 0 w 2441321"/>
              <a:gd name="connsiteY9" fmla="*/ 13716 h 13716"/>
              <a:gd name="connsiteX10" fmla="*/ 0 w 2441321"/>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3716"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0939" y="4363"/>
                  <a:pt x="2441580" y="8857"/>
                  <a:pt x="2441321" y="13716"/>
                </a:cubicBezTo>
                <a:cubicBezTo>
                  <a:pt x="2169723" y="25934"/>
                  <a:pt x="2045712" y="34568"/>
                  <a:pt x="1830991" y="13716"/>
                </a:cubicBezTo>
                <a:cubicBezTo>
                  <a:pt x="1616270" y="-7136"/>
                  <a:pt x="1505876" y="-623"/>
                  <a:pt x="1269487" y="13716"/>
                </a:cubicBezTo>
                <a:cubicBezTo>
                  <a:pt x="1033098" y="28055"/>
                  <a:pt x="908661" y="36619"/>
                  <a:pt x="707983" y="13716"/>
                </a:cubicBezTo>
                <a:cubicBezTo>
                  <a:pt x="507305" y="-9187"/>
                  <a:pt x="333592" y="16187"/>
                  <a:pt x="0" y="13716"/>
                </a:cubicBezTo>
                <a:cubicBezTo>
                  <a:pt x="-459" y="8317"/>
                  <a:pt x="190" y="2744"/>
                  <a:pt x="0" y="0"/>
                </a:cubicBezTo>
                <a:close/>
              </a:path>
              <a:path w="2441321" h="13716"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507" y="3335"/>
                  <a:pt x="2441322" y="9457"/>
                  <a:pt x="2441321" y="13716"/>
                </a:cubicBezTo>
                <a:cubicBezTo>
                  <a:pt x="2166745" y="24201"/>
                  <a:pt x="2078726" y="10904"/>
                  <a:pt x="1879817" y="13716"/>
                </a:cubicBezTo>
                <a:cubicBezTo>
                  <a:pt x="1680908" y="16528"/>
                  <a:pt x="1548770" y="-8699"/>
                  <a:pt x="1318313" y="13716"/>
                </a:cubicBezTo>
                <a:cubicBezTo>
                  <a:pt x="1087856" y="36131"/>
                  <a:pt x="894613" y="-645"/>
                  <a:pt x="659157" y="13716"/>
                </a:cubicBezTo>
                <a:cubicBezTo>
                  <a:pt x="423701" y="28077"/>
                  <a:pt x="246611" y="29403"/>
                  <a:pt x="0" y="13716"/>
                </a:cubicBezTo>
                <a:cubicBezTo>
                  <a:pt x="-120" y="7867"/>
                  <a:pt x="674" y="391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4" name="Content Placeholder 3" descr="" title="">
            <a:extLst>
              <a:ext uri="{FF2B5EF4-FFF2-40B4-BE49-F238E27FC236}">
                <a16:creationId xmlns:a16="http://schemas.microsoft.com/office/drawing/2014/main" id="{168E7081-A627-4D68-A5E5-6C898665CF51}"/>
              </a:ext>
            </a:extLst>
          </p:cNvPr>
          <p:cNvSpPr>
            <a:spLocks noGrp="1"/>
          </p:cNvSpPr>
          <p:nvPr>
            <p:ph idx="1"/>
          </p:nvPr>
        </p:nvSpPr>
        <p:spPr>
          <a:xfrm>
            <a:off x="114924" y="2852929"/>
            <a:ext cx="4300657" cy="2965151"/>
          </a:xfrm>
        </p:spPr>
        <p:txBody>
          <a:bodyPr anchor="t">
            <a:noAutofit/>
          </a:bodyPr>
          <a:lstStyle/>
          <a:p>
            <a:r>
              <a:rPr lang="en-US" sz="1800" dirty="0">
                <a:latin typeface="Helvetica Neue Medium"/>
              </a:rPr>
              <a:t>Resource Pages with Simpler Streamlined Plans + Family-Led Plans</a:t>
            </a:r>
          </a:p>
          <a:p>
            <a:r>
              <a:rPr lang="en-US" sz="1800" dirty="0">
                <a:latin typeface="Helvetica Neue Medium"/>
              </a:rPr>
              <a:t>Easy to Share with Parents</a:t>
            </a:r>
          </a:p>
          <a:p>
            <a:pPr lvl="1">
              <a:buFont typeface="Courier New" panose="02070309020205020404" pitchFamily="49" charset="0"/>
              <a:buChar char="o"/>
            </a:pPr>
            <a:r>
              <a:rPr lang="en-US" dirty="0">
                <a:latin typeface="Helvetica Neue Medium"/>
              </a:rPr>
              <a:t> Word Versions Posted</a:t>
            </a:r>
          </a:p>
          <a:p>
            <a:pPr lvl="1">
              <a:buFont typeface="Courier New" panose="02070309020205020404" pitchFamily="49" charset="0"/>
              <a:buChar char="o"/>
            </a:pPr>
            <a:r>
              <a:rPr lang="en-US" dirty="0">
                <a:latin typeface="Helvetica Neue Medium"/>
              </a:rPr>
              <a:t> Parent Participation Prompts</a:t>
            </a:r>
          </a:p>
          <a:p>
            <a:r>
              <a:rPr lang="en-US" sz="1800" dirty="0">
                <a:latin typeface="Helvetica Neue Medium"/>
              </a:rPr>
              <a:t>Resource Page Adds Videos, Resources and More Ideas</a:t>
            </a:r>
          </a:p>
          <a:p>
            <a:r>
              <a:rPr lang="en-US" sz="1800" dirty="0">
                <a:latin typeface="Helvetica Neue Medium"/>
              </a:rPr>
              <a:t>Found Through AAC Cub Scout Advancement Page at </a:t>
            </a:r>
            <a:r>
              <a:rPr lang="en-US" sz="1800" dirty="0">
                <a:latin typeface="Helvetica Neue Medium"/>
                <a:ea typeface="+mj-ea"/>
                <a:cs typeface="+mj-cs"/>
              </a:rPr>
              <a:t>AtlantaBSA.org/</a:t>
            </a:r>
            <a:r>
              <a:rPr lang="en-US" sz="1800" dirty="0" err="1">
                <a:latin typeface="Helvetica Neue Medium"/>
                <a:ea typeface="+mj-ea"/>
                <a:cs typeface="+mj-cs"/>
              </a:rPr>
              <a:t>CubScoutAdvance</a:t>
            </a:r>
            <a:endParaRPr lang="en-US" sz="1800" dirty="0">
              <a:latin typeface="Helvetica Neue Medium"/>
            </a:endParaRPr>
          </a:p>
        </p:txBody>
      </p:sp>
      <p:pic>
        <p:nvPicPr>
          <p:cNvPr id="8" name="Picture 7" descr="" title="">
            <a:extLst>
              <a:ext uri="{FF2B5EF4-FFF2-40B4-BE49-F238E27FC236}">
                <a16:creationId xmlns:a16="http://schemas.microsoft.com/office/drawing/2014/main" id="{B69AE1EA-D48C-4DF3-92E3-732A45DD6AD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28420" y="1065973"/>
            <a:ext cx="4300656" cy="4752107"/>
          </a:xfrm>
          <a:prstGeom prst="rect">
            <a:avLst/>
          </a:prstGeom>
        </p:spPr>
      </p:pic>
      <p:pic>
        <p:nvPicPr>
          <p:cNvPr id="10" name="Picture 9" descr="" title="">
            <a:extLst>
              <a:ext uri="{FF2B5EF4-FFF2-40B4-BE49-F238E27FC236}">
                <a16:creationId xmlns:a16="http://schemas.microsoft.com/office/drawing/2014/main" id="{3C6DECB0-A77F-413F-A871-CD375341B424}"/>
              </a:ext>
            </a:extLst>
          </p:cNvPr>
          <p:cNvPicPr>
            <a:picLocks noChangeAspect="1"/>
          </p:cNvPicPr>
          <p:nvPr/>
        </p:nvPicPr>
        <p:blipFill>
          <a:blip r:embed="rId4"/>
          <a:stretch>
            <a:fillRect/>
          </a:stretch>
        </p:blipFill>
        <p:spPr>
          <a:xfrm>
            <a:off x="3814295" y="4017738"/>
            <a:ext cx="1107281" cy="1121569"/>
          </a:xfrm>
          <a:prstGeom prst="rect">
            <a:avLst/>
          </a:prstGeom>
        </p:spPr>
      </p:pic>
    </p:spTree>
    <p:extLst>
      <p:ext uri="{BB962C8B-B14F-4D97-AF65-F5344CB8AC3E}">
        <p14:creationId xmlns:p14="http://schemas.microsoft.com/office/powerpoint/2010/main" val="4201302026"/>
      </p:ext>
    </p:extLst>
  </p:cSld>
  <p:clrMapOvr>
    <a:masterClrMapping/>
  </p:clrMapOvr>
</p:sld>
</file>

<file path=ppt/slides/slide25.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7410" name="Title 1" descr="" title=""/>
          <p:cNvSpPr>
            <a:spLocks noGrp="1"/>
          </p:cNvSpPr>
          <p:nvPr>
            <p:ph type="title"/>
          </p:nvPr>
        </p:nvSpPr>
        <p:spPr>
          <a:xfrm>
            <a:off x="446088" y="88900"/>
            <a:ext cx="6869112" cy="914400"/>
          </a:xfrm>
        </p:spPr>
        <p:txBody>
          <a:bodyPr/>
          <a:lstStyle/>
          <a:p>
            <a:pPr eaLnBrk="1" hangingPunct="1"/>
            <a:r>
              <a:rPr lang="en-US" dirty="0">
                <a:effectLst>
                  <a:outerShdw blurRad="38100" dist="38100" dir="2700000" algn="tl">
                    <a:srgbClr val="C0C0C0"/>
                  </a:outerShdw>
                </a:effectLst>
              </a:rPr>
              <a:t>Organize: Tailor Your Job List</a:t>
            </a:r>
          </a:p>
        </p:txBody>
      </p:sp>
      <p:sp>
        <p:nvSpPr>
          <p:cNvPr id="4" name="Content Placeholder 2" descr="" title="">
            <a:extLst>
              <a:ext uri="{FF2B5EF4-FFF2-40B4-BE49-F238E27FC236}">
                <a16:creationId xmlns:a16="http://schemas.microsoft.com/office/drawing/2014/main" id="{A73DB0E9-2F9E-42B5-86B4-2AC040827CC6}"/>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Make It Easy to Lead Events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Share Event Plans + Ideas for “Next Time”</a:t>
            </a:r>
          </a:p>
        </p:txBody>
      </p:sp>
    </p:spTree>
    <p:extLst>
      <p:ext uri="{BB962C8B-B14F-4D97-AF65-F5344CB8AC3E}">
        <p14:creationId xmlns:p14="http://schemas.microsoft.com/office/powerpoint/2010/main" val="1599755663"/>
      </p:ext>
    </p:extLst>
  </p:cSld>
  <p:clrMapOvr>
    <a:masterClrMapping/>
  </p:clrMapOvr>
</p:sld>
</file>

<file path=ppt/slides/slide26.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7410" name="Title 1" descr="" title=""/>
          <p:cNvSpPr>
            <a:spLocks noGrp="1"/>
          </p:cNvSpPr>
          <p:nvPr>
            <p:ph type="title"/>
          </p:nvPr>
        </p:nvSpPr>
        <p:spPr>
          <a:xfrm>
            <a:off x="446088" y="88900"/>
            <a:ext cx="6869112" cy="914400"/>
          </a:xfrm>
        </p:spPr>
        <p:txBody>
          <a:bodyPr/>
          <a:lstStyle/>
          <a:p>
            <a:pPr eaLnBrk="1" hangingPunct="1"/>
            <a:r>
              <a:rPr lang="en-US" dirty="0">
                <a:effectLst>
                  <a:outerShdw blurRad="38100" dist="38100" dir="2700000" algn="tl">
                    <a:srgbClr val="C0C0C0"/>
                  </a:outerShdw>
                </a:effectLst>
              </a:rPr>
              <a:t>Organize: Tailor Your Job List</a:t>
            </a:r>
          </a:p>
        </p:txBody>
      </p:sp>
      <p:sp>
        <p:nvSpPr>
          <p:cNvPr id="4" name="Content Placeholder 2" descr="" title="">
            <a:extLst>
              <a:ext uri="{FF2B5EF4-FFF2-40B4-BE49-F238E27FC236}">
                <a16:creationId xmlns:a16="http://schemas.microsoft.com/office/drawing/2014/main" id="{A73DB0E9-2F9E-42B5-86B4-2AC040827CC6}"/>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Job Not Filled?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Show Open Roles in Your Unit Job Chart</a:t>
            </a:r>
          </a:p>
        </p:txBody>
      </p:sp>
    </p:spTree>
    <p:extLst>
      <p:ext uri="{BB962C8B-B14F-4D97-AF65-F5344CB8AC3E}">
        <p14:creationId xmlns:p14="http://schemas.microsoft.com/office/powerpoint/2010/main" val="2984838499"/>
      </p:ext>
    </p:extLst>
  </p:cSld>
  <p:clrMapOvr>
    <a:masterClrMapping/>
  </p:clrMapOvr>
</p:sld>
</file>

<file path=ppt/slides/slide27.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7410" name="Title 1" descr="" title=""/>
          <p:cNvSpPr>
            <a:spLocks noGrp="1"/>
          </p:cNvSpPr>
          <p:nvPr>
            <p:ph type="title"/>
          </p:nvPr>
        </p:nvSpPr>
        <p:spPr>
          <a:xfrm>
            <a:off x="446088" y="88900"/>
            <a:ext cx="6869112" cy="914400"/>
          </a:xfrm>
        </p:spPr>
        <p:txBody>
          <a:bodyPr/>
          <a:lstStyle/>
          <a:p>
            <a:pPr eaLnBrk="1" hangingPunct="1"/>
            <a:r>
              <a:rPr lang="en-US" dirty="0">
                <a:effectLst>
                  <a:outerShdw blurRad="38100" dist="38100" dir="2700000" algn="tl">
                    <a:srgbClr val="C0C0C0"/>
                  </a:outerShdw>
                </a:effectLst>
              </a:rPr>
              <a:t>Organize: Tailor Your Job List</a:t>
            </a:r>
          </a:p>
        </p:txBody>
      </p:sp>
      <p:sp>
        <p:nvSpPr>
          <p:cNvPr id="4" name="Content Placeholder 2" descr="" title="">
            <a:extLst>
              <a:ext uri="{FF2B5EF4-FFF2-40B4-BE49-F238E27FC236}">
                <a16:creationId xmlns:a16="http://schemas.microsoft.com/office/drawing/2014/main" id="{A73DB0E9-2F9E-42B5-86B4-2AC040827CC6}"/>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No Leader Yet?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Collect Assistants until you have a Leader</a:t>
            </a:r>
          </a:p>
        </p:txBody>
      </p:sp>
    </p:spTree>
    <p:extLst>
      <p:ext uri="{BB962C8B-B14F-4D97-AF65-F5344CB8AC3E}">
        <p14:creationId xmlns:p14="http://schemas.microsoft.com/office/powerpoint/2010/main" val="438382872"/>
      </p:ext>
    </p:extLst>
  </p:cSld>
  <p:clrMapOvr>
    <a:masterClrMapping/>
  </p:clrMapOvr>
</p:sld>
</file>

<file path=ppt/slides/slide28.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7410" name="Title 1" descr="" title=""/>
          <p:cNvSpPr>
            <a:spLocks noGrp="1"/>
          </p:cNvSpPr>
          <p:nvPr>
            <p:ph type="title"/>
          </p:nvPr>
        </p:nvSpPr>
        <p:spPr>
          <a:xfrm>
            <a:off x="446088" y="88900"/>
            <a:ext cx="6869112" cy="914400"/>
          </a:xfrm>
        </p:spPr>
        <p:txBody>
          <a:bodyPr/>
          <a:lstStyle/>
          <a:p>
            <a:pPr eaLnBrk="1" hangingPunct="1"/>
            <a:r>
              <a:rPr lang="en-US" dirty="0">
                <a:effectLst>
                  <a:outerShdw blurRad="38100" dist="38100" dir="2700000" algn="tl">
                    <a:srgbClr val="C0C0C0"/>
                  </a:outerShdw>
                </a:effectLst>
              </a:rPr>
              <a:t>Organize: Tailor Your Job List</a:t>
            </a:r>
          </a:p>
        </p:txBody>
      </p:sp>
      <p:sp>
        <p:nvSpPr>
          <p:cNvPr id="4" name="Content Placeholder 2" descr="" title="">
            <a:extLst>
              <a:ext uri="{FF2B5EF4-FFF2-40B4-BE49-F238E27FC236}">
                <a16:creationId xmlns:a16="http://schemas.microsoft.com/office/drawing/2014/main" id="{A73DB0E9-2F9E-42B5-86B4-2AC040827CC6}"/>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No Assistants Yet?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Get Volunteers from Each Den to “Join a Team”</a:t>
            </a:r>
          </a:p>
        </p:txBody>
      </p:sp>
    </p:spTree>
    <p:extLst>
      <p:ext uri="{BB962C8B-B14F-4D97-AF65-F5344CB8AC3E}">
        <p14:creationId xmlns:p14="http://schemas.microsoft.com/office/powerpoint/2010/main" val="1128068539"/>
      </p:ext>
    </p:extLst>
  </p:cSld>
  <p:clrMapOvr>
    <a:masterClrMapping/>
  </p:clrMapOvr>
</p:sld>
</file>

<file path=ppt/slides/slide29.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7410" name="Title 1" descr="" title=""/>
          <p:cNvSpPr>
            <a:spLocks noGrp="1"/>
          </p:cNvSpPr>
          <p:nvPr>
            <p:ph type="title"/>
          </p:nvPr>
        </p:nvSpPr>
        <p:spPr>
          <a:xfrm>
            <a:off x="446088" y="88900"/>
            <a:ext cx="6869112" cy="914400"/>
          </a:xfrm>
        </p:spPr>
        <p:txBody>
          <a:bodyPr/>
          <a:lstStyle/>
          <a:p>
            <a:pPr eaLnBrk="1" hangingPunct="1"/>
            <a:r>
              <a:rPr lang="en-US" dirty="0">
                <a:effectLst>
                  <a:outerShdw blurRad="38100" dist="38100" dir="2700000" algn="tl">
                    <a:srgbClr val="C0C0C0"/>
                  </a:outerShdw>
                </a:effectLst>
              </a:rPr>
              <a:t>Organize: Tailor Your Job List</a:t>
            </a:r>
          </a:p>
        </p:txBody>
      </p:sp>
      <p:sp>
        <p:nvSpPr>
          <p:cNvPr id="4" name="Content Placeholder 2" descr="" title="">
            <a:extLst>
              <a:ext uri="{FF2B5EF4-FFF2-40B4-BE49-F238E27FC236}">
                <a16:creationId xmlns:a16="http://schemas.microsoft.com/office/drawing/2014/main" id="{A73DB0E9-2F9E-42B5-86B4-2AC040827CC6}"/>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Share an Exit Strategy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Use Term Limits</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(Cubmaster … for 2022-23)</a:t>
            </a:r>
          </a:p>
        </p:txBody>
      </p:sp>
    </p:spTree>
    <p:extLst>
      <p:ext uri="{BB962C8B-B14F-4D97-AF65-F5344CB8AC3E}">
        <p14:creationId xmlns:p14="http://schemas.microsoft.com/office/powerpoint/2010/main" val="1619265139"/>
      </p:ext>
    </p:extLst>
  </p:cSld>
  <p:clrMapOvr>
    <a:masterClrMapping/>
  </p:clrMapOvr>
</p:sld>
</file>

<file path=ppt/slides/slide30.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7410" name="Title 1" descr="" title=""/>
          <p:cNvSpPr>
            <a:spLocks noGrp="1"/>
          </p:cNvSpPr>
          <p:nvPr>
            <p:ph type="title"/>
          </p:nvPr>
        </p:nvSpPr>
        <p:spPr>
          <a:xfrm>
            <a:off x="446088" y="88900"/>
            <a:ext cx="6869112" cy="914400"/>
          </a:xfrm>
        </p:spPr>
        <p:txBody>
          <a:bodyPr/>
          <a:lstStyle/>
          <a:p>
            <a:pPr eaLnBrk="1" hangingPunct="1"/>
            <a:r>
              <a:rPr lang="en-US" dirty="0">
                <a:effectLst>
                  <a:outerShdw blurRad="38100" dist="38100" dir="2700000" algn="tl">
                    <a:srgbClr val="C0C0C0"/>
                  </a:outerShdw>
                </a:effectLst>
              </a:rPr>
              <a:t>Organize: Tailor Your Job List</a:t>
            </a:r>
          </a:p>
        </p:txBody>
      </p:sp>
      <p:sp>
        <p:nvSpPr>
          <p:cNvPr id="4" name="Content Placeholder 2" descr="" title="">
            <a:extLst>
              <a:ext uri="{FF2B5EF4-FFF2-40B4-BE49-F238E27FC236}">
                <a16:creationId xmlns:a16="http://schemas.microsoft.com/office/drawing/2014/main" id="{A73DB0E9-2F9E-42B5-86B4-2AC040827CC6}"/>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Doing Too Much?  Quit!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Actually … Resign Early (and Just Assist)</a:t>
            </a:r>
          </a:p>
        </p:txBody>
      </p:sp>
    </p:spTree>
    <p:extLst>
      <p:ext uri="{BB962C8B-B14F-4D97-AF65-F5344CB8AC3E}">
        <p14:creationId xmlns:p14="http://schemas.microsoft.com/office/powerpoint/2010/main" val="1932024973"/>
      </p:ext>
    </p:extLst>
  </p:cSld>
  <p:clrMapOvr>
    <a:masterClrMapping/>
  </p:clrMapOvr>
</p:sld>
</file>

<file path=ppt/slides/slide31.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7410" name="Title 1" descr="" title=""/>
          <p:cNvSpPr>
            <a:spLocks noGrp="1"/>
          </p:cNvSpPr>
          <p:nvPr>
            <p:ph type="title"/>
          </p:nvPr>
        </p:nvSpPr>
        <p:spPr>
          <a:xfrm>
            <a:off x="446088" y="88900"/>
            <a:ext cx="6869112" cy="914400"/>
          </a:xfrm>
        </p:spPr>
        <p:txBody>
          <a:bodyPr/>
          <a:lstStyle/>
          <a:p>
            <a:pPr eaLnBrk="1" hangingPunct="1"/>
            <a:r>
              <a:rPr lang="en-US" dirty="0">
                <a:effectLst>
                  <a:outerShdw blurRad="38100" dist="38100" dir="2700000" algn="tl">
                    <a:srgbClr val="C0C0C0"/>
                  </a:outerShdw>
                </a:effectLst>
              </a:rPr>
              <a:t>Organize: Tailor Your Job List</a:t>
            </a:r>
          </a:p>
        </p:txBody>
      </p:sp>
      <p:sp>
        <p:nvSpPr>
          <p:cNvPr id="4" name="Content Placeholder 2" descr="" title="">
            <a:extLst>
              <a:ext uri="{FF2B5EF4-FFF2-40B4-BE49-F238E27FC236}">
                <a16:creationId xmlns:a16="http://schemas.microsoft.com/office/drawing/2014/main" id="{A73DB0E9-2F9E-42B5-86B4-2AC040827CC6}"/>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They Won’t Volunteer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Show “Available Volunteers” on your Unit Job Chart (Those Who Haven’t Volunteered Yet)</a:t>
            </a:r>
          </a:p>
        </p:txBody>
      </p:sp>
    </p:spTree>
    <p:extLst>
      <p:ext uri="{BB962C8B-B14F-4D97-AF65-F5344CB8AC3E}">
        <p14:creationId xmlns:p14="http://schemas.microsoft.com/office/powerpoint/2010/main" val="3234327995"/>
      </p:ext>
    </p:extLst>
  </p:cSld>
  <p:clrMapOvr>
    <a:masterClrMapping/>
  </p:clrMapOvr>
</p:sld>
</file>

<file path=ppt/slides/slide32.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7410" name="Title 1" descr="" title=""/>
          <p:cNvSpPr>
            <a:spLocks noGrp="1"/>
          </p:cNvSpPr>
          <p:nvPr>
            <p:ph type="title"/>
          </p:nvPr>
        </p:nvSpPr>
        <p:spPr>
          <a:xfrm>
            <a:off x="446088" y="88900"/>
            <a:ext cx="6869112" cy="914400"/>
          </a:xfrm>
        </p:spPr>
        <p:txBody>
          <a:bodyPr/>
          <a:lstStyle/>
          <a:p>
            <a:pPr eaLnBrk="1" hangingPunct="1"/>
            <a:r>
              <a:rPr lang="en-US" dirty="0">
                <a:effectLst>
                  <a:outerShdw blurRad="38100" dist="38100" dir="2700000" algn="tl">
                    <a:srgbClr val="C0C0C0"/>
                  </a:outerShdw>
                </a:effectLst>
              </a:rPr>
              <a:t>Organize: Tailor Your Job List</a:t>
            </a:r>
          </a:p>
        </p:txBody>
      </p:sp>
      <p:sp>
        <p:nvSpPr>
          <p:cNvPr id="4" name="Content Placeholder 2" descr="" title="">
            <a:extLst>
              <a:ext uri="{FF2B5EF4-FFF2-40B4-BE49-F238E27FC236}">
                <a16:creationId xmlns:a16="http://schemas.microsoft.com/office/drawing/2014/main" id="{A73DB0E9-2F9E-42B5-86B4-2AC040827CC6}"/>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Get Feedback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Ask your Volunteers: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How’s it Going?</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lang="en-US" sz="5400" dirty="0">
                <a:solidFill>
                  <a:srgbClr val="006446"/>
                </a:solidFill>
                <a:latin typeface="Calibri"/>
              </a:rPr>
              <a:t>(Fix it Before it Breaks)</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1862117875"/>
      </p:ext>
    </p:extLst>
  </p:cSld>
  <p:clrMapOvr>
    <a:masterClrMapping/>
  </p:clrMapOvr>
</p:sld>
</file>

<file path=ppt/slides/slide33.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1137444" y="596119"/>
            <a:ext cx="6869112" cy="632180"/>
          </a:xfrm>
        </p:spPr>
        <p:txBody>
          <a:bodyPr>
            <a:noAutofit/>
          </a:bodyPr>
          <a:lstStyle/>
          <a:p>
            <a:pPr eaLnBrk="1" hangingPunct="1"/>
            <a:r>
              <a:rPr lang="en-US" sz="4000" b="1" dirty="0">
                <a:effectLst>
                  <a:outerShdw blurRad="38100" dist="38100" dir="2700000" algn="tl">
                    <a:srgbClr val="C0C0C0"/>
                  </a:outerShdw>
                </a:effectLst>
              </a:rPr>
              <a:t>Communication About Leading</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Signing</a:t>
            </a:r>
            <a:r>
              <a:rPr kumimoji="0" lang="en-US" sz="5400" b="1" i="1" u="none" strike="noStrike" kern="1200" cap="none" spc="0" normalizeH="0" noProof="0" dirty="0">
                <a:ln>
                  <a:noFill/>
                </a:ln>
                <a:solidFill>
                  <a:srgbClr val="006446"/>
                </a:solidFill>
                <a:effectLst/>
                <a:uLnTx/>
                <a:uFillTx/>
                <a:latin typeface="Calibri"/>
                <a:ea typeface="MS PGothic" pitchFamily="34" charset="-128"/>
                <a:cs typeface="Times New Roman" pitchFamily="18" charset="0"/>
              </a:rPr>
              <a:t> Up</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Use Online Sign-Ups and Share Progress Reports</a:t>
            </a:r>
          </a:p>
        </p:txBody>
      </p:sp>
    </p:spTree>
    <p:extLst>
      <p:ext uri="{BB962C8B-B14F-4D97-AF65-F5344CB8AC3E}">
        <p14:creationId xmlns:p14="http://schemas.microsoft.com/office/powerpoint/2010/main" val="1073970432"/>
      </p:ext>
    </p:extLst>
  </p:cSld>
  <p:clrMapOvr>
    <a:masterClrMapping/>
  </p:clrMapOvr>
</p:sld>
</file>

<file path=ppt/slides/slide34.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1137444" y="596119"/>
            <a:ext cx="6869112" cy="632180"/>
          </a:xfrm>
        </p:spPr>
        <p:txBody>
          <a:bodyPr>
            <a:noAutofit/>
          </a:bodyPr>
          <a:lstStyle/>
          <a:p>
            <a:pPr eaLnBrk="1" hangingPunct="1"/>
            <a:r>
              <a:rPr lang="en-US" sz="4000" b="1" dirty="0">
                <a:effectLst>
                  <a:outerShdw blurRad="38100" dist="38100" dir="2700000" algn="tl">
                    <a:srgbClr val="C0C0C0"/>
                  </a:outerShdw>
                </a:effectLst>
              </a:rPr>
              <a:t>Communication About Leading</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From Each According to His</a:t>
            </a:r>
            <a:r>
              <a:rPr kumimoji="0" lang="en-US" sz="5400" b="1" i="1" u="none" strike="noStrike" kern="1200" cap="none" spc="0" normalizeH="0" noProof="0" dirty="0">
                <a:ln>
                  <a:noFill/>
                </a:ln>
                <a:solidFill>
                  <a:srgbClr val="006446"/>
                </a:solidFill>
                <a:effectLst/>
                <a:uLnTx/>
                <a:uFillTx/>
                <a:latin typeface="Calibri"/>
                <a:ea typeface="MS PGothic" pitchFamily="34" charset="-128"/>
                <a:cs typeface="Times New Roman" pitchFamily="18" charset="0"/>
              </a:rPr>
              <a:t> Abilities</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Use a</a:t>
            </a:r>
            <a:r>
              <a:rPr kumimoji="0" lang="en-US" sz="5400" b="1" i="0" u="none" strike="noStrike" kern="1200" cap="none" spc="0" normalizeH="0" noProof="0" dirty="0">
                <a:ln>
                  <a:noFill/>
                </a:ln>
                <a:solidFill>
                  <a:srgbClr val="006446"/>
                </a:solidFill>
                <a:effectLst/>
                <a:uLnTx/>
                <a:uFillTx/>
                <a:latin typeface="Calibri"/>
                <a:ea typeface="MS PGothic" pitchFamily="34" charset="-128"/>
                <a:cs typeface="Times New Roman" pitchFamily="18" charset="0"/>
              </a:rPr>
              <a:t> Talent Survey</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3102571129"/>
      </p:ext>
    </p:extLst>
  </p:cSld>
  <p:clrMapOvr>
    <a:masterClrMapping/>
  </p:clrMapOvr>
</p:sld>
</file>

<file path=ppt/slides/slide35.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1137444" y="596119"/>
            <a:ext cx="6869112" cy="632180"/>
          </a:xfrm>
        </p:spPr>
        <p:txBody>
          <a:bodyPr>
            <a:noAutofit/>
          </a:bodyPr>
          <a:lstStyle/>
          <a:p>
            <a:pPr eaLnBrk="1" hangingPunct="1"/>
            <a:r>
              <a:rPr lang="en-US" sz="4000" b="1" dirty="0">
                <a:effectLst>
                  <a:outerShdw blurRad="38100" dist="38100" dir="2700000" algn="tl">
                    <a:srgbClr val="C0C0C0"/>
                  </a:outerShdw>
                </a:effectLst>
              </a:rPr>
              <a:t>Communication About Leading</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Even Better Than a Survey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Get to Know Parents</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1861901920"/>
      </p:ext>
    </p:extLst>
  </p:cSld>
  <p:clrMapOvr>
    <a:masterClrMapping/>
  </p:clrMapOvr>
</p:sld>
</file>

<file path=ppt/slides/slide36.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1137444" y="596119"/>
            <a:ext cx="6869112" cy="632180"/>
          </a:xfrm>
        </p:spPr>
        <p:txBody>
          <a:bodyPr>
            <a:noAutofit/>
          </a:bodyPr>
          <a:lstStyle/>
          <a:p>
            <a:pPr eaLnBrk="1" hangingPunct="1"/>
            <a:r>
              <a:rPr lang="en-US" sz="4000" b="1" dirty="0">
                <a:effectLst>
                  <a:outerShdw blurRad="38100" dist="38100" dir="2700000" algn="tl">
                    <a:srgbClr val="C0C0C0"/>
                  </a:outerShdw>
                </a:effectLst>
              </a:rPr>
              <a:t>Communication About Leading</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The Best Way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latin typeface="Calibri" panose="020F0502020204030204" pitchFamily="34" charset="0"/>
                <a:ea typeface="Calibri" panose="020F0502020204030204" pitchFamily="34" charset="0"/>
              </a:rPr>
              <a:t>One on One Ask</a:t>
            </a:r>
            <a:endParaRPr kumimoji="0" lang="en-US" sz="5400" b="1" i="0" u="none" strike="noStrike" kern="1200" cap="none" spc="0" normalizeH="0" baseline="0" noProof="0" dirty="0">
              <a:ln>
                <a:noFill/>
              </a:ln>
              <a:solidFill>
                <a:srgbClr val="006446"/>
              </a:solidFill>
              <a:effectLst/>
              <a:uLnTx/>
              <a:uFillTx/>
              <a:latin typeface="Calibri"/>
            </a:endParaRPr>
          </a:p>
        </p:txBody>
      </p:sp>
    </p:spTree>
    <p:extLst>
      <p:ext uri="{BB962C8B-B14F-4D97-AF65-F5344CB8AC3E}">
        <p14:creationId xmlns:p14="http://schemas.microsoft.com/office/powerpoint/2010/main" val="1608823440"/>
      </p:ext>
    </p:extLst>
  </p:cSld>
  <p:clrMapOvr>
    <a:masterClrMapping/>
  </p:clrMapOvr>
</p:sld>
</file>

<file path=ppt/slides/slide37.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1137444" y="596119"/>
            <a:ext cx="6869112" cy="632180"/>
          </a:xfrm>
        </p:spPr>
        <p:txBody>
          <a:bodyPr>
            <a:noAutofit/>
          </a:bodyPr>
          <a:lstStyle/>
          <a:p>
            <a:pPr eaLnBrk="1" hangingPunct="1"/>
            <a:r>
              <a:rPr lang="en-US" sz="4000" b="1" dirty="0">
                <a:effectLst>
                  <a:outerShdw blurRad="38100" dist="38100" dir="2700000" algn="tl">
                    <a:srgbClr val="C0C0C0"/>
                  </a:outerShdw>
                </a:effectLst>
              </a:rPr>
              <a:t>Communication About Leading</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Look ‘</a:t>
            </a:r>
            <a:r>
              <a:rPr kumimoji="0" lang="en-US" sz="5400" b="1" i="1" u="none" strike="noStrike" kern="1200" cap="none" spc="0" normalizeH="0" baseline="0" noProof="0" dirty="0" err="1">
                <a:ln>
                  <a:noFill/>
                </a:ln>
                <a:solidFill>
                  <a:srgbClr val="006446"/>
                </a:solidFill>
                <a:effectLst/>
                <a:uLnTx/>
                <a:uFillTx/>
                <a:latin typeface="Calibri"/>
                <a:ea typeface="MS PGothic" pitchFamily="34" charset="-128"/>
                <a:cs typeface="Times New Roman" pitchFamily="18" charset="0"/>
              </a:rPr>
              <a:t>em</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 in</a:t>
            </a:r>
            <a:r>
              <a:rPr kumimoji="0" lang="en-US" sz="5400" b="1" i="1" u="none" strike="noStrike" kern="1200" cap="none" spc="0" normalizeH="0" noProof="0" dirty="0">
                <a:ln>
                  <a:noFill/>
                </a:ln>
                <a:solidFill>
                  <a:srgbClr val="006446"/>
                </a:solidFill>
                <a:effectLst/>
                <a:uLnTx/>
                <a:uFillTx/>
                <a:latin typeface="Calibri"/>
                <a:ea typeface="MS PGothic" pitchFamily="34" charset="-128"/>
                <a:cs typeface="Times New Roman" pitchFamily="18" charset="0"/>
              </a:rPr>
              <a:t> the Eye</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latin typeface="Calibri" panose="020F0502020204030204" pitchFamily="34" charset="0"/>
                <a:ea typeface="Calibri" panose="020F0502020204030204" pitchFamily="34" charset="0"/>
              </a:rPr>
              <a:t>Ask in Person</a:t>
            </a:r>
            <a:endParaRPr kumimoji="0" lang="en-US" sz="5400" b="1" i="0" u="none" strike="noStrike" kern="1200" cap="none" spc="0" normalizeH="0" baseline="0" noProof="0" dirty="0">
              <a:ln>
                <a:noFill/>
              </a:ln>
              <a:solidFill>
                <a:srgbClr val="006446"/>
              </a:solidFill>
              <a:effectLst/>
              <a:uLnTx/>
              <a:uFillTx/>
              <a:latin typeface="Calibri"/>
            </a:endParaRPr>
          </a:p>
        </p:txBody>
      </p:sp>
    </p:spTree>
    <p:extLst>
      <p:ext uri="{BB962C8B-B14F-4D97-AF65-F5344CB8AC3E}">
        <p14:creationId xmlns:p14="http://schemas.microsoft.com/office/powerpoint/2010/main" val="1142750508"/>
      </p:ext>
    </p:extLst>
  </p:cSld>
  <p:clrMapOvr>
    <a:masterClrMapping/>
  </p:clrMapOvr>
</p:sld>
</file>

<file path=ppt/slides/slide38.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1137444" y="596119"/>
            <a:ext cx="6869112" cy="632180"/>
          </a:xfrm>
        </p:spPr>
        <p:txBody>
          <a:bodyPr>
            <a:noAutofit/>
          </a:bodyPr>
          <a:lstStyle/>
          <a:p>
            <a:pPr eaLnBrk="1" hangingPunct="1"/>
            <a:r>
              <a:rPr lang="en-US" sz="4000" b="1" dirty="0">
                <a:effectLst>
                  <a:outerShdw blurRad="38100" dist="38100" dir="2700000" algn="tl">
                    <a:srgbClr val="C0C0C0"/>
                  </a:outerShdw>
                </a:effectLst>
              </a:rPr>
              <a:t>Communication About Leading</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For Best Results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Make a Specific Ask / Make a Small Ask</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3071329463"/>
      </p:ext>
    </p:extLst>
  </p:cSld>
  <p:clrMapOvr>
    <a:masterClrMapping/>
  </p:clrMapOvr>
</p:sld>
</file>

<file path=ppt/slides/slide3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9349368B-6815-47EA-ADD7-3FF5CEE974BA}"/>
              </a:ext>
            </a:extLst>
          </p:cNvPr>
          <p:cNvSpPr>
            <a:spLocks noGrp="1"/>
          </p:cNvSpPr>
          <p:nvPr>
            <p:ph type="title"/>
          </p:nvPr>
        </p:nvSpPr>
        <p:spPr/>
        <p:txBody>
          <a:bodyPr>
            <a:normAutofit/>
          </a:bodyPr>
          <a:lstStyle/>
          <a:p>
            <a:r>
              <a:rPr lang="en-US" sz="4000" b="1" dirty="0"/>
              <a:t>Small Part of a Den Meeting</a:t>
            </a:r>
          </a:p>
        </p:txBody>
      </p:sp>
      <p:pic>
        <p:nvPicPr>
          <p:cNvPr id="6" name="Picture 5" descr="" title="">
            <a:extLst>
              <a:ext uri="{FF2B5EF4-FFF2-40B4-BE49-F238E27FC236}">
                <a16:creationId xmlns:a16="http://schemas.microsoft.com/office/drawing/2014/main" id="{2D707AB4-C033-4722-8807-B364E56EFC89}"/>
              </a:ext>
            </a:extLst>
          </p:cNvPr>
          <p:cNvPicPr>
            <a:picLocks noChangeAspect="1"/>
          </p:cNvPicPr>
          <p:nvPr/>
        </p:nvPicPr>
        <p:blipFill>
          <a:blip r:embed="rId2"/>
          <a:stretch>
            <a:fillRect/>
          </a:stretch>
        </p:blipFill>
        <p:spPr>
          <a:xfrm>
            <a:off x="531589" y="1363644"/>
            <a:ext cx="7878315" cy="5494357"/>
          </a:xfrm>
          <a:prstGeom prst="rect">
            <a:avLst/>
          </a:prstGeom>
        </p:spPr>
      </p:pic>
    </p:spTree>
    <p:extLst>
      <p:ext uri="{BB962C8B-B14F-4D97-AF65-F5344CB8AC3E}">
        <p14:creationId xmlns:p14="http://schemas.microsoft.com/office/powerpoint/2010/main" val="2293121607"/>
      </p:ext>
    </p:extLst>
  </p:cSld>
  <p:clrMapOvr>
    <a:masterClrMapping/>
  </p:clrMapOvr>
  <p:transition spd="med">
    <p:fade/>
  </p:transition>
</p:sld>
</file>

<file path=ppt/slides/slide40.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1137444" y="596119"/>
            <a:ext cx="6869112" cy="632180"/>
          </a:xfrm>
        </p:spPr>
        <p:txBody>
          <a:bodyPr>
            <a:noAutofit/>
          </a:bodyPr>
          <a:lstStyle/>
          <a:p>
            <a:pPr eaLnBrk="1" hangingPunct="1"/>
            <a:r>
              <a:rPr lang="en-US" sz="4000" b="1" dirty="0">
                <a:effectLst>
                  <a:outerShdw blurRad="38100" dist="38100" dir="2700000" algn="tl">
                    <a:srgbClr val="C0C0C0"/>
                  </a:outerShdw>
                </a:effectLst>
              </a:rPr>
              <a:t>Communication About Leading</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Parent</a:t>
            </a:r>
            <a:r>
              <a:rPr kumimoji="0" lang="en-US" sz="5400" b="1" i="1" u="none" strike="noStrike" kern="1200" cap="none" spc="0" normalizeH="0" noProof="0" dirty="0">
                <a:ln>
                  <a:noFill/>
                </a:ln>
                <a:solidFill>
                  <a:srgbClr val="006446"/>
                </a:solidFill>
                <a:effectLst/>
                <a:uLnTx/>
                <a:uFillTx/>
                <a:latin typeface="Calibri"/>
                <a:ea typeface="MS PGothic" pitchFamily="34" charset="-128"/>
                <a:cs typeface="Times New Roman" pitchFamily="18" charset="0"/>
              </a:rPr>
              <a:t> Orientation</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Find the Right Ways to Make a “Group” Ask</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3375905233"/>
      </p:ext>
    </p:extLst>
  </p:cSld>
  <p:clrMapOvr>
    <a:masterClrMapping/>
  </p:clrMapOvr>
</p:sld>
</file>

<file path=ppt/slides/slide4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BF0AB3AA-1CA9-46CA-BF71-84CE1367538F}"/>
              </a:ext>
            </a:extLst>
          </p:cNvPr>
          <p:cNvSpPr>
            <a:spLocks noGrp="1"/>
          </p:cNvSpPr>
          <p:nvPr>
            <p:ph type="title"/>
          </p:nvPr>
        </p:nvSpPr>
        <p:spPr/>
        <p:txBody>
          <a:bodyPr>
            <a:normAutofit/>
          </a:bodyPr>
          <a:lstStyle/>
          <a:p>
            <a:r>
              <a:rPr lang="en-US" sz="4000" dirty="0"/>
              <a:t>“The Talk”</a:t>
            </a:r>
          </a:p>
        </p:txBody>
      </p:sp>
      <p:pic>
        <p:nvPicPr>
          <p:cNvPr id="4" name="Picture 3" descr="" title="">
            <a:extLst>
              <a:ext uri="{FF2B5EF4-FFF2-40B4-BE49-F238E27FC236}">
                <a16:creationId xmlns:a16="http://schemas.microsoft.com/office/drawing/2014/main" id="{C58F88F5-A0B3-4459-9E9C-2FC993069453}"/>
              </a:ext>
            </a:extLst>
          </p:cNvPr>
          <p:cNvPicPr>
            <a:picLocks noChangeAspect="1"/>
          </p:cNvPicPr>
          <p:nvPr/>
        </p:nvPicPr>
        <p:blipFill>
          <a:blip r:embed="rId2"/>
          <a:stretch>
            <a:fillRect/>
          </a:stretch>
        </p:blipFill>
        <p:spPr>
          <a:xfrm>
            <a:off x="0" y="1593606"/>
            <a:ext cx="9144000" cy="5138976"/>
          </a:xfrm>
          <a:prstGeom prst="rect">
            <a:avLst/>
          </a:prstGeom>
        </p:spPr>
      </p:pic>
    </p:spTree>
    <p:extLst>
      <p:ext uri="{BB962C8B-B14F-4D97-AF65-F5344CB8AC3E}">
        <p14:creationId xmlns:p14="http://schemas.microsoft.com/office/powerpoint/2010/main" val="2798331329"/>
      </p:ext>
    </p:extLst>
  </p:cSld>
  <p:clrMapOvr>
    <a:masterClrMapping/>
  </p:clrMapOvr>
  <p:transition spd="med">
    <p:fade/>
  </p:transition>
</p:sld>
</file>

<file path=ppt/slides/slide42.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1137444" y="596119"/>
            <a:ext cx="6869112" cy="632180"/>
          </a:xfrm>
        </p:spPr>
        <p:txBody>
          <a:bodyPr>
            <a:noAutofit/>
          </a:bodyPr>
          <a:lstStyle/>
          <a:p>
            <a:pPr eaLnBrk="1" hangingPunct="1"/>
            <a:r>
              <a:rPr lang="en-US" sz="4000" b="1" dirty="0">
                <a:effectLst>
                  <a:outerShdw blurRad="38100" dist="38100" dir="2700000" algn="tl">
                    <a:srgbClr val="C0C0C0"/>
                  </a:outerShdw>
                </a:effectLst>
              </a:rPr>
              <a:t>Communication About Leading</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It Works for FOS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Maybe a Pack “Helping Out” Pledge Card?</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2635844677"/>
      </p:ext>
    </p:extLst>
  </p:cSld>
  <p:clrMapOvr>
    <a:masterClrMapping/>
  </p:clrMapOvr>
</p:sld>
</file>

<file path=ppt/slides/slide4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2FDE3118-456B-4543-9F72-217FD7BF9C28}"/>
              </a:ext>
            </a:extLst>
          </p:cNvPr>
          <p:cNvSpPr>
            <a:spLocks noGrp="1"/>
          </p:cNvSpPr>
          <p:nvPr>
            <p:ph type="title"/>
          </p:nvPr>
        </p:nvSpPr>
        <p:spPr/>
        <p:txBody>
          <a:bodyPr>
            <a:normAutofit/>
          </a:bodyPr>
          <a:lstStyle/>
          <a:p>
            <a:r>
              <a:rPr lang="en-US" sz="4000" b="1" dirty="0"/>
              <a:t>Example Pledge Card</a:t>
            </a:r>
          </a:p>
        </p:txBody>
      </p:sp>
      <p:pic>
        <p:nvPicPr>
          <p:cNvPr id="4" name="Picture 3" descr="" title="">
            <a:extLst>
              <a:ext uri="{FF2B5EF4-FFF2-40B4-BE49-F238E27FC236}">
                <a16:creationId xmlns:a16="http://schemas.microsoft.com/office/drawing/2014/main" id="{DE96AA3F-AB80-464A-81B7-A4508D3015BD}"/>
              </a:ext>
            </a:extLst>
          </p:cNvPr>
          <p:cNvPicPr>
            <a:picLocks noChangeAspect="1"/>
          </p:cNvPicPr>
          <p:nvPr/>
        </p:nvPicPr>
        <p:blipFill>
          <a:blip r:embed="rId2"/>
          <a:stretch>
            <a:fillRect/>
          </a:stretch>
        </p:blipFill>
        <p:spPr>
          <a:xfrm>
            <a:off x="788816" y="1501254"/>
            <a:ext cx="7181477" cy="5305299"/>
          </a:xfrm>
          <a:prstGeom prst="rect">
            <a:avLst/>
          </a:prstGeom>
        </p:spPr>
      </p:pic>
    </p:spTree>
    <p:extLst>
      <p:ext uri="{BB962C8B-B14F-4D97-AF65-F5344CB8AC3E}">
        <p14:creationId xmlns:p14="http://schemas.microsoft.com/office/powerpoint/2010/main" val="1624559468"/>
      </p:ext>
    </p:extLst>
  </p:cSld>
  <p:clrMapOvr>
    <a:masterClrMapping/>
  </p:clrMapOvr>
  <p:transition spd="med">
    <p:fade/>
  </p:transition>
</p:sld>
</file>

<file path=ppt/slides/slide44.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1137444" y="596119"/>
            <a:ext cx="6869112" cy="632180"/>
          </a:xfrm>
        </p:spPr>
        <p:txBody>
          <a:bodyPr>
            <a:noAutofit/>
          </a:bodyPr>
          <a:lstStyle/>
          <a:p>
            <a:pPr eaLnBrk="1" hangingPunct="1"/>
            <a:r>
              <a:rPr lang="en-US" sz="4000" b="1" dirty="0">
                <a:effectLst>
                  <a:outerShdw blurRad="38100" dist="38100" dir="2700000" algn="tl">
                    <a:srgbClr val="C0C0C0"/>
                  </a:outerShdw>
                </a:effectLst>
              </a:rPr>
              <a:t>Communication About Leading</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Tick Tock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The “Lifetime” Demo (a/k/a</a:t>
            </a:r>
            <a:r>
              <a:rPr kumimoji="0" lang="en-US" sz="5400" b="1" i="0" u="none" strike="noStrike" kern="1200" cap="none" spc="0" normalizeH="0" noProof="0" dirty="0">
                <a:ln>
                  <a:noFill/>
                </a:ln>
                <a:solidFill>
                  <a:srgbClr val="006446"/>
                </a:solidFill>
                <a:effectLst/>
                <a:uLnTx/>
                <a:uFillTx/>
                <a:latin typeface="Calibri"/>
                <a:ea typeface="MS PGothic" pitchFamily="34" charset="-128"/>
                <a:cs typeface="Times New Roman" pitchFamily="18" charset="0"/>
              </a:rPr>
              <a:t> Yardstick) is Effective</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4250193359"/>
      </p:ext>
    </p:extLst>
  </p:cSld>
  <p:clrMapOvr>
    <a:masterClrMapping/>
  </p:clrMapOvr>
</p:sld>
</file>

<file path=ppt/slides/slide4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3DC12A30-AA18-496C-A4A5-7D7C98CC9C36}"/>
              </a:ext>
            </a:extLst>
          </p:cNvPr>
          <p:cNvSpPr>
            <a:spLocks noGrp="1"/>
          </p:cNvSpPr>
          <p:nvPr>
            <p:ph type="title"/>
          </p:nvPr>
        </p:nvSpPr>
        <p:spPr/>
        <p:txBody>
          <a:bodyPr>
            <a:normAutofit/>
          </a:bodyPr>
          <a:lstStyle/>
          <a:p>
            <a:r>
              <a:rPr lang="en-US" sz="4000" b="1" dirty="0"/>
              <a:t>Lifetime Demo</a:t>
            </a:r>
          </a:p>
        </p:txBody>
      </p:sp>
      <p:pic>
        <p:nvPicPr>
          <p:cNvPr id="4" name="Picture 3" descr="" title="">
            <a:extLst>
              <a:ext uri="{FF2B5EF4-FFF2-40B4-BE49-F238E27FC236}">
                <a16:creationId xmlns:a16="http://schemas.microsoft.com/office/drawing/2014/main" id="{75989E43-46AF-4C32-A5E1-03F452BEAB78}"/>
              </a:ext>
            </a:extLst>
          </p:cNvPr>
          <p:cNvPicPr>
            <a:picLocks noChangeAspect="1"/>
          </p:cNvPicPr>
          <p:nvPr/>
        </p:nvPicPr>
        <p:blipFill>
          <a:blip r:embed="rId2"/>
          <a:stretch>
            <a:fillRect/>
          </a:stretch>
        </p:blipFill>
        <p:spPr>
          <a:xfrm>
            <a:off x="257575" y="914126"/>
            <a:ext cx="8667482" cy="5943874"/>
          </a:xfrm>
          <a:prstGeom prst="rect">
            <a:avLst/>
          </a:prstGeom>
        </p:spPr>
      </p:pic>
    </p:spTree>
    <p:extLst>
      <p:ext uri="{BB962C8B-B14F-4D97-AF65-F5344CB8AC3E}">
        <p14:creationId xmlns:p14="http://schemas.microsoft.com/office/powerpoint/2010/main" val="3224384960"/>
      </p:ext>
    </p:extLst>
  </p:cSld>
  <p:clrMapOvr>
    <a:masterClrMapping/>
  </p:clrMapOvr>
  <p:transition spd="med">
    <p:fade/>
  </p:transition>
</p:sld>
</file>

<file path=ppt/slides/slide46.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1137444" y="596119"/>
            <a:ext cx="6869112" cy="632180"/>
          </a:xfrm>
        </p:spPr>
        <p:txBody>
          <a:bodyPr>
            <a:noAutofit/>
          </a:bodyPr>
          <a:lstStyle/>
          <a:p>
            <a:pPr eaLnBrk="1" hangingPunct="1"/>
            <a:r>
              <a:rPr lang="en-US" sz="4000" b="1" dirty="0">
                <a:effectLst>
                  <a:outerShdw blurRad="38100" dist="38100" dir="2700000" algn="tl">
                    <a:srgbClr val="C0C0C0"/>
                  </a:outerShdw>
                </a:effectLst>
              </a:rPr>
              <a:t>Communication About Leading</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Visualize the Present </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Orientation, Post All Parent Names</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lang="en-US" sz="5400" noProof="0" dirty="0">
                <a:solidFill>
                  <a:srgbClr val="006446"/>
                </a:solidFill>
                <a:latin typeface="Calibri"/>
              </a:rPr>
              <a:t>Then Have </a:t>
            </a: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Everyone Write In Their Pack</a:t>
            </a:r>
            <a:r>
              <a:rPr kumimoji="0" lang="en-US" sz="5400" b="1" i="0" u="none" strike="noStrike" kern="1200" cap="none" spc="0" normalizeH="0" noProof="0" dirty="0">
                <a:ln>
                  <a:noFill/>
                </a:ln>
                <a:solidFill>
                  <a:srgbClr val="006446"/>
                </a:solidFill>
                <a:effectLst/>
                <a:uLnTx/>
                <a:uFillTx/>
                <a:latin typeface="Calibri"/>
                <a:ea typeface="MS PGothic" pitchFamily="34" charset="-128"/>
                <a:cs typeface="Times New Roman" pitchFamily="18" charset="0"/>
              </a:rPr>
              <a:t> Role</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3726573837"/>
      </p:ext>
    </p:extLst>
  </p:cSld>
  <p:clrMapOvr>
    <a:masterClrMapping/>
  </p:clrMapOvr>
</p:sld>
</file>

<file path=ppt/slides/slide47.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1137444" y="596119"/>
            <a:ext cx="6869112" cy="632180"/>
          </a:xfrm>
        </p:spPr>
        <p:txBody>
          <a:bodyPr>
            <a:noAutofit/>
          </a:bodyPr>
          <a:lstStyle/>
          <a:p>
            <a:pPr eaLnBrk="1" hangingPunct="1"/>
            <a:r>
              <a:rPr lang="en-US" sz="4000" b="1" dirty="0">
                <a:effectLst>
                  <a:outerShdw blurRad="38100" dist="38100" dir="2700000" algn="tl">
                    <a:srgbClr val="C0C0C0"/>
                  </a:outerShdw>
                </a:effectLst>
              </a:rPr>
              <a:t>Communication About Leading</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Visualize the Future </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Show All</a:t>
            </a:r>
            <a:r>
              <a:rPr kumimoji="0" lang="en-US" sz="5400" b="1" i="0" u="none" strike="noStrike" kern="1200" cap="none" spc="0" normalizeH="0" noProof="0" dirty="0">
                <a:ln>
                  <a:noFill/>
                </a:ln>
                <a:solidFill>
                  <a:srgbClr val="006446"/>
                </a:solidFill>
                <a:effectLst/>
                <a:uLnTx/>
                <a:uFillTx/>
                <a:latin typeface="Calibri"/>
                <a:ea typeface="MS PGothic" pitchFamily="34" charset="-128"/>
                <a:cs typeface="Times New Roman" pitchFamily="18" charset="0"/>
              </a:rPr>
              <a:t> Leaders Up Front … Then Let The Fifth Grade Parents Step Out</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496861070"/>
      </p:ext>
    </p:extLst>
  </p:cSld>
  <p:clrMapOvr>
    <a:masterClrMapping/>
  </p:clrMapOvr>
</p:sld>
</file>

<file path=ppt/slides/slide48.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1137444" y="596119"/>
            <a:ext cx="6869112" cy="632180"/>
          </a:xfrm>
        </p:spPr>
        <p:txBody>
          <a:bodyPr>
            <a:noAutofit/>
          </a:bodyPr>
          <a:lstStyle/>
          <a:p>
            <a:pPr eaLnBrk="1" hangingPunct="1"/>
            <a:r>
              <a:rPr lang="en-US" sz="4000" b="1" dirty="0">
                <a:effectLst>
                  <a:outerShdw blurRad="38100" dist="38100" dir="2700000" algn="tl">
                    <a:srgbClr val="C0C0C0"/>
                  </a:outerShdw>
                </a:effectLst>
              </a:rPr>
              <a:t>Communication About Leading</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I’ll Trade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Play Support Jobs Trading Cards – a Job “Swap Meet”</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3393181140"/>
      </p:ext>
    </p:extLst>
  </p:cSld>
  <p:clrMapOvr>
    <a:masterClrMapping/>
  </p:clrMapOvr>
</p:sld>
</file>

<file path=ppt/slides/slide49.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1137444" y="596119"/>
            <a:ext cx="6869112" cy="632180"/>
          </a:xfrm>
        </p:spPr>
        <p:txBody>
          <a:bodyPr>
            <a:noAutofit/>
          </a:bodyPr>
          <a:lstStyle/>
          <a:p>
            <a:pPr eaLnBrk="1" hangingPunct="1"/>
            <a:r>
              <a:rPr lang="en-US" sz="4000" b="1" dirty="0">
                <a:effectLst>
                  <a:outerShdw blurRad="38100" dist="38100" dir="2700000" algn="tl">
                    <a:srgbClr val="C0C0C0"/>
                  </a:outerShdw>
                </a:effectLst>
              </a:rPr>
              <a:t>Communication About Leading</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Dealt a Bad Hand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Play “Cards on the Cubmaster”</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3572892674"/>
      </p:ext>
    </p:extLst>
  </p:cSld>
  <p:clrMapOvr>
    <a:masterClrMapping/>
  </p:clrMapOvr>
</p:sld>
</file>

<file path=ppt/slides/slide50.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97D92002-A5F1-432F-BBD5-279B690B5FB8}"/>
              </a:ext>
            </a:extLst>
          </p:cNvPr>
          <p:cNvSpPr>
            <a:spLocks noGrp="1"/>
          </p:cNvSpPr>
          <p:nvPr>
            <p:ph type="title"/>
          </p:nvPr>
        </p:nvSpPr>
        <p:spPr/>
        <p:txBody>
          <a:bodyPr>
            <a:normAutofit/>
          </a:bodyPr>
          <a:lstStyle/>
          <a:p>
            <a:r>
              <a:rPr lang="en-US" sz="4000" b="1" dirty="0"/>
              <a:t>Cards On The Cubmaster</a:t>
            </a:r>
          </a:p>
        </p:txBody>
      </p:sp>
      <p:pic>
        <p:nvPicPr>
          <p:cNvPr id="4" name="Picture 3" descr="" title="">
            <a:extLst>
              <a:ext uri="{FF2B5EF4-FFF2-40B4-BE49-F238E27FC236}">
                <a16:creationId xmlns:a16="http://schemas.microsoft.com/office/drawing/2014/main" id="{85640A1A-1F1E-49A2-BAAA-3584C1F8A7AE}"/>
              </a:ext>
            </a:extLst>
          </p:cNvPr>
          <p:cNvPicPr>
            <a:picLocks noChangeAspect="1"/>
          </p:cNvPicPr>
          <p:nvPr/>
        </p:nvPicPr>
        <p:blipFill>
          <a:blip r:embed="rId2"/>
          <a:stretch>
            <a:fillRect/>
          </a:stretch>
        </p:blipFill>
        <p:spPr>
          <a:xfrm>
            <a:off x="32917" y="1553572"/>
            <a:ext cx="7437036" cy="5294161"/>
          </a:xfrm>
          <a:prstGeom prst="rect">
            <a:avLst/>
          </a:prstGeom>
        </p:spPr>
      </p:pic>
      <p:pic>
        <p:nvPicPr>
          <p:cNvPr id="6" name="Picture 5" descr="" title="">
            <a:extLst>
              <a:ext uri="{FF2B5EF4-FFF2-40B4-BE49-F238E27FC236}">
                <a16:creationId xmlns:a16="http://schemas.microsoft.com/office/drawing/2014/main" id="{45573007-42CC-449A-A13A-E42480B87A74}"/>
              </a:ext>
            </a:extLst>
          </p:cNvPr>
          <p:cNvPicPr>
            <a:picLocks noChangeAspect="1"/>
          </p:cNvPicPr>
          <p:nvPr/>
        </p:nvPicPr>
        <p:blipFill>
          <a:blip r:embed="rId3"/>
          <a:stretch>
            <a:fillRect/>
          </a:stretch>
        </p:blipFill>
        <p:spPr>
          <a:xfrm>
            <a:off x="1666932" y="1173064"/>
            <a:ext cx="7372350" cy="5295900"/>
          </a:xfrm>
          <a:prstGeom prst="rect">
            <a:avLst/>
          </a:prstGeom>
        </p:spPr>
      </p:pic>
      <p:pic>
        <p:nvPicPr>
          <p:cNvPr id="8" name="Picture 7" descr="" title="">
            <a:extLst>
              <a:ext uri="{FF2B5EF4-FFF2-40B4-BE49-F238E27FC236}">
                <a16:creationId xmlns:a16="http://schemas.microsoft.com/office/drawing/2014/main" id="{42D7C9CE-F8CC-4AC2-9528-72D17C33A01C}"/>
              </a:ext>
            </a:extLst>
          </p:cNvPr>
          <p:cNvPicPr>
            <a:picLocks noChangeAspect="1"/>
          </p:cNvPicPr>
          <p:nvPr/>
        </p:nvPicPr>
        <p:blipFill>
          <a:blip r:embed="rId4"/>
          <a:stretch>
            <a:fillRect/>
          </a:stretch>
        </p:blipFill>
        <p:spPr>
          <a:xfrm>
            <a:off x="0" y="1064347"/>
            <a:ext cx="7505700" cy="5343525"/>
          </a:xfrm>
          <a:prstGeom prst="rect">
            <a:avLst/>
          </a:prstGeom>
        </p:spPr>
      </p:pic>
      <p:pic>
        <p:nvPicPr>
          <p:cNvPr id="10" name="Picture 9" descr="" title="">
            <a:extLst>
              <a:ext uri="{FF2B5EF4-FFF2-40B4-BE49-F238E27FC236}">
                <a16:creationId xmlns:a16="http://schemas.microsoft.com/office/drawing/2014/main" id="{6F164BF9-5579-47E0-BDE3-5897829A6C47}"/>
              </a:ext>
            </a:extLst>
          </p:cNvPr>
          <p:cNvPicPr>
            <a:picLocks noChangeAspect="1"/>
          </p:cNvPicPr>
          <p:nvPr/>
        </p:nvPicPr>
        <p:blipFill>
          <a:blip r:embed="rId5"/>
          <a:stretch>
            <a:fillRect/>
          </a:stretch>
        </p:blipFill>
        <p:spPr>
          <a:xfrm>
            <a:off x="1705032" y="1437825"/>
            <a:ext cx="7353300" cy="5219700"/>
          </a:xfrm>
          <a:prstGeom prst="rect">
            <a:avLst/>
          </a:prstGeom>
        </p:spPr>
      </p:pic>
      <p:pic>
        <p:nvPicPr>
          <p:cNvPr id="12" name="Picture 11" descr="" title="">
            <a:extLst>
              <a:ext uri="{FF2B5EF4-FFF2-40B4-BE49-F238E27FC236}">
                <a16:creationId xmlns:a16="http://schemas.microsoft.com/office/drawing/2014/main" id="{1A0C5C32-CDDC-4F37-BAFD-DF58926DF8B5}"/>
              </a:ext>
            </a:extLst>
          </p:cNvPr>
          <p:cNvPicPr>
            <a:picLocks noChangeAspect="1"/>
          </p:cNvPicPr>
          <p:nvPr/>
        </p:nvPicPr>
        <p:blipFill>
          <a:blip r:embed="rId6"/>
          <a:stretch>
            <a:fillRect/>
          </a:stretch>
        </p:blipFill>
        <p:spPr>
          <a:xfrm>
            <a:off x="1460557" y="1345185"/>
            <a:ext cx="7419975" cy="5305425"/>
          </a:xfrm>
          <a:prstGeom prst="rect">
            <a:avLst/>
          </a:prstGeom>
        </p:spPr>
      </p:pic>
      <p:pic>
        <p:nvPicPr>
          <p:cNvPr id="14" name="Picture 13" descr="" title="">
            <a:extLst>
              <a:ext uri="{FF2B5EF4-FFF2-40B4-BE49-F238E27FC236}">
                <a16:creationId xmlns:a16="http://schemas.microsoft.com/office/drawing/2014/main" id="{CADADE4F-EED5-4582-825F-02A64367A8EB}"/>
              </a:ext>
            </a:extLst>
          </p:cNvPr>
          <p:cNvPicPr>
            <a:picLocks noChangeAspect="1"/>
          </p:cNvPicPr>
          <p:nvPr/>
        </p:nvPicPr>
        <p:blipFill>
          <a:blip r:embed="rId7"/>
          <a:stretch>
            <a:fillRect/>
          </a:stretch>
        </p:blipFill>
        <p:spPr>
          <a:xfrm>
            <a:off x="32917" y="1127226"/>
            <a:ext cx="7391400" cy="5334000"/>
          </a:xfrm>
          <a:prstGeom prst="rect">
            <a:avLst/>
          </a:prstGeom>
        </p:spPr>
      </p:pic>
      <p:pic>
        <p:nvPicPr>
          <p:cNvPr id="16" name="Picture 15" descr="" title="">
            <a:extLst>
              <a:ext uri="{FF2B5EF4-FFF2-40B4-BE49-F238E27FC236}">
                <a16:creationId xmlns:a16="http://schemas.microsoft.com/office/drawing/2014/main" id="{D9700454-D7BA-4AE4-B4CD-C66FFA1D3540}"/>
              </a:ext>
            </a:extLst>
          </p:cNvPr>
          <p:cNvPicPr>
            <a:picLocks noChangeAspect="1"/>
          </p:cNvPicPr>
          <p:nvPr/>
        </p:nvPicPr>
        <p:blipFill>
          <a:blip r:embed="rId8"/>
          <a:stretch>
            <a:fillRect/>
          </a:stretch>
        </p:blipFill>
        <p:spPr>
          <a:xfrm>
            <a:off x="1501832" y="1486944"/>
            <a:ext cx="7458075" cy="5381625"/>
          </a:xfrm>
          <a:prstGeom prst="rect">
            <a:avLst/>
          </a:prstGeom>
        </p:spPr>
      </p:pic>
    </p:spTree>
    <p:extLst>
      <p:ext uri="{BB962C8B-B14F-4D97-AF65-F5344CB8AC3E}">
        <p14:creationId xmlns:p14="http://schemas.microsoft.com/office/powerpoint/2010/main" val="54091605"/>
      </p:ext>
    </p:extLst>
  </p:cSld>
  <p:clrMapOvr>
    <a:masterClrMapping/>
  </p:clrMapOvr>
  <p:transition spd="med">
    <p:fade/>
  </p:transition>
</p:sld>
</file>

<file path=ppt/slides/slide51.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1137444" y="596119"/>
            <a:ext cx="6869112" cy="632180"/>
          </a:xfrm>
        </p:spPr>
        <p:txBody>
          <a:bodyPr>
            <a:noAutofit/>
          </a:bodyPr>
          <a:lstStyle/>
          <a:p>
            <a:pPr eaLnBrk="1" hangingPunct="1"/>
            <a:r>
              <a:rPr lang="en-US" sz="4000" b="1" dirty="0">
                <a:effectLst>
                  <a:outerShdw blurRad="38100" dist="38100" dir="2700000" algn="tl">
                    <a:srgbClr val="C0C0C0"/>
                  </a:outerShdw>
                </a:effectLst>
              </a:rPr>
              <a:t>Communication About Leading</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Juggling Jobs </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Play Balloon Job Juggling</a:t>
            </a:r>
          </a:p>
        </p:txBody>
      </p:sp>
    </p:spTree>
    <p:extLst>
      <p:ext uri="{BB962C8B-B14F-4D97-AF65-F5344CB8AC3E}">
        <p14:creationId xmlns:p14="http://schemas.microsoft.com/office/powerpoint/2010/main" val="1979532306"/>
      </p:ext>
    </p:extLst>
  </p:cSld>
  <p:clrMapOvr>
    <a:masterClrMapping/>
  </p:clrMapOvr>
</p:sld>
</file>

<file path=ppt/slides/slide52.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1137444" y="596119"/>
            <a:ext cx="6869112" cy="632180"/>
          </a:xfrm>
        </p:spPr>
        <p:txBody>
          <a:bodyPr>
            <a:noAutofit/>
          </a:bodyPr>
          <a:lstStyle/>
          <a:p>
            <a:pPr eaLnBrk="1" hangingPunct="1"/>
            <a:r>
              <a:rPr lang="en-US" sz="4000" b="1" dirty="0">
                <a:effectLst>
                  <a:outerShdw blurRad="38100" dist="38100" dir="2700000" algn="tl">
                    <a:srgbClr val="C0C0C0"/>
                  </a:outerShdw>
                </a:effectLst>
              </a:rPr>
              <a:t>Communication About Leading</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Ha </a:t>
            </a:r>
            <a:r>
              <a:rPr kumimoji="0" lang="en-US" sz="5400" b="1" i="1" u="none" strike="noStrike" kern="1200" cap="none" spc="0" normalizeH="0" baseline="0" noProof="0" dirty="0" err="1">
                <a:ln>
                  <a:noFill/>
                </a:ln>
                <a:solidFill>
                  <a:srgbClr val="006446"/>
                </a:solidFill>
                <a:effectLst/>
                <a:uLnTx/>
                <a:uFillTx/>
                <a:latin typeface="Calibri"/>
                <a:ea typeface="MS PGothic" pitchFamily="34" charset="-128"/>
                <a:cs typeface="Times New Roman" pitchFamily="18" charset="0"/>
              </a:rPr>
              <a:t>Ha</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Play Too Many Hats On The Leader</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467654773"/>
      </p:ext>
    </p:extLst>
  </p:cSld>
  <p:clrMapOvr>
    <a:masterClrMapping/>
  </p:clrMapOvr>
</p:sld>
</file>

<file path=ppt/slides/slide53.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1137444" y="596119"/>
            <a:ext cx="6869112" cy="632180"/>
          </a:xfrm>
        </p:spPr>
        <p:txBody>
          <a:bodyPr>
            <a:noAutofit/>
          </a:bodyPr>
          <a:lstStyle/>
          <a:p>
            <a:pPr eaLnBrk="1" hangingPunct="1"/>
            <a:r>
              <a:rPr lang="en-US" sz="4000" b="1" dirty="0">
                <a:effectLst>
                  <a:outerShdw blurRad="38100" dist="38100" dir="2700000" algn="tl">
                    <a:srgbClr val="C0C0C0"/>
                  </a:outerShdw>
                </a:effectLst>
              </a:rPr>
              <a:t>Communication About Leading</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Next</a:t>
            </a:r>
            <a:r>
              <a:rPr kumimoji="0" lang="en-US" sz="5400" b="1" i="1" u="none" strike="noStrike" kern="1200" cap="none" spc="0" normalizeH="0" noProof="0" dirty="0">
                <a:ln>
                  <a:noFill/>
                </a:ln>
                <a:solidFill>
                  <a:srgbClr val="006446"/>
                </a:solidFill>
                <a:effectLst/>
                <a:uLnTx/>
                <a:uFillTx/>
                <a:latin typeface="Calibri"/>
                <a:ea typeface="MS PGothic" pitchFamily="34" charset="-128"/>
                <a:cs typeface="Times New Roman" pitchFamily="18" charset="0"/>
              </a:rPr>
              <a:t> up…Cubmaster!</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Job Lottery</a:t>
            </a:r>
          </a:p>
          <a:p>
            <a:pPr marL="0" lvl="0" indent="0" algn="ctr" defTabSz="914400" eaLnBrk="1" hangingPunct="1">
              <a:spcBef>
                <a:spcPts val="0"/>
              </a:spcBef>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(To Send</a:t>
            </a:r>
            <a:r>
              <a:rPr kumimoji="0" lang="en-US" sz="5400" b="1" i="0" u="none" strike="noStrike" kern="1200" cap="none" spc="0" normalizeH="0" noProof="0" dirty="0">
                <a:ln>
                  <a:noFill/>
                </a:ln>
                <a:solidFill>
                  <a:srgbClr val="006446"/>
                </a:solidFill>
                <a:effectLst/>
                <a:uLnTx/>
                <a:uFillTx/>
                <a:latin typeface="Calibri"/>
                <a:ea typeface="MS PGothic" pitchFamily="34" charset="-128"/>
                <a:cs typeface="Times New Roman" pitchFamily="18" charset="0"/>
              </a:rPr>
              <a:t> a Message</a:t>
            </a: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p:txBody>
      </p:sp>
    </p:spTree>
    <p:extLst>
      <p:ext uri="{BB962C8B-B14F-4D97-AF65-F5344CB8AC3E}">
        <p14:creationId xmlns:p14="http://schemas.microsoft.com/office/powerpoint/2010/main" val="773047709"/>
      </p:ext>
    </p:extLst>
  </p:cSld>
  <p:clrMapOvr>
    <a:masterClrMapping/>
  </p:clrMapOvr>
</p:sld>
</file>

<file path=ppt/slides/slide54.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1137444" y="596119"/>
            <a:ext cx="6869112" cy="632180"/>
          </a:xfrm>
        </p:spPr>
        <p:txBody>
          <a:bodyPr>
            <a:noAutofit/>
          </a:bodyPr>
          <a:lstStyle/>
          <a:p>
            <a:pPr eaLnBrk="1" hangingPunct="1"/>
            <a:r>
              <a:rPr lang="en-US" sz="4000" b="1" dirty="0">
                <a:effectLst>
                  <a:outerShdw blurRad="38100" dist="38100" dir="2700000" algn="tl">
                    <a:srgbClr val="C0C0C0"/>
                  </a:outerShdw>
                </a:effectLst>
              </a:rPr>
              <a:t>Communication About Leading</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Keep Inside Goals</a:t>
            </a:r>
            <a:r>
              <a:rPr kumimoji="0" lang="en-US" sz="5400" b="1" i="1" u="none" strike="noStrike" kern="1200" cap="none" spc="0" normalizeH="0" noProof="0" dirty="0">
                <a:ln>
                  <a:noFill/>
                </a:ln>
                <a:solidFill>
                  <a:srgbClr val="006446"/>
                </a:solidFill>
                <a:effectLst/>
                <a:uLnTx/>
                <a:uFillTx/>
                <a:latin typeface="Calibri"/>
                <a:ea typeface="MS PGothic" pitchFamily="34" charset="-128"/>
                <a:cs typeface="Times New Roman" pitchFamily="18" charset="0"/>
              </a:rPr>
              <a:t> Inside</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Don’t Give People an “Out” by Limiting How Many Leaders Need to Step Up</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1682639670"/>
      </p:ext>
    </p:extLst>
  </p:cSld>
  <p:clrMapOvr>
    <a:masterClrMapping/>
  </p:clrMapOvr>
</p:sld>
</file>

<file path=ppt/slides/slide55.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1137444" y="596119"/>
            <a:ext cx="6869112" cy="632180"/>
          </a:xfrm>
        </p:spPr>
        <p:txBody>
          <a:bodyPr>
            <a:noAutofit/>
          </a:bodyPr>
          <a:lstStyle/>
          <a:p>
            <a:pPr eaLnBrk="1" hangingPunct="1"/>
            <a:r>
              <a:rPr lang="en-US" sz="4000" b="1" dirty="0">
                <a:effectLst>
                  <a:outerShdw blurRad="38100" dist="38100" dir="2700000" algn="tl">
                    <a:srgbClr val="C0C0C0"/>
                  </a:outerShdw>
                </a:effectLst>
              </a:rPr>
              <a:t>Communication About Leading</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You’re Invited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Adult Peer to Peer Cards</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2680454259"/>
      </p:ext>
    </p:extLst>
  </p:cSld>
  <p:clrMapOvr>
    <a:masterClrMapping/>
  </p:clrMapOvr>
</p:sld>
</file>

<file path=ppt/slides/slide56.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1137444" y="596119"/>
            <a:ext cx="6869112" cy="632180"/>
          </a:xfrm>
        </p:spPr>
        <p:txBody>
          <a:bodyPr>
            <a:noAutofit/>
          </a:bodyPr>
          <a:lstStyle/>
          <a:p>
            <a:pPr eaLnBrk="1" hangingPunct="1"/>
            <a:r>
              <a:rPr lang="en-US" sz="4000" b="1" dirty="0">
                <a:effectLst>
                  <a:outerShdw blurRad="38100" dist="38100" dir="2700000" algn="tl">
                    <a:srgbClr val="C0C0C0"/>
                  </a:outerShdw>
                </a:effectLst>
              </a:rPr>
              <a:t>Communication About Leading</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“He’s the Coach”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Use a Non-Uniform Method</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3289794221"/>
      </p:ext>
    </p:extLst>
  </p:cSld>
  <p:clrMapOvr>
    <a:masterClrMapping/>
  </p:clrMapOvr>
</p:sld>
</file>

<file path=ppt/slides/slide57.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1137444" y="596119"/>
            <a:ext cx="6869112" cy="632180"/>
          </a:xfrm>
        </p:spPr>
        <p:txBody>
          <a:bodyPr>
            <a:noAutofit/>
          </a:bodyPr>
          <a:lstStyle/>
          <a:p>
            <a:pPr eaLnBrk="1" hangingPunct="1"/>
            <a:r>
              <a:rPr lang="en-US" sz="4000" b="1" dirty="0">
                <a:effectLst>
                  <a:outerShdw blurRad="38100" dist="38100" dir="2700000" algn="tl">
                    <a:srgbClr val="C0C0C0"/>
                  </a:outerShdw>
                </a:effectLst>
              </a:rPr>
              <a:t>Communication About Leading</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Use a Uniform Method </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i="1" dirty="0">
                <a:solidFill>
                  <a:srgbClr val="006446"/>
                </a:solidFill>
              </a:rPr>
              <a:t>Give the Shirt Off Your Back</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3277012487"/>
      </p:ext>
    </p:extLst>
  </p:cSld>
  <p:clrMapOvr>
    <a:masterClrMapping/>
  </p:clrMapOvr>
</p:sld>
</file>

<file path=ppt/slides/slide58.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1137444" y="596119"/>
            <a:ext cx="6869112" cy="632180"/>
          </a:xfrm>
        </p:spPr>
        <p:txBody>
          <a:bodyPr>
            <a:noAutofit/>
          </a:bodyPr>
          <a:lstStyle/>
          <a:p>
            <a:pPr eaLnBrk="1" hangingPunct="1"/>
            <a:r>
              <a:rPr lang="en-US" sz="4000" b="1" dirty="0">
                <a:effectLst>
                  <a:outerShdw blurRad="38100" dist="38100" dir="2700000" algn="tl">
                    <a:srgbClr val="C0C0C0"/>
                  </a:outerShdw>
                </a:effectLst>
              </a:rPr>
              <a:t>Communication About Leading</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People: Priorities Please!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The “What’s More Important than your Kid?” Gambit</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3923776247"/>
      </p:ext>
    </p:extLst>
  </p:cSld>
  <p:clrMapOvr>
    <a:masterClrMapping/>
  </p:clrMapOvr>
</p:sld>
</file>

<file path=ppt/slides/slide59.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2290" name="Title 1" descr="" title=""/>
          <p:cNvSpPr>
            <a:spLocks noGrp="1"/>
          </p:cNvSpPr>
          <p:nvPr>
            <p:ph type="title"/>
          </p:nvPr>
        </p:nvSpPr>
        <p:spPr>
          <a:xfrm>
            <a:off x="312276" y="33456"/>
            <a:ext cx="6869112" cy="589195"/>
          </a:xfrm>
        </p:spPr>
        <p:txBody>
          <a:bodyPr/>
          <a:lstStyle/>
          <a:p>
            <a:pPr eaLnBrk="1" hangingPunct="1">
              <a:lnSpc>
                <a:spcPts val="1200"/>
              </a:lnSpc>
            </a:pPr>
            <a:r>
              <a:rPr lang="en-US" dirty="0">
                <a:effectLst>
                  <a:outerShdw blurRad="38100" dist="38100" dir="2700000" algn="tl">
                    <a:srgbClr val="C0C0C0"/>
                  </a:outerShdw>
                </a:effectLst>
              </a:rPr>
              <a:t>Lure with Activities …</a:t>
            </a:r>
          </a:p>
        </p:txBody>
      </p:sp>
      <p:sp>
        <p:nvSpPr>
          <p:cNvPr id="6" name="Content Placeholder 2" descr="" title="">
            <a:extLst>
              <a:ext uri="{FF2B5EF4-FFF2-40B4-BE49-F238E27FC236}">
                <a16:creationId xmlns:a16="http://schemas.microsoft.com/office/drawing/2014/main" id="{29FD857B-A4FA-4EB7-86D8-A896029167BB}"/>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Sounds Fun – We’re In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Use Your Calendar of Fun Activities as a Lure!</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2551203928"/>
      </p:ext>
    </p:extLst>
  </p:cSld>
  <p:clrMapOvr>
    <a:masterClrMapping/>
  </p:clrMapOvr>
</p:sld>
</file>

<file path=ppt/slides/slide60.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2290" name="Title 1" descr="" title=""/>
          <p:cNvSpPr>
            <a:spLocks noGrp="1"/>
          </p:cNvSpPr>
          <p:nvPr>
            <p:ph type="title"/>
          </p:nvPr>
        </p:nvSpPr>
        <p:spPr>
          <a:xfrm>
            <a:off x="312276" y="33456"/>
            <a:ext cx="6869112" cy="589195"/>
          </a:xfrm>
        </p:spPr>
        <p:txBody>
          <a:bodyPr/>
          <a:lstStyle/>
          <a:p>
            <a:pPr eaLnBrk="1" hangingPunct="1">
              <a:lnSpc>
                <a:spcPts val="1200"/>
              </a:lnSpc>
            </a:pPr>
            <a:r>
              <a:rPr lang="en-US" dirty="0">
                <a:effectLst>
                  <a:outerShdw blurRad="38100" dist="38100" dir="2700000" algn="tl">
                    <a:srgbClr val="C0C0C0"/>
                  </a:outerShdw>
                </a:effectLst>
              </a:rPr>
              <a:t>Lure with Activities …</a:t>
            </a:r>
          </a:p>
        </p:txBody>
      </p:sp>
      <p:sp>
        <p:nvSpPr>
          <p:cNvPr id="6" name="Content Placeholder 2" descr="" title="">
            <a:extLst>
              <a:ext uri="{FF2B5EF4-FFF2-40B4-BE49-F238E27FC236}">
                <a16:creationId xmlns:a16="http://schemas.microsoft.com/office/drawing/2014/main" id="{29FD857B-A4FA-4EB7-86D8-A896029167BB}"/>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Have a Calendar … but </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Ask for More Ideas Too!</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3745505974"/>
      </p:ext>
    </p:extLst>
  </p:cSld>
  <p:clrMapOvr>
    <a:masterClrMapping/>
  </p:clrMapOvr>
</p:sld>
</file>

<file path=ppt/slides/slide61.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2290" name="Title 1" descr="" title=""/>
          <p:cNvSpPr>
            <a:spLocks noGrp="1"/>
          </p:cNvSpPr>
          <p:nvPr>
            <p:ph type="title"/>
          </p:nvPr>
        </p:nvSpPr>
        <p:spPr>
          <a:xfrm>
            <a:off x="312276" y="33456"/>
            <a:ext cx="6869112" cy="589195"/>
          </a:xfrm>
        </p:spPr>
        <p:txBody>
          <a:bodyPr/>
          <a:lstStyle/>
          <a:p>
            <a:pPr eaLnBrk="1" hangingPunct="1">
              <a:lnSpc>
                <a:spcPts val="1200"/>
              </a:lnSpc>
            </a:pPr>
            <a:r>
              <a:rPr lang="en-US" dirty="0">
                <a:effectLst>
                  <a:outerShdw blurRad="38100" dist="38100" dir="2700000" algn="tl">
                    <a:srgbClr val="C0C0C0"/>
                  </a:outerShdw>
                </a:effectLst>
              </a:rPr>
              <a:t>Lure with Activities …</a:t>
            </a:r>
          </a:p>
        </p:txBody>
      </p:sp>
      <p:sp>
        <p:nvSpPr>
          <p:cNvPr id="6" name="Content Placeholder 2" descr="" title="">
            <a:extLst>
              <a:ext uri="{FF2B5EF4-FFF2-40B4-BE49-F238E27FC236}">
                <a16:creationId xmlns:a16="http://schemas.microsoft.com/office/drawing/2014/main" id="{29FD857B-A4FA-4EB7-86D8-A896029167BB}"/>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Too Much?  Not Enough?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Over-Schedule Fun Activities</a:t>
            </a:r>
          </a:p>
          <a:p>
            <a:pPr marL="0" lvl="0" indent="0" algn="ctr" defTabSz="914400" eaLnBrk="1" hangingPunct="1">
              <a:spcBef>
                <a:spcPts val="0"/>
              </a:spcBef>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Cast the Net for New Leaders</a:t>
            </a:r>
          </a:p>
        </p:txBody>
      </p:sp>
    </p:spTree>
    <p:extLst>
      <p:ext uri="{BB962C8B-B14F-4D97-AF65-F5344CB8AC3E}">
        <p14:creationId xmlns:p14="http://schemas.microsoft.com/office/powerpoint/2010/main" val="676186486"/>
      </p:ext>
    </p:extLst>
  </p:cSld>
  <p:clrMapOvr>
    <a:masterClrMapping/>
  </p:clrMapOvr>
</p:sld>
</file>

<file path=ppt/slides/slide62.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2290" name="Title 1" descr="" title=""/>
          <p:cNvSpPr>
            <a:spLocks noGrp="1"/>
          </p:cNvSpPr>
          <p:nvPr>
            <p:ph type="title"/>
          </p:nvPr>
        </p:nvSpPr>
        <p:spPr>
          <a:xfrm>
            <a:off x="312276" y="33456"/>
            <a:ext cx="6869112" cy="589195"/>
          </a:xfrm>
        </p:spPr>
        <p:txBody>
          <a:bodyPr/>
          <a:lstStyle/>
          <a:p>
            <a:pPr eaLnBrk="1" hangingPunct="1">
              <a:lnSpc>
                <a:spcPts val="1200"/>
              </a:lnSpc>
            </a:pPr>
            <a:r>
              <a:rPr lang="en-US" dirty="0">
                <a:effectLst>
                  <a:outerShdw blurRad="38100" dist="38100" dir="2700000" algn="tl">
                    <a:srgbClr val="C0C0C0"/>
                  </a:outerShdw>
                </a:effectLst>
              </a:rPr>
              <a:t>Lure with Activities …</a:t>
            </a:r>
          </a:p>
        </p:txBody>
      </p:sp>
      <p:sp>
        <p:nvSpPr>
          <p:cNvPr id="6" name="Content Placeholder 2" descr="" title="">
            <a:extLst>
              <a:ext uri="{FF2B5EF4-FFF2-40B4-BE49-F238E27FC236}">
                <a16:creationId xmlns:a16="http://schemas.microsoft.com/office/drawing/2014/main" id="{29FD857B-A4FA-4EB7-86D8-A896029167BB}"/>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I Know What Guys Want </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What Do Dads Do?</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lang="en-US" sz="5400" dirty="0">
                <a:solidFill>
                  <a:srgbClr val="006446"/>
                </a:solidFill>
                <a:latin typeface="Calibri"/>
              </a:rPr>
              <a:t>(Do That)</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1454317034"/>
      </p:ext>
    </p:extLst>
  </p:cSld>
  <p:clrMapOvr>
    <a:masterClrMapping/>
  </p:clrMapOvr>
</p:sld>
</file>

<file path=ppt/slides/slide63.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2290" name="Title 1" descr="" title=""/>
          <p:cNvSpPr>
            <a:spLocks noGrp="1"/>
          </p:cNvSpPr>
          <p:nvPr>
            <p:ph type="title"/>
          </p:nvPr>
        </p:nvSpPr>
        <p:spPr>
          <a:xfrm>
            <a:off x="312276" y="33456"/>
            <a:ext cx="6869112" cy="589195"/>
          </a:xfrm>
        </p:spPr>
        <p:txBody>
          <a:bodyPr/>
          <a:lstStyle/>
          <a:p>
            <a:pPr eaLnBrk="1" hangingPunct="1">
              <a:lnSpc>
                <a:spcPts val="1200"/>
              </a:lnSpc>
            </a:pPr>
            <a:r>
              <a:rPr lang="en-US" dirty="0">
                <a:effectLst>
                  <a:outerShdw blurRad="38100" dist="38100" dir="2700000" algn="tl">
                    <a:srgbClr val="C0C0C0"/>
                  </a:outerShdw>
                </a:effectLst>
              </a:rPr>
              <a:t>Lure with Activities …</a:t>
            </a:r>
          </a:p>
        </p:txBody>
      </p:sp>
      <p:sp>
        <p:nvSpPr>
          <p:cNvPr id="6" name="Content Placeholder 2" descr="" title="">
            <a:extLst>
              <a:ext uri="{FF2B5EF4-FFF2-40B4-BE49-F238E27FC236}">
                <a16:creationId xmlns:a16="http://schemas.microsoft.com/office/drawing/2014/main" id="{29FD857B-A4FA-4EB7-86D8-A896029167BB}"/>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Moms too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What Do Moms Want To</a:t>
            </a:r>
            <a:r>
              <a:rPr kumimoji="0" lang="en-US" sz="5400" b="1" i="0" u="none" strike="noStrike" kern="1200" cap="none" spc="0" normalizeH="0" noProof="0" dirty="0">
                <a:ln>
                  <a:noFill/>
                </a:ln>
                <a:solidFill>
                  <a:srgbClr val="006446"/>
                </a:solidFill>
                <a:effectLst/>
                <a:uLnTx/>
                <a:uFillTx/>
                <a:latin typeface="Calibri"/>
                <a:ea typeface="MS PGothic" pitchFamily="34" charset="-128"/>
                <a:cs typeface="Times New Roman" pitchFamily="18" charset="0"/>
              </a:rPr>
              <a:t> Do?</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lang="en-US" sz="5400" baseline="0" dirty="0">
                <a:solidFill>
                  <a:srgbClr val="006446"/>
                </a:solidFill>
                <a:latin typeface="Calibri"/>
              </a:rPr>
              <a:t>(Do That)</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216891894"/>
      </p:ext>
    </p:extLst>
  </p:cSld>
  <p:clrMapOvr>
    <a:masterClrMapping/>
  </p:clrMapOvr>
</p:sld>
</file>

<file path=ppt/slides/slide64.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2290" name="Title 1" descr="" title=""/>
          <p:cNvSpPr>
            <a:spLocks noGrp="1"/>
          </p:cNvSpPr>
          <p:nvPr>
            <p:ph type="title"/>
          </p:nvPr>
        </p:nvSpPr>
        <p:spPr>
          <a:xfrm>
            <a:off x="312276" y="33456"/>
            <a:ext cx="6869112" cy="589195"/>
          </a:xfrm>
        </p:spPr>
        <p:txBody>
          <a:bodyPr/>
          <a:lstStyle/>
          <a:p>
            <a:pPr eaLnBrk="1" hangingPunct="1">
              <a:lnSpc>
                <a:spcPts val="1200"/>
              </a:lnSpc>
            </a:pPr>
            <a:r>
              <a:rPr lang="en-US" dirty="0">
                <a:effectLst>
                  <a:outerShdw blurRad="38100" dist="38100" dir="2700000" algn="tl">
                    <a:srgbClr val="C0C0C0"/>
                  </a:outerShdw>
                </a:effectLst>
              </a:rPr>
              <a:t>Lure with Activities …</a:t>
            </a:r>
          </a:p>
        </p:txBody>
      </p:sp>
      <p:sp>
        <p:nvSpPr>
          <p:cNvPr id="6" name="Content Placeholder 2" descr="" title="">
            <a:extLst>
              <a:ext uri="{FF2B5EF4-FFF2-40B4-BE49-F238E27FC236}">
                <a16:creationId xmlns:a16="http://schemas.microsoft.com/office/drawing/2014/main" id="{29FD857B-A4FA-4EB7-86D8-A896029167BB}"/>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Want a Bigger Event?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Do Joint Activities With Other Youth Groups</a:t>
            </a:r>
          </a:p>
        </p:txBody>
      </p:sp>
    </p:spTree>
    <p:extLst>
      <p:ext uri="{BB962C8B-B14F-4D97-AF65-F5344CB8AC3E}">
        <p14:creationId xmlns:p14="http://schemas.microsoft.com/office/powerpoint/2010/main" val="2636677026"/>
      </p:ext>
    </p:extLst>
  </p:cSld>
  <p:clrMapOvr>
    <a:masterClrMapping/>
  </p:clrMapOvr>
</p:sld>
</file>

<file path=ppt/slides/slide65.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2290" name="Title 1" descr="" title=""/>
          <p:cNvSpPr>
            <a:spLocks noGrp="1"/>
          </p:cNvSpPr>
          <p:nvPr>
            <p:ph type="title"/>
          </p:nvPr>
        </p:nvSpPr>
        <p:spPr>
          <a:xfrm>
            <a:off x="312276" y="33456"/>
            <a:ext cx="6869112" cy="589195"/>
          </a:xfrm>
        </p:spPr>
        <p:txBody>
          <a:bodyPr/>
          <a:lstStyle/>
          <a:p>
            <a:pPr eaLnBrk="1" hangingPunct="1">
              <a:lnSpc>
                <a:spcPts val="1200"/>
              </a:lnSpc>
            </a:pPr>
            <a:r>
              <a:rPr lang="en-US" dirty="0">
                <a:effectLst>
                  <a:outerShdw blurRad="38100" dist="38100" dir="2700000" algn="tl">
                    <a:srgbClr val="C0C0C0"/>
                  </a:outerShdw>
                </a:effectLst>
              </a:rPr>
              <a:t>Lure with Activities …</a:t>
            </a:r>
          </a:p>
        </p:txBody>
      </p:sp>
      <p:sp>
        <p:nvSpPr>
          <p:cNvPr id="6" name="Content Placeholder 2" descr="" title="">
            <a:extLst>
              <a:ext uri="{FF2B5EF4-FFF2-40B4-BE49-F238E27FC236}">
                <a16:creationId xmlns:a16="http://schemas.microsoft.com/office/drawing/2014/main" id="{29FD857B-A4FA-4EB7-86D8-A896029167BB}"/>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“Is There a Badge for This?”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Fun Activities Can be the “Gateway” to Advancement Leaders (Den Leaders)</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1286956112"/>
      </p:ext>
    </p:extLst>
  </p:cSld>
  <p:clrMapOvr>
    <a:masterClrMapping/>
  </p:clrMapOvr>
</p:sld>
</file>

<file path=ppt/slides/slide66.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2290" name="Title 1" descr="" title=""/>
          <p:cNvSpPr>
            <a:spLocks noGrp="1"/>
          </p:cNvSpPr>
          <p:nvPr>
            <p:ph type="title"/>
          </p:nvPr>
        </p:nvSpPr>
        <p:spPr>
          <a:xfrm>
            <a:off x="312276" y="33456"/>
            <a:ext cx="6869112" cy="589195"/>
          </a:xfrm>
        </p:spPr>
        <p:txBody>
          <a:bodyPr/>
          <a:lstStyle/>
          <a:p>
            <a:pPr eaLnBrk="1" hangingPunct="1">
              <a:lnSpc>
                <a:spcPts val="1200"/>
              </a:lnSpc>
            </a:pPr>
            <a:r>
              <a:rPr lang="en-US" dirty="0">
                <a:effectLst>
                  <a:outerShdw blurRad="38100" dist="38100" dir="2700000" algn="tl">
                    <a:srgbClr val="C0C0C0"/>
                  </a:outerShdw>
                </a:effectLst>
              </a:rPr>
              <a:t>Lure with Activities …</a:t>
            </a:r>
          </a:p>
        </p:txBody>
      </p:sp>
      <p:sp>
        <p:nvSpPr>
          <p:cNvPr id="6" name="Content Placeholder 2" descr="" title="">
            <a:extLst>
              <a:ext uri="{FF2B5EF4-FFF2-40B4-BE49-F238E27FC236}">
                <a16:creationId xmlns:a16="http://schemas.microsoft.com/office/drawing/2014/main" id="{29FD857B-A4FA-4EB7-86D8-A896029167BB}"/>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Not “Either/Or”, BOTH!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Make Sports Work For Scouting</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2269273979"/>
      </p:ext>
    </p:extLst>
  </p:cSld>
  <p:clrMapOvr>
    <a:masterClrMapping/>
  </p:clrMapOvr>
</p:sld>
</file>

<file path=ppt/slides/slide67.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2290" name="Title 1" descr="" title=""/>
          <p:cNvSpPr>
            <a:spLocks noGrp="1"/>
          </p:cNvSpPr>
          <p:nvPr>
            <p:ph type="title"/>
          </p:nvPr>
        </p:nvSpPr>
        <p:spPr>
          <a:xfrm>
            <a:off x="312276" y="33456"/>
            <a:ext cx="6869112" cy="589195"/>
          </a:xfrm>
        </p:spPr>
        <p:txBody>
          <a:bodyPr/>
          <a:lstStyle/>
          <a:p>
            <a:pPr eaLnBrk="1" hangingPunct="1">
              <a:lnSpc>
                <a:spcPts val="1200"/>
              </a:lnSpc>
            </a:pPr>
            <a:r>
              <a:rPr lang="en-US" dirty="0">
                <a:effectLst>
                  <a:outerShdw blurRad="38100" dist="38100" dir="2700000" algn="tl">
                    <a:srgbClr val="C0C0C0"/>
                  </a:outerShdw>
                </a:effectLst>
              </a:rPr>
              <a:t>Lure with Activities …</a:t>
            </a:r>
          </a:p>
        </p:txBody>
      </p:sp>
      <p:sp>
        <p:nvSpPr>
          <p:cNvPr id="6" name="Content Placeholder 2" descr="" title="">
            <a:extLst>
              <a:ext uri="{FF2B5EF4-FFF2-40B4-BE49-F238E27FC236}">
                <a16:creationId xmlns:a16="http://schemas.microsoft.com/office/drawing/2014/main" id="{29FD857B-A4FA-4EB7-86D8-A896029167BB}"/>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Trophy Turnabout is Fair Play </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Get the</a:t>
            </a:r>
            <a:r>
              <a:rPr kumimoji="0" lang="en-US" sz="5400" b="1" i="0" u="none" strike="noStrike" kern="1200" cap="none" spc="0" normalizeH="0" noProof="0" dirty="0">
                <a:ln>
                  <a:noFill/>
                </a:ln>
                <a:solidFill>
                  <a:srgbClr val="006446"/>
                </a:solidFill>
                <a:effectLst/>
                <a:uLnTx/>
                <a:uFillTx/>
                <a:latin typeface="Calibri"/>
                <a:ea typeface="MS PGothic" pitchFamily="34" charset="-128"/>
                <a:cs typeface="Times New Roman" pitchFamily="18" charset="0"/>
              </a:rPr>
              <a:t> Fired-Up Dad to Step Up and Lead</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132824534"/>
      </p:ext>
    </p:extLst>
  </p:cSld>
  <p:clrMapOvr>
    <a:masterClrMapping/>
  </p:clrMapOvr>
</p:sld>
</file>

<file path=ppt/slides/slide68.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2290" name="Title 1" descr="" title=""/>
          <p:cNvSpPr>
            <a:spLocks noGrp="1"/>
          </p:cNvSpPr>
          <p:nvPr>
            <p:ph type="title"/>
          </p:nvPr>
        </p:nvSpPr>
        <p:spPr>
          <a:xfrm>
            <a:off x="312276" y="33456"/>
            <a:ext cx="6869112" cy="589195"/>
          </a:xfrm>
        </p:spPr>
        <p:txBody>
          <a:bodyPr/>
          <a:lstStyle/>
          <a:p>
            <a:pPr eaLnBrk="1" hangingPunct="1">
              <a:lnSpc>
                <a:spcPts val="1200"/>
              </a:lnSpc>
            </a:pPr>
            <a:r>
              <a:rPr lang="en-US" dirty="0">
                <a:effectLst>
                  <a:outerShdw blurRad="38100" dist="38100" dir="2700000" algn="tl">
                    <a:srgbClr val="C0C0C0"/>
                  </a:outerShdw>
                </a:effectLst>
              </a:rPr>
              <a:t>Lure with Activities …</a:t>
            </a:r>
          </a:p>
        </p:txBody>
      </p:sp>
      <p:sp>
        <p:nvSpPr>
          <p:cNvPr id="6" name="Content Placeholder 2" descr="" title="">
            <a:extLst>
              <a:ext uri="{FF2B5EF4-FFF2-40B4-BE49-F238E27FC236}">
                <a16:creationId xmlns:a16="http://schemas.microsoft.com/office/drawing/2014/main" id="{29FD857B-A4FA-4EB7-86D8-A896029167BB}"/>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No Derby Coordinator?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No Pinewood Derby This Year!</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lang="en-US" sz="5400" dirty="0">
                <a:solidFill>
                  <a:srgbClr val="006446"/>
                </a:solidFill>
                <a:latin typeface="Calibri"/>
              </a:rPr>
              <a:t>(See if </a:t>
            </a:r>
            <a:r>
              <a:rPr lang="en-US" sz="5400" i="1" dirty="0">
                <a:solidFill>
                  <a:srgbClr val="006446"/>
                </a:solidFill>
                <a:latin typeface="Calibri"/>
              </a:rPr>
              <a:t>That</a:t>
            </a:r>
            <a:r>
              <a:rPr lang="en-US" sz="5400" dirty="0">
                <a:solidFill>
                  <a:srgbClr val="006446"/>
                </a:solidFill>
                <a:latin typeface="Calibri"/>
              </a:rPr>
              <a:t> Gets You Some Helpers)</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489789927"/>
      </p:ext>
    </p:extLst>
  </p:cSld>
  <p:clrMapOvr>
    <a:masterClrMapping/>
  </p:clrMapOvr>
</p:sld>
</file>

<file path=ppt/slides/slide69.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2290" name="Title 1" descr="" title=""/>
          <p:cNvSpPr>
            <a:spLocks noGrp="1"/>
          </p:cNvSpPr>
          <p:nvPr>
            <p:ph type="title"/>
          </p:nvPr>
        </p:nvSpPr>
        <p:spPr>
          <a:xfrm>
            <a:off x="312276" y="33456"/>
            <a:ext cx="6869112" cy="589195"/>
          </a:xfrm>
        </p:spPr>
        <p:txBody>
          <a:bodyPr/>
          <a:lstStyle/>
          <a:p>
            <a:pPr eaLnBrk="1" hangingPunct="1">
              <a:lnSpc>
                <a:spcPts val="1200"/>
              </a:lnSpc>
            </a:pPr>
            <a:r>
              <a:rPr lang="en-US" dirty="0">
                <a:effectLst>
                  <a:outerShdw blurRad="38100" dist="38100" dir="2700000" algn="tl">
                    <a:srgbClr val="C0C0C0"/>
                  </a:outerShdw>
                </a:effectLst>
              </a:rPr>
              <a:t>Lure with Activities …</a:t>
            </a:r>
          </a:p>
        </p:txBody>
      </p:sp>
      <p:sp>
        <p:nvSpPr>
          <p:cNvPr id="6" name="Content Placeholder 2" descr="" title="">
            <a:extLst>
              <a:ext uri="{FF2B5EF4-FFF2-40B4-BE49-F238E27FC236}">
                <a16:creationId xmlns:a16="http://schemas.microsoft.com/office/drawing/2014/main" id="{29FD857B-A4FA-4EB7-86D8-A896029167BB}"/>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On Calendar, No Leader?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Cancel The Activity – That Will Show Everyone!</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2821824525"/>
      </p:ext>
    </p:extLst>
  </p:cSld>
  <p:clrMapOvr>
    <a:masterClrMapping/>
  </p:clrMapOvr>
</p:sld>
</file>

<file path=ppt/slides/slide70.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0242" name="Title 1" descr="" title=""/>
          <p:cNvSpPr>
            <a:spLocks noGrp="1"/>
          </p:cNvSpPr>
          <p:nvPr>
            <p:ph type="title"/>
          </p:nvPr>
        </p:nvSpPr>
        <p:spPr>
          <a:xfrm>
            <a:off x="446088" y="65088"/>
            <a:ext cx="6869112" cy="914400"/>
          </a:xfrm>
        </p:spPr>
        <p:txBody>
          <a:bodyPr>
            <a:normAutofit/>
          </a:bodyPr>
          <a:lstStyle/>
          <a:p>
            <a:pPr eaLnBrk="1" hangingPunct="1"/>
            <a:r>
              <a:rPr lang="en-US" sz="4000" b="1" dirty="0">
                <a:effectLst>
                  <a:outerShdw blurRad="38100" dist="38100" dir="2700000" algn="tl">
                    <a:srgbClr val="C0C0C0"/>
                  </a:outerShdw>
                </a:effectLst>
              </a:rPr>
              <a:t>Recognition</a:t>
            </a:r>
          </a:p>
        </p:txBody>
      </p:sp>
      <p:sp>
        <p:nvSpPr>
          <p:cNvPr id="4" name="Content Placeholder 2" descr="" title="">
            <a:extLst>
              <a:ext uri="{FF2B5EF4-FFF2-40B4-BE49-F238E27FC236}">
                <a16:creationId xmlns:a16="http://schemas.microsoft.com/office/drawing/2014/main" id="{5AA6353C-1002-4267-B322-6D049690F3A0}"/>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Recognize </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Repeated Recognition of Leaders and Helpers</a:t>
            </a:r>
          </a:p>
        </p:txBody>
      </p:sp>
    </p:spTree>
    <p:extLst>
      <p:ext uri="{BB962C8B-B14F-4D97-AF65-F5344CB8AC3E}">
        <p14:creationId xmlns:p14="http://schemas.microsoft.com/office/powerpoint/2010/main" val="4060730480"/>
      </p:ext>
    </p:extLst>
  </p:cSld>
  <p:clrMapOvr>
    <a:masterClrMapping/>
  </p:clrMapOvr>
</p:sld>
</file>

<file path=ppt/slides/slide71.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0242" name="Title 1" descr="" title=""/>
          <p:cNvSpPr>
            <a:spLocks noGrp="1"/>
          </p:cNvSpPr>
          <p:nvPr>
            <p:ph type="title"/>
          </p:nvPr>
        </p:nvSpPr>
        <p:spPr>
          <a:xfrm>
            <a:off x="446088" y="65088"/>
            <a:ext cx="6869112" cy="914400"/>
          </a:xfrm>
        </p:spPr>
        <p:txBody>
          <a:bodyPr>
            <a:normAutofit/>
          </a:bodyPr>
          <a:lstStyle/>
          <a:p>
            <a:pPr eaLnBrk="1" hangingPunct="1"/>
            <a:r>
              <a:rPr lang="en-US" sz="4000" b="1" dirty="0">
                <a:effectLst>
                  <a:outerShdw blurRad="38100" dist="38100" dir="2700000" algn="tl">
                    <a:srgbClr val="C0C0C0"/>
                  </a:outerShdw>
                </a:effectLst>
              </a:rPr>
              <a:t>Recognition</a:t>
            </a:r>
          </a:p>
        </p:txBody>
      </p:sp>
      <p:sp>
        <p:nvSpPr>
          <p:cNvPr id="4" name="Content Placeholder 2" descr="" title="">
            <a:extLst>
              <a:ext uri="{FF2B5EF4-FFF2-40B4-BE49-F238E27FC236}">
                <a16:creationId xmlns:a16="http://schemas.microsoft.com/office/drawing/2014/main" id="{5AA6353C-1002-4267-B322-6D049690F3A0}"/>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When They</a:t>
            </a:r>
            <a:r>
              <a:rPr kumimoji="0" lang="en-US" sz="5400" b="1" i="1" u="none" strike="noStrike" kern="1200" cap="none" spc="0" normalizeH="0" noProof="0" dirty="0">
                <a:ln>
                  <a:noFill/>
                </a:ln>
                <a:solidFill>
                  <a:srgbClr val="006446"/>
                </a:solidFill>
                <a:effectLst/>
                <a:uLnTx/>
                <a:uFillTx/>
                <a:latin typeface="Calibri"/>
                <a:ea typeface="MS PGothic" pitchFamily="34" charset="-128"/>
                <a:cs typeface="Times New Roman" pitchFamily="18" charset="0"/>
              </a:rPr>
              <a:t> Step Up</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Inauguration Ceremony?</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116083531"/>
      </p:ext>
    </p:extLst>
  </p:cSld>
  <p:clrMapOvr>
    <a:masterClrMapping/>
  </p:clrMapOvr>
</p:sld>
</file>

<file path=ppt/slides/slide72.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0242" name="Title 1" descr="" title=""/>
          <p:cNvSpPr>
            <a:spLocks noGrp="1"/>
          </p:cNvSpPr>
          <p:nvPr>
            <p:ph type="title"/>
          </p:nvPr>
        </p:nvSpPr>
        <p:spPr>
          <a:xfrm>
            <a:off x="446088" y="65088"/>
            <a:ext cx="6869112" cy="914400"/>
          </a:xfrm>
        </p:spPr>
        <p:txBody>
          <a:bodyPr>
            <a:normAutofit/>
          </a:bodyPr>
          <a:lstStyle/>
          <a:p>
            <a:pPr eaLnBrk="1" hangingPunct="1"/>
            <a:r>
              <a:rPr lang="en-US" sz="4000" b="1" dirty="0">
                <a:effectLst>
                  <a:outerShdw blurRad="38100" dist="38100" dir="2700000" algn="tl">
                    <a:srgbClr val="C0C0C0"/>
                  </a:outerShdw>
                </a:effectLst>
              </a:rPr>
              <a:t>Recognition</a:t>
            </a:r>
          </a:p>
        </p:txBody>
      </p:sp>
      <p:sp>
        <p:nvSpPr>
          <p:cNvPr id="4" name="Content Placeholder 2" descr="" title="">
            <a:extLst>
              <a:ext uri="{FF2B5EF4-FFF2-40B4-BE49-F238E27FC236}">
                <a16:creationId xmlns:a16="http://schemas.microsoft.com/office/drawing/2014/main" id="{5AA6353C-1002-4267-B322-6D049690F3A0}"/>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Recognize, II </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noProof="0" dirty="0">
                <a:ln>
                  <a:noFill/>
                </a:ln>
                <a:solidFill>
                  <a:srgbClr val="006446"/>
                </a:solidFill>
                <a:effectLst/>
                <a:uLnTx/>
                <a:uFillTx/>
                <a:latin typeface="Calibri"/>
                <a:ea typeface="MS PGothic" pitchFamily="34" charset="-128"/>
                <a:cs typeface="Times New Roman" pitchFamily="18" charset="0"/>
              </a:rPr>
              <a:t>Helpers Too.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noProof="0" dirty="0">
                <a:ln>
                  <a:noFill/>
                </a:ln>
                <a:solidFill>
                  <a:srgbClr val="006446"/>
                </a:solidFill>
                <a:effectLst/>
                <a:uLnTx/>
                <a:uFillTx/>
                <a:latin typeface="Calibri"/>
                <a:ea typeface="MS PGothic" pitchFamily="34" charset="-128"/>
                <a:cs typeface="Times New Roman" pitchFamily="18" charset="0"/>
              </a:rPr>
              <a:t>Recognize All Who Help</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678369737"/>
      </p:ext>
    </p:extLst>
  </p:cSld>
  <p:clrMapOvr>
    <a:masterClrMapping/>
  </p:clrMapOvr>
</p:sld>
</file>

<file path=ppt/slides/slide73.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0242" name="Title 1" descr="" title=""/>
          <p:cNvSpPr>
            <a:spLocks noGrp="1"/>
          </p:cNvSpPr>
          <p:nvPr>
            <p:ph type="title"/>
          </p:nvPr>
        </p:nvSpPr>
        <p:spPr>
          <a:xfrm>
            <a:off x="446088" y="65088"/>
            <a:ext cx="6869112" cy="914400"/>
          </a:xfrm>
        </p:spPr>
        <p:txBody>
          <a:bodyPr>
            <a:normAutofit/>
          </a:bodyPr>
          <a:lstStyle/>
          <a:p>
            <a:pPr eaLnBrk="1" hangingPunct="1"/>
            <a:r>
              <a:rPr lang="en-US" sz="4000" b="1" dirty="0">
                <a:effectLst>
                  <a:outerShdw blurRad="38100" dist="38100" dir="2700000" algn="tl">
                    <a:srgbClr val="C0C0C0"/>
                  </a:outerShdw>
                </a:effectLst>
              </a:rPr>
              <a:t>Recognition</a:t>
            </a:r>
          </a:p>
        </p:txBody>
      </p:sp>
      <p:sp>
        <p:nvSpPr>
          <p:cNvPr id="4" name="Content Placeholder 2" descr="" title="">
            <a:extLst>
              <a:ext uri="{FF2B5EF4-FFF2-40B4-BE49-F238E27FC236}">
                <a16:creationId xmlns:a16="http://schemas.microsoft.com/office/drawing/2014/main" id="{5AA6353C-1002-4267-B322-6D049690F3A0}"/>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More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Honor Roll?  List of Heroes?</a:t>
            </a:r>
          </a:p>
        </p:txBody>
      </p:sp>
    </p:spTree>
    <p:extLst>
      <p:ext uri="{BB962C8B-B14F-4D97-AF65-F5344CB8AC3E}">
        <p14:creationId xmlns:p14="http://schemas.microsoft.com/office/powerpoint/2010/main" val="4140775363"/>
      </p:ext>
    </p:extLst>
  </p:cSld>
  <p:clrMapOvr>
    <a:masterClrMapping/>
  </p:clrMapOvr>
</p:sld>
</file>

<file path=ppt/slides/slide74.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0242" name="Title 1" descr="" title=""/>
          <p:cNvSpPr>
            <a:spLocks noGrp="1"/>
          </p:cNvSpPr>
          <p:nvPr>
            <p:ph type="title"/>
          </p:nvPr>
        </p:nvSpPr>
        <p:spPr>
          <a:xfrm>
            <a:off x="446088" y="65088"/>
            <a:ext cx="6869112" cy="914400"/>
          </a:xfrm>
        </p:spPr>
        <p:txBody>
          <a:bodyPr>
            <a:normAutofit/>
          </a:bodyPr>
          <a:lstStyle/>
          <a:p>
            <a:pPr eaLnBrk="1" hangingPunct="1"/>
            <a:r>
              <a:rPr lang="en-US" sz="4000" b="1" dirty="0">
                <a:effectLst>
                  <a:outerShdw blurRad="38100" dist="38100" dir="2700000" algn="tl">
                    <a:srgbClr val="C0C0C0"/>
                  </a:outerShdw>
                </a:effectLst>
              </a:rPr>
              <a:t>Recognition</a:t>
            </a:r>
          </a:p>
        </p:txBody>
      </p:sp>
      <p:sp>
        <p:nvSpPr>
          <p:cNvPr id="4" name="Content Placeholder 2" descr="" title="">
            <a:extLst>
              <a:ext uri="{FF2B5EF4-FFF2-40B4-BE49-F238E27FC236}">
                <a16:creationId xmlns:a16="http://schemas.microsoft.com/office/drawing/2014/main" id="{5AA6353C-1002-4267-B322-6D049690F3A0}"/>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More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Parent of the Month?</a:t>
            </a:r>
          </a:p>
          <a:p>
            <a:pPr marL="0" lvl="0" indent="0" algn="ctr" defTabSz="914400" eaLnBrk="1" hangingPunct="1">
              <a:spcBef>
                <a:spcPts val="0"/>
              </a:spcBef>
              <a:defRPr/>
            </a:pPr>
            <a:r>
              <a:rPr lang="en-US" sz="5400" dirty="0">
                <a:solidFill>
                  <a:srgbClr val="006446"/>
                </a:solidFill>
              </a:rPr>
              <a:t>Stars of the Game?</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1427987430"/>
      </p:ext>
    </p:extLst>
  </p:cSld>
  <p:clrMapOvr>
    <a:masterClrMapping/>
  </p:clrMapOvr>
</p:sld>
</file>

<file path=ppt/slides/slide75.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0242" name="Title 1" descr="" title=""/>
          <p:cNvSpPr>
            <a:spLocks noGrp="1"/>
          </p:cNvSpPr>
          <p:nvPr>
            <p:ph type="title"/>
          </p:nvPr>
        </p:nvSpPr>
        <p:spPr>
          <a:xfrm>
            <a:off x="446088" y="65088"/>
            <a:ext cx="6869112" cy="914400"/>
          </a:xfrm>
        </p:spPr>
        <p:txBody>
          <a:bodyPr>
            <a:normAutofit/>
          </a:bodyPr>
          <a:lstStyle/>
          <a:p>
            <a:pPr eaLnBrk="1" hangingPunct="1"/>
            <a:r>
              <a:rPr lang="en-US" sz="4000" b="1" dirty="0">
                <a:effectLst>
                  <a:outerShdw blurRad="38100" dist="38100" dir="2700000" algn="tl">
                    <a:srgbClr val="C0C0C0"/>
                  </a:outerShdw>
                </a:effectLst>
              </a:rPr>
              <a:t>Recognition</a:t>
            </a:r>
          </a:p>
        </p:txBody>
      </p:sp>
      <p:sp>
        <p:nvSpPr>
          <p:cNvPr id="4" name="Content Placeholder 2" descr="" title="">
            <a:extLst>
              <a:ext uri="{FF2B5EF4-FFF2-40B4-BE49-F238E27FC236}">
                <a16:creationId xmlns:a16="http://schemas.microsoft.com/office/drawing/2014/main" id="{5AA6353C-1002-4267-B322-6D049690F3A0}"/>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lang="en-US" sz="5400" i="1" dirty="0">
                <a:solidFill>
                  <a:srgbClr val="006446"/>
                </a:solidFill>
                <a:latin typeface="Calibri"/>
              </a:rPr>
              <a:t>More</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Awards:  Knots and Baubles and </a:t>
            </a:r>
            <a:r>
              <a:rPr kumimoji="0" lang="en-US" sz="5400" b="1" i="0" u="none" strike="noStrike" kern="1200" cap="none" spc="0" normalizeH="0" baseline="0" noProof="0" dirty="0" err="1">
                <a:ln>
                  <a:noFill/>
                </a:ln>
                <a:solidFill>
                  <a:srgbClr val="006446"/>
                </a:solidFill>
                <a:effectLst/>
                <a:uLnTx/>
                <a:uFillTx/>
                <a:latin typeface="Calibri"/>
                <a:ea typeface="MS PGothic" pitchFamily="34" charset="-128"/>
                <a:cs typeface="Times New Roman" pitchFamily="18" charset="0"/>
              </a:rPr>
              <a:t>Geegaws</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727308046"/>
      </p:ext>
    </p:extLst>
  </p:cSld>
  <p:clrMapOvr>
    <a:masterClrMapping/>
  </p:clrMapOvr>
</p:sld>
</file>

<file path=ppt/slides/slide76.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0242" name="Title 1" descr="" title=""/>
          <p:cNvSpPr>
            <a:spLocks noGrp="1"/>
          </p:cNvSpPr>
          <p:nvPr>
            <p:ph type="title"/>
          </p:nvPr>
        </p:nvSpPr>
        <p:spPr>
          <a:xfrm>
            <a:off x="446088" y="65088"/>
            <a:ext cx="6869112" cy="914400"/>
          </a:xfrm>
        </p:spPr>
        <p:txBody>
          <a:bodyPr>
            <a:normAutofit/>
          </a:bodyPr>
          <a:lstStyle/>
          <a:p>
            <a:pPr eaLnBrk="1" hangingPunct="1"/>
            <a:r>
              <a:rPr lang="en-US" sz="4000" b="1" dirty="0">
                <a:effectLst>
                  <a:outerShdw blurRad="38100" dist="38100" dir="2700000" algn="tl">
                    <a:srgbClr val="C0C0C0"/>
                  </a:outerShdw>
                </a:effectLst>
              </a:rPr>
              <a:t>Recognition</a:t>
            </a:r>
          </a:p>
        </p:txBody>
      </p:sp>
      <p:sp>
        <p:nvSpPr>
          <p:cNvPr id="4" name="Content Placeholder 2" descr="" title="">
            <a:extLst>
              <a:ext uri="{FF2B5EF4-FFF2-40B4-BE49-F238E27FC236}">
                <a16:creationId xmlns:a16="http://schemas.microsoft.com/office/drawing/2014/main" id="{5AA6353C-1002-4267-B322-6D049690F3A0}"/>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Recognition Beyond the Pack </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Share Leader Applause</a:t>
            </a:r>
            <a:r>
              <a:rPr kumimoji="0" lang="en-US" sz="5400" b="1" i="0" u="none" strike="noStrike" kern="1200" cap="none" spc="0" normalizeH="0" noProof="0" dirty="0">
                <a:ln>
                  <a:noFill/>
                </a:ln>
                <a:solidFill>
                  <a:srgbClr val="006446"/>
                </a:solidFill>
                <a:effectLst/>
                <a:uLnTx/>
                <a:uFillTx/>
                <a:latin typeface="Calibri"/>
                <a:ea typeface="MS PGothic" pitchFamily="34" charset="-128"/>
                <a:cs typeface="Times New Roman" pitchFamily="18" charset="0"/>
              </a:rPr>
              <a:t> with School, Church, Community</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427517695"/>
      </p:ext>
    </p:extLst>
  </p:cSld>
  <p:clrMapOvr>
    <a:masterClrMapping/>
  </p:clrMapOvr>
</p:sld>
</file>

<file path=ppt/slides/slide77.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0242" name="Title 1" descr="" title=""/>
          <p:cNvSpPr>
            <a:spLocks noGrp="1"/>
          </p:cNvSpPr>
          <p:nvPr>
            <p:ph type="title"/>
          </p:nvPr>
        </p:nvSpPr>
        <p:spPr>
          <a:xfrm>
            <a:off x="446088" y="65088"/>
            <a:ext cx="6869112" cy="914400"/>
          </a:xfrm>
        </p:spPr>
        <p:txBody>
          <a:bodyPr>
            <a:normAutofit/>
          </a:bodyPr>
          <a:lstStyle/>
          <a:p>
            <a:pPr eaLnBrk="1" hangingPunct="1"/>
            <a:r>
              <a:rPr lang="en-US" sz="4000" b="1" dirty="0">
                <a:effectLst>
                  <a:outerShdw blurRad="38100" dist="38100" dir="2700000" algn="tl">
                    <a:srgbClr val="C0C0C0"/>
                  </a:outerShdw>
                </a:effectLst>
              </a:rPr>
              <a:t>Recognition</a:t>
            </a:r>
          </a:p>
        </p:txBody>
      </p:sp>
      <p:sp>
        <p:nvSpPr>
          <p:cNvPr id="4" name="Content Placeholder 2" descr="" title="">
            <a:extLst>
              <a:ext uri="{FF2B5EF4-FFF2-40B4-BE49-F238E27FC236}">
                <a16:creationId xmlns:a16="http://schemas.microsoft.com/office/drawing/2014/main" id="{5AA6353C-1002-4267-B322-6D049690F3A0}"/>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They Wrote Me A Letter!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Thank You Notes</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3114224887"/>
      </p:ext>
    </p:extLst>
  </p:cSld>
  <p:clrMapOvr>
    <a:masterClrMapping/>
  </p:clrMapOvr>
</p:sld>
</file>

<file path=ppt/slides/slide78.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0242" name="Title 1" descr="" title=""/>
          <p:cNvSpPr>
            <a:spLocks noGrp="1"/>
          </p:cNvSpPr>
          <p:nvPr>
            <p:ph type="title"/>
          </p:nvPr>
        </p:nvSpPr>
        <p:spPr>
          <a:xfrm>
            <a:off x="446088" y="65088"/>
            <a:ext cx="6869112" cy="914400"/>
          </a:xfrm>
        </p:spPr>
        <p:txBody>
          <a:bodyPr>
            <a:normAutofit/>
          </a:bodyPr>
          <a:lstStyle/>
          <a:p>
            <a:pPr eaLnBrk="1" hangingPunct="1"/>
            <a:r>
              <a:rPr lang="en-US" sz="4000" b="1" dirty="0">
                <a:effectLst>
                  <a:outerShdw blurRad="38100" dist="38100" dir="2700000" algn="tl">
                    <a:srgbClr val="C0C0C0"/>
                  </a:outerShdw>
                </a:effectLst>
              </a:rPr>
              <a:t>Recognition</a:t>
            </a:r>
          </a:p>
        </p:txBody>
      </p:sp>
      <p:sp>
        <p:nvSpPr>
          <p:cNvPr id="4" name="Content Placeholder 2" descr="" title="">
            <a:extLst>
              <a:ext uri="{FF2B5EF4-FFF2-40B4-BE49-F238E27FC236}">
                <a16:creationId xmlns:a16="http://schemas.microsoft.com/office/drawing/2014/main" id="{5AA6353C-1002-4267-B322-6D049690F3A0}"/>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Thanks Giver </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Have A Recognition Coordinator Role</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2223654568"/>
      </p:ext>
    </p:extLst>
  </p:cSld>
  <p:clrMapOvr>
    <a:masterClrMapping/>
  </p:clrMapOvr>
</p:sld>
</file>

<file path=ppt/slides/slide79.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446088" y="173038"/>
            <a:ext cx="6869112" cy="632180"/>
          </a:xfrm>
        </p:spPr>
        <p:txBody>
          <a:bodyPr>
            <a:noAutofit/>
          </a:bodyPr>
          <a:lstStyle/>
          <a:p>
            <a:pPr eaLnBrk="1" hangingPunct="1"/>
            <a:r>
              <a:rPr lang="en-US" sz="4000" b="1" dirty="0">
                <a:effectLst>
                  <a:outerShdw blurRad="38100" dist="38100" dir="2700000" algn="tl">
                    <a:srgbClr val="C0C0C0"/>
                  </a:outerShdw>
                </a:effectLst>
              </a:rPr>
              <a:t>Right Size Jobs</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Slice and Dice </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Cut Big Jobs Down to Size</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lang="en-US" sz="5400" dirty="0">
                <a:solidFill>
                  <a:srgbClr val="006446"/>
                </a:solidFill>
                <a:latin typeface="Calibri"/>
              </a:rPr>
              <a:t>(Light Work for Many Hands)</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3112144095"/>
      </p:ext>
    </p:extLst>
  </p:cSld>
  <p:clrMapOvr>
    <a:masterClrMapping/>
  </p:clrMapOvr>
</p:sld>
</file>

<file path=ppt/slides/slide80.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446088" y="173038"/>
            <a:ext cx="6869112" cy="632180"/>
          </a:xfrm>
        </p:spPr>
        <p:txBody>
          <a:bodyPr>
            <a:noAutofit/>
          </a:bodyPr>
          <a:lstStyle/>
          <a:p>
            <a:pPr eaLnBrk="1" hangingPunct="1"/>
            <a:r>
              <a:rPr lang="en-US" sz="4000" b="1" dirty="0">
                <a:effectLst>
                  <a:outerShdw blurRad="38100" dist="38100" dir="2700000" algn="tl">
                    <a:srgbClr val="C0C0C0"/>
                  </a:outerShdw>
                </a:effectLst>
              </a:rPr>
              <a:t>Right Size Jobs</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Plan to Assign </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lang="en-US" sz="5400" dirty="0">
                <a:solidFill>
                  <a:srgbClr val="006446"/>
                </a:solidFill>
                <a:latin typeface="Calibri"/>
              </a:rPr>
              <a:t>Have Clear Plans for Events</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2452354348"/>
      </p:ext>
    </p:extLst>
  </p:cSld>
  <p:clrMapOvr>
    <a:masterClrMapping/>
  </p:clrMapOvr>
</p:sld>
</file>

<file path=ppt/slides/slide81.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446088" y="173038"/>
            <a:ext cx="6869112" cy="632180"/>
          </a:xfrm>
        </p:spPr>
        <p:txBody>
          <a:bodyPr>
            <a:noAutofit/>
          </a:bodyPr>
          <a:lstStyle/>
          <a:p>
            <a:pPr eaLnBrk="1" hangingPunct="1"/>
            <a:r>
              <a:rPr lang="en-US" sz="4000" b="1" dirty="0">
                <a:effectLst>
                  <a:outerShdw blurRad="38100" dist="38100" dir="2700000" algn="tl">
                    <a:srgbClr val="C0C0C0"/>
                  </a:outerShdw>
                </a:effectLst>
              </a:rPr>
              <a:t>Right Size Jobs</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Den Leaders:</a:t>
            </a:r>
            <a:r>
              <a:rPr kumimoji="0" lang="en-US" sz="5400" b="1" i="1" u="none" strike="noStrike" kern="1200" cap="none" spc="0" normalizeH="0" noProof="0" dirty="0">
                <a:ln>
                  <a:noFill/>
                </a:ln>
                <a:solidFill>
                  <a:srgbClr val="006446"/>
                </a:solidFill>
                <a:effectLst/>
                <a:uLnTx/>
                <a:uFillTx/>
                <a:latin typeface="Calibri"/>
                <a:ea typeface="MS PGothic" pitchFamily="34" charset="-128"/>
                <a:cs typeface="Times New Roman" pitchFamily="18" charset="0"/>
              </a:rPr>
              <a:t> Don’t Do it All</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Split Up Den Meeting Jobs</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1967505153"/>
      </p:ext>
    </p:extLst>
  </p:cSld>
  <p:clrMapOvr>
    <a:masterClrMapping/>
  </p:clrMapOvr>
</p:sld>
</file>

<file path=ppt/slides/slide82.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446088" y="173038"/>
            <a:ext cx="6869112" cy="632180"/>
          </a:xfrm>
        </p:spPr>
        <p:txBody>
          <a:bodyPr>
            <a:noAutofit/>
          </a:bodyPr>
          <a:lstStyle/>
          <a:p>
            <a:pPr eaLnBrk="1" hangingPunct="1"/>
            <a:r>
              <a:rPr lang="en-US" sz="4000" b="1" dirty="0">
                <a:effectLst>
                  <a:outerShdw blurRad="38100" dist="38100" dir="2700000" algn="tl">
                    <a:srgbClr val="C0C0C0"/>
                  </a:outerShdw>
                </a:effectLst>
              </a:rPr>
              <a:t>Right Size Jobs</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Activities Also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Assign Small Parts at Fun Events Too</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794509771"/>
      </p:ext>
    </p:extLst>
  </p:cSld>
  <p:clrMapOvr>
    <a:masterClrMapping/>
  </p:clrMapOvr>
</p:sld>
</file>

<file path=ppt/slides/slide83.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446088" y="173038"/>
            <a:ext cx="6869112" cy="632180"/>
          </a:xfrm>
        </p:spPr>
        <p:txBody>
          <a:bodyPr>
            <a:noAutofit/>
          </a:bodyPr>
          <a:lstStyle/>
          <a:p>
            <a:pPr eaLnBrk="1" hangingPunct="1"/>
            <a:r>
              <a:rPr lang="en-US" sz="4000" b="1" dirty="0">
                <a:effectLst>
                  <a:outerShdw blurRad="38100" dist="38100" dir="2700000" algn="tl">
                    <a:srgbClr val="C0C0C0"/>
                  </a:outerShdw>
                </a:effectLst>
              </a:rPr>
              <a:t>Right Size Jobs</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Ongoing Administrative Jobs? </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Split Those Up Too</a:t>
            </a:r>
          </a:p>
        </p:txBody>
      </p:sp>
    </p:spTree>
    <p:extLst>
      <p:ext uri="{BB962C8B-B14F-4D97-AF65-F5344CB8AC3E}">
        <p14:creationId xmlns:p14="http://schemas.microsoft.com/office/powerpoint/2010/main" val="658098221"/>
      </p:ext>
    </p:extLst>
  </p:cSld>
  <p:clrMapOvr>
    <a:masterClrMapping/>
  </p:clrMapOvr>
</p:sld>
</file>

<file path=ppt/slides/slide84.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446088" y="173038"/>
            <a:ext cx="6869112" cy="632180"/>
          </a:xfrm>
        </p:spPr>
        <p:txBody>
          <a:bodyPr>
            <a:noAutofit/>
          </a:bodyPr>
          <a:lstStyle/>
          <a:p>
            <a:pPr eaLnBrk="1" hangingPunct="1"/>
            <a:r>
              <a:rPr lang="en-US" sz="4000" b="1" dirty="0">
                <a:effectLst>
                  <a:outerShdw blurRad="38100" dist="38100" dir="2700000" algn="tl">
                    <a:srgbClr val="C0C0C0"/>
                  </a:outerShdw>
                </a:effectLst>
              </a:rPr>
              <a:t>Right Size Jobs</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The “Peter Principle”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Get the Right Job for the Right Person</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1219178082"/>
      </p:ext>
    </p:extLst>
  </p:cSld>
  <p:clrMapOvr>
    <a:masterClrMapping/>
  </p:clrMapOvr>
</p:sld>
</file>

<file path=ppt/slides/slide85.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446088" y="173038"/>
            <a:ext cx="6869112" cy="632180"/>
          </a:xfrm>
        </p:spPr>
        <p:txBody>
          <a:bodyPr>
            <a:noAutofit/>
          </a:bodyPr>
          <a:lstStyle/>
          <a:p>
            <a:pPr eaLnBrk="1" hangingPunct="1"/>
            <a:r>
              <a:rPr lang="en-US" sz="4000" b="1" dirty="0">
                <a:effectLst>
                  <a:outerShdw blurRad="38100" dist="38100" dir="2700000" algn="tl">
                    <a:srgbClr val="C0C0C0"/>
                  </a:outerShdw>
                </a:effectLst>
              </a:rPr>
              <a:t>Right Size Jobs</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Efficiencies of Scale? </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Share Unit Committee Membership between your Pack and Troop</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3203329627"/>
      </p:ext>
    </p:extLst>
  </p:cSld>
  <p:clrMapOvr>
    <a:masterClrMapping/>
  </p:clrMapOvr>
</p:sld>
</file>

<file path=ppt/slides/slide86.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446088" y="173038"/>
            <a:ext cx="6869112" cy="632180"/>
          </a:xfrm>
        </p:spPr>
        <p:txBody>
          <a:bodyPr>
            <a:noAutofit/>
          </a:bodyPr>
          <a:lstStyle/>
          <a:p>
            <a:pPr eaLnBrk="1" hangingPunct="1"/>
            <a:r>
              <a:rPr lang="en-US" sz="4000" b="1" dirty="0">
                <a:effectLst>
                  <a:outerShdw blurRad="38100" dist="38100" dir="2700000" algn="tl">
                    <a:srgbClr val="C0C0C0"/>
                  </a:outerShdw>
                </a:effectLst>
              </a:rPr>
              <a:t>Right Size Jobs</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Share the “Lead”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Rotate Den Meeting Leadership – Every Parent</a:t>
            </a:r>
          </a:p>
          <a:p>
            <a:pPr marL="0" lvl="0" indent="0" algn="ctr" defTabSz="914400" eaLnBrk="1" hangingPunct="1">
              <a:spcBef>
                <a:spcPts val="0"/>
              </a:spcBef>
              <a:defRPr/>
            </a:pP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(Pick</a:t>
            </a:r>
            <a:r>
              <a:rPr kumimoji="0" lang="en-US" sz="5400" b="1" i="0" u="none" strike="noStrike" kern="1200" cap="none" spc="0" normalizeH="0" noProof="0" dirty="0">
                <a:ln>
                  <a:noFill/>
                </a:ln>
                <a:solidFill>
                  <a:srgbClr val="006446"/>
                </a:solidFill>
                <a:effectLst/>
                <a:uLnTx/>
                <a:uFillTx/>
                <a:latin typeface="Calibri"/>
                <a:ea typeface="MS PGothic" pitchFamily="34" charset="-128"/>
                <a:cs typeface="Times New Roman" pitchFamily="18" charset="0"/>
              </a:rPr>
              <a:t> Your Adventure!</a:t>
            </a:r>
            <a:r>
              <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p:txBody>
      </p:sp>
    </p:spTree>
    <p:extLst>
      <p:ext uri="{BB962C8B-B14F-4D97-AF65-F5344CB8AC3E}">
        <p14:creationId xmlns:p14="http://schemas.microsoft.com/office/powerpoint/2010/main" val="4005286343"/>
      </p:ext>
    </p:extLst>
  </p:cSld>
  <p:clrMapOvr>
    <a:masterClrMapping/>
  </p:clrMapOvr>
</p:sld>
</file>

<file path=ppt/slides/slide87.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446088" y="173038"/>
            <a:ext cx="6869112" cy="632180"/>
          </a:xfrm>
        </p:spPr>
        <p:txBody>
          <a:bodyPr>
            <a:noAutofit/>
          </a:bodyPr>
          <a:lstStyle/>
          <a:p>
            <a:pPr eaLnBrk="1" hangingPunct="1"/>
            <a:r>
              <a:rPr lang="en-US" sz="4000" b="1" dirty="0">
                <a:effectLst>
                  <a:outerShdw blurRad="38100" dist="38100" dir="2700000" algn="tl">
                    <a:srgbClr val="C0C0C0"/>
                  </a:outerShdw>
                </a:effectLst>
              </a:rPr>
              <a:t>Right Size Jobs</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Avoid Mission Creep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Protect Your Volunteers.</a:t>
            </a:r>
          </a:p>
          <a:p>
            <a:pPr marL="0" lvl="0" indent="0" algn="ctr" defTabSz="914400" eaLnBrk="1" hangingPunct="1">
              <a:spcBef>
                <a:spcPts val="0"/>
              </a:spcBef>
              <a:defRPr/>
            </a:pPr>
            <a:r>
              <a:rPr lang="en-US" sz="5400" dirty="0">
                <a:solidFill>
                  <a:srgbClr val="006446"/>
                </a:solidFill>
              </a:rPr>
              <a:t>(What Did They Sign Up For?)</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2805354966"/>
      </p:ext>
    </p:extLst>
  </p:cSld>
  <p:clrMapOvr>
    <a:masterClrMapping/>
  </p:clrMapOvr>
</p:sld>
</file>

<file path=ppt/slides/slide88.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446088" y="173038"/>
            <a:ext cx="6869112" cy="632180"/>
          </a:xfrm>
        </p:spPr>
        <p:txBody>
          <a:bodyPr>
            <a:noAutofit/>
          </a:bodyPr>
          <a:lstStyle/>
          <a:p>
            <a:pPr eaLnBrk="1" hangingPunct="1"/>
            <a:r>
              <a:rPr lang="en-US" sz="4000" b="1" dirty="0">
                <a:effectLst>
                  <a:outerShdw blurRad="38100" dist="38100" dir="2700000" algn="tl">
                    <a:srgbClr val="C0C0C0"/>
                  </a:outerShdw>
                </a:effectLst>
              </a:rPr>
              <a:t>Right Size Jobs</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Numbers are Real </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There’s a Reason for Den Size Limits</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2216980894"/>
      </p:ext>
    </p:extLst>
  </p:cSld>
  <p:clrMapOvr>
    <a:masterClrMapping/>
  </p:clrMapOvr>
</p:sld>
</file>

<file path=ppt/slides/slide89.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0482" name="Title 1" descr="" title=""/>
          <p:cNvSpPr>
            <a:spLocks noGrp="1"/>
          </p:cNvSpPr>
          <p:nvPr>
            <p:ph type="title"/>
          </p:nvPr>
        </p:nvSpPr>
        <p:spPr>
          <a:xfrm>
            <a:off x="446088" y="173038"/>
            <a:ext cx="6869112" cy="632180"/>
          </a:xfrm>
        </p:spPr>
        <p:txBody>
          <a:bodyPr>
            <a:noAutofit/>
          </a:bodyPr>
          <a:lstStyle/>
          <a:p>
            <a:pPr eaLnBrk="1" hangingPunct="1"/>
            <a:r>
              <a:rPr lang="en-US" sz="4000" b="1" dirty="0">
                <a:effectLst>
                  <a:outerShdw blurRad="38100" dist="38100" dir="2700000" algn="tl">
                    <a:srgbClr val="C0C0C0"/>
                  </a:outerShdw>
                </a:effectLst>
              </a:rPr>
              <a:t>Right Size Jobs</a:t>
            </a:r>
          </a:p>
        </p:txBody>
      </p:sp>
      <p:sp>
        <p:nvSpPr>
          <p:cNvPr id="5" name="Content Placeholder 2" descr="" title="">
            <a:extLst>
              <a:ext uri="{FF2B5EF4-FFF2-40B4-BE49-F238E27FC236}">
                <a16:creationId xmlns:a16="http://schemas.microsoft.com/office/drawing/2014/main" id="{EC5A2119-5CC2-4A87-9E65-43828ECCEBA2}"/>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
                <a:srgbClr val="CE1126"/>
              </a:buClr>
              <a:buSzTx/>
              <a:buFont typeface="Arial" pitchFamily="34" charset="0"/>
              <a:buNone/>
              <a:tabLst/>
              <a:defRPr/>
            </a:pP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 Good</a:t>
            </a:r>
            <a:r>
              <a:rPr kumimoji="0" lang="en-US" sz="5400" b="1" i="1" u="none" strike="noStrike" kern="1200" cap="none" spc="0" normalizeH="0" noProof="0" dirty="0">
                <a:ln>
                  <a:noFill/>
                </a:ln>
                <a:solidFill>
                  <a:srgbClr val="006446"/>
                </a:solidFill>
                <a:effectLst/>
                <a:uLnTx/>
                <a:uFillTx/>
                <a:latin typeface="Calibri"/>
                <a:ea typeface="MS PGothic" pitchFamily="34" charset="-128"/>
                <a:cs typeface="Times New Roman" pitchFamily="18" charset="0"/>
              </a:rPr>
              <a:t> Small Job</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 …</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Use Welcoming Parents</a:t>
            </a:r>
          </a:p>
          <a:p>
            <a:pPr marL="0" lvl="0" indent="0" algn="ctr" defTabSz="914400" eaLnBrk="1" hangingPunct="1">
              <a:spcBef>
                <a:spcPts val="0"/>
              </a:spcBef>
              <a:defRPr/>
            </a:pPr>
            <a:r>
              <a:rPr lang="en-US" sz="5400" dirty="0">
                <a:solidFill>
                  <a:srgbClr val="006446"/>
                </a:solidFill>
              </a:rPr>
              <a:t>(a/k/a New Member Coordinators)</a:t>
            </a: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p:txBody>
      </p:sp>
    </p:spTree>
    <p:extLst>
      <p:ext uri="{BB962C8B-B14F-4D97-AF65-F5344CB8AC3E}">
        <p14:creationId xmlns:p14="http://schemas.microsoft.com/office/powerpoint/2010/main" val="273636789"/>
      </p:ext>
    </p:extLst>
  </p:cSld>
  <p:clrMapOvr>
    <a:masterClrMapping/>
  </p:clrMapOvr>
</p:sld>
</file>

<file path=ppt/slides/slide90.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0242" name="Title 1" descr="" title=""/>
          <p:cNvSpPr>
            <a:spLocks noGrp="1"/>
          </p:cNvSpPr>
          <p:nvPr>
            <p:ph type="title"/>
          </p:nvPr>
        </p:nvSpPr>
        <p:spPr>
          <a:xfrm>
            <a:off x="446088" y="65088"/>
            <a:ext cx="6869112" cy="914400"/>
          </a:xfrm>
        </p:spPr>
        <p:txBody>
          <a:bodyPr/>
          <a:lstStyle/>
          <a:p>
            <a:pPr eaLnBrk="1" hangingPunct="1"/>
            <a:r>
              <a:rPr lang="en-US" dirty="0">
                <a:effectLst>
                  <a:outerShdw blurRad="38100" dist="38100" dir="2700000" algn="tl">
                    <a:srgbClr val="C0C0C0"/>
                  </a:outerShdw>
                </a:effectLst>
              </a:rPr>
              <a:t>Right Size Your Program</a:t>
            </a:r>
          </a:p>
        </p:txBody>
      </p:sp>
      <p:sp>
        <p:nvSpPr>
          <p:cNvPr id="4" name="Content Placeholder 2" descr="" title="">
            <a:extLst>
              <a:ext uri="{FF2B5EF4-FFF2-40B4-BE49-F238E27FC236}">
                <a16:creationId xmlns:a16="http://schemas.microsoft.com/office/drawing/2014/main" id="{5AA6353C-1002-4267-B322-6D049690F3A0}"/>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Maybe </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Less Is More</a:t>
            </a:r>
          </a:p>
        </p:txBody>
      </p:sp>
    </p:spTree>
    <p:extLst>
      <p:ext uri="{BB962C8B-B14F-4D97-AF65-F5344CB8AC3E}">
        <p14:creationId xmlns:p14="http://schemas.microsoft.com/office/powerpoint/2010/main" val="1886287261"/>
      </p:ext>
    </p:extLst>
  </p:cSld>
  <p:clrMapOvr>
    <a:masterClrMapping/>
  </p:clrMapOvr>
</p:sld>
</file>

<file path=ppt/slides/slide91.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0242" name="Title 1" descr="" title=""/>
          <p:cNvSpPr>
            <a:spLocks noGrp="1"/>
          </p:cNvSpPr>
          <p:nvPr>
            <p:ph type="title"/>
          </p:nvPr>
        </p:nvSpPr>
        <p:spPr>
          <a:xfrm>
            <a:off x="446088" y="65088"/>
            <a:ext cx="6869112" cy="914400"/>
          </a:xfrm>
        </p:spPr>
        <p:txBody>
          <a:bodyPr/>
          <a:lstStyle/>
          <a:p>
            <a:pPr eaLnBrk="1" hangingPunct="1"/>
            <a:r>
              <a:rPr lang="en-US" dirty="0">
                <a:effectLst>
                  <a:outerShdw blurRad="38100" dist="38100" dir="2700000" algn="tl">
                    <a:srgbClr val="C0C0C0"/>
                  </a:outerShdw>
                </a:effectLst>
              </a:rPr>
              <a:t>Right Size Your Program</a:t>
            </a:r>
          </a:p>
        </p:txBody>
      </p:sp>
      <p:sp>
        <p:nvSpPr>
          <p:cNvPr id="4" name="Content Placeholder 2" descr="" title="">
            <a:extLst>
              <a:ext uri="{FF2B5EF4-FFF2-40B4-BE49-F238E27FC236}">
                <a16:creationId xmlns:a16="http://schemas.microsoft.com/office/drawing/2014/main" id="{5AA6353C-1002-4267-B322-6D049690F3A0}"/>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Who Says “you need to” </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Don’t Be a Captive to the Calendar</a:t>
            </a:r>
          </a:p>
          <a:p>
            <a:pPr marL="0" lvl="0" indent="0" algn="ctr" defTabSz="914400" eaLnBrk="1" hangingPunct="1">
              <a:spcBef>
                <a:spcPts val="0"/>
              </a:spcBef>
              <a:defRPr/>
            </a:pPr>
            <a:r>
              <a:rPr lang="en-US" sz="5400" dirty="0">
                <a:solidFill>
                  <a:srgbClr val="006446"/>
                </a:solidFill>
              </a:rPr>
              <a:t>(Or Council)</a:t>
            </a:r>
          </a:p>
        </p:txBody>
      </p:sp>
    </p:spTree>
    <p:extLst>
      <p:ext uri="{BB962C8B-B14F-4D97-AF65-F5344CB8AC3E}">
        <p14:creationId xmlns:p14="http://schemas.microsoft.com/office/powerpoint/2010/main" val="282483624"/>
      </p:ext>
    </p:extLst>
  </p:cSld>
  <p:clrMapOvr>
    <a:masterClrMapping/>
  </p:clrMapOvr>
</p:sld>
</file>

<file path=ppt/slides/slide92.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0242" name="Title 1" descr="" title=""/>
          <p:cNvSpPr>
            <a:spLocks noGrp="1"/>
          </p:cNvSpPr>
          <p:nvPr>
            <p:ph type="title"/>
          </p:nvPr>
        </p:nvSpPr>
        <p:spPr>
          <a:xfrm>
            <a:off x="446088" y="65088"/>
            <a:ext cx="6869112" cy="914400"/>
          </a:xfrm>
        </p:spPr>
        <p:txBody>
          <a:bodyPr/>
          <a:lstStyle/>
          <a:p>
            <a:pPr eaLnBrk="1" hangingPunct="1"/>
            <a:r>
              <a:rPr lang="en-US" dirty="0">
                <a:effectLst>
                  <a:outerShdw blurRad="38100" dist="38100" dir="2700000" algn="tl">
                    <a:srgbClr val="C0C0C0"/>
                  </a:outerShdw>
                </a:effectLst>
              </a:rPr>
              <a:t>Right Size Your Program</a:t>
            </a:r>
          </a:p>
        </p:txBody>
      </p:sp>
      <p:sp>
        <p:nvSpPr>
          <p:cNvPr id="4" name="Content Placeholder 2" descr="" title="">
            <a:extLst>
              <a:ext uri="{FF2B5EF4-FFF2-40B4-BE49-F238E27FC236}">
                <a16:creationId xmlns:a16="http://schemas.microsoft.com/office/drawing/2014/main" id="{5AA6353C-1002-4267-B322-6D049690F3A0}"/>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When </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Weekday Activities (Meetings) Hard for Parents?</a:t>
            </a:r>
          </a:p>
          <a:p>
            <a:pPr marL="0" lvl="0" indent="0" algn="ctr" defTabSz="914400" eaLnBrk="1" hangingPunct="1">
              <a:spcBef>
                <a:spcPts val="0"/>
              </a:spcBef>
              <a:defRPr/>
            </a:pPr>
            <a:r>
              <a:rPr lang="en-US" sz="5400" dirty="0">
                <a:solidFill>
                  <a:srgbClr val="006446"/>
                </a:solidFill>
              </a:rPr>
              <a:t>Why Weekdays?</a:t>
            </a:r>
          </a:p>
        </p:txBody>
      </p:sp>
    </p:spTree>
    <p:extLst>
      <p:ext uri="{BB962C8B-B14F-4D97-AF65-F5344CB8AC3E}">
        <p14:creationId xmlns:p14="http://schemas.microsoft.com/office/powerpoint/2010/main" val="3292665248"/>
      </p:ext>
    </p:extLst>
  </p:cSld>
  <p:clrMapOvr>
    <a:masterClrMapping/>
  </p:clrMapOvr>
</p:sld>
</file>

<file path=ppt/slides/slide93.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0242" name="Title 1" descr="" title=""/>
          <p:cNvSpPr>
            <a:spLocks noGrp="1"/>
          </p:cNvSpPr>
          <p:nvPr>
            <p:ph type="title"/>
          </p:nvPr>
        </p:nvSpPr>
        <p:spPr>
          <a:xfrm>
            <a:off x="446088" y="65088"/>
            <a:ext cx="6869112" cy="914400"/>
          </a:xfrm>
        </p:spPr>
        <p:txBody>
          <a:bodyPr/>
          <a:lstStyle/>
          <a:p>
            <a:pPr eaLnBrk="1" hangingPunct="1"/>
            <a:r>
              <a:rPr lang="en-US" dirty="0">
                <a:effectLst>
                  <a:outerShdw blurRad="38100" dist="38100" dir="2700000" algn="tl">
                    <a:srgbClr val="C0C0C0"/>
                  </a:outerShdw>
                </a:effectLst>
              </a:rPr>
              <a:t>Right Size Your Program</a:t>
            </a:r>
          </a:p>
        </p:txBody>
      </p:sp>
      <p:sp>
        <p:nvSpPr>
          <p:cNvPr id="4" name="Content Placeholder 2" descr="" title="">
            <a:extLst>
              <a:ext uri="{FF2B5EF4-FFF2-40B4-BE49-F238E27FC236}">
                <a16:creationId xmlns:a16="http://schemas.microsoft.com/office/drawing/2014/main" id="{5AA6353C-1002-4267-B322-6D049690F3A0}"/>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Keep It Simple </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The Perfect Program is the Enemy of the Good Program</a:t>
            </a:r>
          </a:p>
        </p:txBody>
      </p:sp>
    </p:spTree>
    <p:extLst>
      <p:ext uri="{BB962C8B-B14F-4D97-AF65-F5344CB8AC3E}">
        <p14:creationId xmlns:p14="http://schemas.microsoft.com/office/powerpoint/2010/main" val="1199577541"/>
      </p:ext>
    </p:extLst>
  </p:cSld>
  <p:clrMapOvr>
    <a:masterClrMapping/>
  </p:clrMapOvr>
</p:sld>
</file>

<file path=ppt/slides/slide94.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0242" name="Title 1" descr="" title=""/>
          <p:cNvSpPr>
            <a:spLocks noGrp="1"/>
          </p:cNvSpPr>
          <p:nvPr>
            <p:ph type="title"/>
          </p:nvPr>
        </p:nvSpPr>
        <p:spPr>
          <a:xfrm>
            <a:off x="446088" y="65088"/>
            <a:ext cx="6869112" cy="914400"/>
          </a:xfrm>
        </p:spPr>
        <p:txBody>
          <a:bodyPr/>
          <a:lstStyle/>
          <a:p>
            <a:pPr eaLnBrk="1" hangingPunct="1"/>
            <a:r>
              <a:rPr lang="en-US" dirty="0">
                <a:effectLst>
                  <a:outerShdw blurRad="38100" dist="38100" dir="2700000" algn="tl">
                    <a:srgbClr val="C0C0C0"/>
                  </a:outerShdw>
                </a:effectLst>
              </a:rPr>
              <a:t>Right Size Your Program</a:t>
            </a:r>
          </a:p>
        </p:txBody>
      </p:sp>
      <p:sp>
        <p:nvSpPr>
          <p:cNvPr id="4" name="Content Placeholder 2" descr="" title="">
            <a:extLst>
              <a:ext uri="{FF2B5EF4-FFF2-40B4-BE49-F238E27FC236}">
                <a16:creationId xmlns:a16="http://schemas.microsoft.com/office/drawing/2014/main" id="{5AA6353C-1002-4267-B322-6D049690F3A0}"/>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Keep the Outing in Scouting </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Don’t let “Cub Scouting” become “Cub Schooling”</a:t>
            </a:r>
          </a:p>
        </p:txBody>
      </p:sp>
    </p:spTree>
    <p:extLst>
      <p:ext uri="{BB962C8B-B14F-4D97-AF65-F5344CB8AC3E}">
        <p14:creationId xmlns:p14="http://schemas.microsoft.com/office/powerpoint/2010/main" val="2706131537"/>
      </p:ext>
    </p:extLst>
  </p:cSld>
  <p:clrMapOvr>
    <a:masterClrMapping/>
  </p:clrMapOvr>
</p:sld>
</file>

<file path=ppt/slides/slide95.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0242" name="Title 1" descr="" title=""/>
          <p:cNvSpPr>
            <a:spLocks noGrp="1"/>
          </p:cNvSpPr>
          <p:nvPr>
            <p:ph type="title"/>
          </p:nvPr>
        </p:nvSpPr>
        <p:spPr>
          <a:xfrm>
            <a:off x="446088" y="65088"/>
            <a:ext cx="6869112" cy="914400"/>
          </a:xfrm>
        </p:spPr>
        <p:txBody>
          <a:bodyPr/>
          <a:lstStyle/>
          <a:p>
            <a:pPr eaLnBrk="1" hangingPunct="1"/>
            <a:r>
              <a:rPr lang="en-US" dirty="0">
                <a:effectLst>
                  <a:outerShdw blurRad="38100" dist="38100" dir="2700000" algn="tl">
                    <a:srgbClr val="C0C0C0"/>
                  </a:outerShdw>
                </a:effectLst>
              </a:rPr>
              <a:t>Right Size Your Program</a:t>
            </a:r>
          </a:p>
        </p:txBody>
      </p:sp>
      <p:sp>
        <p:nvSpPr>
          <p:cNvPr id="4" name="Content Placeholder 2" descr="" title="">
            <a:extLst>
              <a:ext uri="{FF2B5EF4-FFF2-40B4-BE49-F238E27FC236}">
                <a16:creationId xmlns:a16="http://schemas.microsoft.com/office/drawing/2014/main" id="{5AA6353C-1002-4267-B322-6D049690F3A0}"/>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Family Fun Means Parents too </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Make the Program Fun For Parents</a:t>
            </a:r>
          </a:p>
        </p:txBody>
      </p:sp>
    </p:spTree>
    <p:extLst>
      <p:ext uri="{BB962C8B-B14F-4D97-AF65-F5344CB8AC3E}">
        <p14:creationId xmlns:p14="http://schemas.microsoft.com/office/powerpoint/2010/main" val="3543246575"/>
      </p:ext>
    </p:extLst>
  </p:cSld>
  <p:clrMapOvr>
    <a:masterClrMapping/>
  </p:clrMapOvr>
</p:sld>
</file>

<file path=ppt/slides/slide96.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0242" name="Title 1" descr="" title=""/>
          <p:cNvSpPr>
            <a:spLocks noGrp="1"/>
          </p:cNvSpPr>
          <p:nvPr>
            <p:ph type="title"/>
          </p:nvPr>
        </p:nvSpPr>
        <p:spPr>
          <a:xfrm>
            <a:off x="446088" y="65088"/>
            <a:ext cx="6869112" cy="914400"/>
          </a:xfrm>
        </p:spPr>
        <p:txBody>
          <a:bodyPr/>
          <a:lstStyle/>
          <a:p>
            <a:pPr eaLnBrk="1" hangingPunct="1"/>
            <a:r>
              <a:rPr lang="en-US" dirty="0">
                <a:effectLst>
                  <a:outerShdw blurRad="38100" dist="38100" dir="2700000" algn="tl">
                    <a:srgbClr val="C0C0C0"/>
                  </a:outerShdw>
                </a:effectLst>
              </a:rPr>
              <a:t>Right Size Your Program</a:t>
            </a:r>
          </a:p>
        </p:txBody>
      </p:sp>
      <p:sp>
        <p:nvSpPr>
          <p:cNvPr id="4" name="Content Placeholder 2" descr="" title="">
            <a:extLst>
              <a:ext uri="{FF2B5EF4-FFF2-40B4-BE49-F238E27FC236}">
                <a16:creationId xmlns:a16="http://schemas.microsoft.com/office/drawing/2014/main" id="{5AA6353C-1002-4267-B322-6D049690F3A0}"/>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Does It “Spark Joy”? </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If it’s Not Fun … Don’t Do It</a:t>
            </a:r>
          </a:p>
        </p:txBody>
      </p:sp>
    </p:spTree>
    <p:extLst>
      <p:ext uri="{BB962C8B-B14F-4D97-AF65-F5344CB8AC3E}">
        <p14:creationId xmlns:p14="http://schemas.microsoft.com/office/powerpoint/2010/main" val="1059628305"/>
      </p:ext>
    </p:extLst>
  </p:cSld>
  <p:clrMapOvr>
    <a:masterClrMapping/>
  </p:clrMapOvr>
</p:sld>
</file>

<file path=ppt/slides/slide97.xml><?xml version="1.0" encoding="utf-8"?>
<p:sld xmlns:a16="http://schemas.microsoft.com/office/drawing/2014/main"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Title 2" descr="" title=""/>
          <p:cNvSpPr>
            <a:spLocks noGrp="1"/>
          </p:cNvSpPr>
          <p:nvPr>
            <p:ph type="title"/>
          </p:nvPr>
        </p:nvSpPr>
        <p:spPr>
          <a:xfrm>
            <a:off x="446088" y="136525"/>
            <a:ext cx="6869112" cy="914400"/>
          </a:xfrm>
        </p:spPr>
        <p:txBody>
          <a:bodyPr/>
          <a:lstStyle/>
          <a:p>
            <a:pPr eaLnBrk="1" hangingPunct="1"/>
            <a:r>
              <a:rPr lang="en-US" b="1" dirty="0">
                <a:effectLst>
                  <a:outerShdw blurRad="38100" dist="38100" dir="2700000" algn="tl">
                    <a:srgbClr val="C0C0C0"/>
                  </a:outerShdw>
                </a:effectLst>
              </a:rPr>
              <a:t>Other Ideas</a:t>
            </a:r>
          </a:p>
        </p:txBody>
      </p:sp>
      <p:sp>
        <p:nvSpPr>
          <p:cNvPr id="4" name="Content Placeholder 2" descr="" title="">
            <a:extLst>
              <a:ext uri="{FF2B5EF4-FFF2-40B4-BE49-F238E27FC236}">
                <a16:creationId xmlns:a16="http://schemas.microsoft.com/office/drawing/2014/main" id="{3C86B997-0B42-4300-98A6-DEBDB649098B}"/>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Self-Diagnosis </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Identify Barriers to Volunteering</a:t>
            </a:r>
          </a:p>
        </p:txBody>
      </p:sp>
    </p:spTree>
  </p:cSld>
  <p:clrMapOvr>
    <a:masterClrMapping/>
  </p:clrMapOvr>
</p:sld>
</file>

<file path=ppt/slides/slide98.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Title 2" descr="" title=""/>
          <p:cNvSpPr>
            <a:spLocks noGrp="1"/>
          </p:cNvSpPr>
          <p:nvPr>
            <p:ph type="title"/>
          </p:nvPr>
        </p:nvSpPr>
        <p:spPr>
          <a:xfrm>
            <a:off x="446088" y="136525"/>
            <a:ext cx="6869112" cy="914400"/>
          </a:xfrm>
        </p:spPr>
        <p:txBody>
          <a:bodyPr/>
          <a:lstStyle/>
          <a:p>
            <a:pPr eaLnBrk="1" hangingPunct="1"/>
            <a:r>
              <a:rPr lang="en-US" b="1" dirty="0">
                <a:effectLst>
                  <a:outerShdw blurRad="38100" dist="38100" dir="2700000" algn="tl">
                    <a:srgbClr val="C0C0C0"/>
                  </a:outerShdw>
                </a:effectLst>
              </a:rPr>
              <a:t>Other Ideas</a:t>
            </a:r>
          </a:p>
        </p:txBody>
      </p:sp>
      <p:sp>
        <p:nvSpPr>
          <p:cNvPr id="4" name="Content Placeholder 2" descr="" title="">
            <a:extLst>
              <a:ext uri="{FF2B5EF4-FFF2-40B4-BE49-F238E27FC236}">
                <a16:creationId xmlns:a16="http://schemas.microsoft.com/office/drawing/2014/main" id="{3C86B997-0B42-4300-98A6-DEBDB649098B}"/>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“I Did It My Way” </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Let People Do It Their Way – Even if they First Fail</a:t>
            </a:r>
          </a:p>
        </p:txBody>
      </p:sp>
    </p:spTree>
    <p:extLst>
      <p:ext uri="{BB962C8B-B14F-4D97-AF65-F5344CB8AC3E}">
        <p14:creationId xmlns:p14="http://schemas.microsoft.com/office/powerpoint/2010/main" val="3814775931"/>
      </p:ext>
    </p:extLst>
  </p:cSld>
  <p:clrMapOvr>
    <a:masterClrMapping/>
  </p:clrMapOvr>
</p:sld>
</file>

<file path=ppt/slides/slide99.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Title 2" descr="" title=""/>
          <p:cNvSpPr>
            <a:spLocks noGrp="1"/>
          </p:cNvSpPr>
          <p:nvPr>
            <p:ph type="title"/>
          </p:nvPr>
        </p:nvSpPr>
        <p:spPr>
          <a:xfrm>
            <a:off x="446088" y="136525"/>
            <a:ext cx="6869112" cy="914400"/>
          </a:xfrm>
        </p:spPr>
        <p:txBody>
          <a:bodyPr/>
          <a:lstStyle/>
          <a:p>
            <a:pPr eaLnBrk="1" hangingPunct="1"/>
            <a:r>
              <a:rPr lang="en-US" b="1" dirty="0">
                <a:effectLst>
                  <a:outerShdw blurRad="38100" dist="38100" dir="2700000" algn="tl">
                    <a:srgbClr val="C0C0C0"/>
                  </a:outerShdw>
                </a:effectLst>
              </a:rPr>
              <a:t>Other Ideas</a:t>
            </a:r>
          </a:p>
        </p:txBody>
      </p:sp>
      <p:sp>
        <p:nvSpPr>
          <p:cNvPr id="4" name="Content Placeholder 2" descr="" title="">
            <a:extLst>
              <a:ext uri="{FF2B5EF4-FFF2-40B4-BE49-F238E27FC236}">
                <a16:creationId xmlns:a16="http://schemas.microsoft.com/office/drawing/2014/main" id="{3C86B997-0B42-4300-98A6-DEBDB649098B}"/>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Let Leaders Learn </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If They Fail – Don’t Flog Them!</a:t>
            </a:r>
          </a:p>
        </p:txBody>
      </p:sp>
    </p:spTree>
    <p:extLst>
      <p:ext uri="{BB962C8B-B14F-4D97-AF65-F5344CB8AC3E}">
        <p14:creationId xmlns:p14="http://schemas.microsoft.com/office/powerpoint/2010/main" val="168897723"/>
      </p:ext>
    </p:extLst>
  </p:cSld>
  <p:clrMapOvr>
    <a:masterClrMapping/>
  </p:clrMapOvr>
</p:sld>
</file>

<file path=ppt/slides/slide100.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Title 2" descr="" title=""/>
          <p:cNvSpPr>
            <a:spLocks noGrp="1"/>
          </p:cNvSpPr>
          <p:nvPr>
            <p:ph type="title"/>
          </p:nvPr>
        </p:nvSpPr>
        <p:spPr>
          <a:xfrm>
            <a:off x="446088" y="136525"/>
            <a:ext cx="6869112" cy="914400"/>
          </a:xfrm>
        </p:spPr>
        <p:txBody>
          <a:bodyPr/>
          <a:lstStyle/>
          <a:p>
            <a:pPr eaLnBrk="1" hangingPunct="1"/>
            <a:r>
              <a:rPr lang="en-US" b="1" dirty="0">
                <a:effectLst>
                  <a:outerShdw blurRad="38100" dist="38100" dir="2700000" algn="tl">
                    <a:srgbClr val="C0C0C0"/>
                  </a:outerShdw>
                </a:effectLst>
              </a:rPr>
              <a:t>Other Ideas</a:t>
            </a:r>
          </a:p>
        </p:txBody>
      </p:sp>
      <p:sp>
        <p:nvSpPr>
          <p:cNvPr id="4" name="Content Placeholder 2" descr="" title="">
            <a:extLst>
              <a:ext uri="{FF2B5EF4-FFF2-40B4-BE49-F238E27FC236}">
                <a16:creationId xmlns:a16="http://schemas.microsoft.com/office/drawing/2014/main" id="{3C86B997-0B42-4300-98A6-DEBDB649098B}"/>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Applies to Leaders Too </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Praise in Public, Criticize in Private</a:t>
            </a:r>
          </a:p>
        </p:txBody>
      </p:sp>
    </p:spTree>
    <p:extLst>
      <p:ext uri="{BB962C8B-B14F-4D97-AF65-F5344CB8AC3E}">
        <p14:creationId xmlns:p14="http://schemas.microsoft.com/office/powerpoint/2010/main" val="1639217123"/>
      </p:ext>
    </p:extLst>
  </p:cSld>
  <p:clrMapOvr>
    <a:masterClrMapping/>
  </p:clrMapOvr>
</p:sld>
</file>

<file path=ppt/slides/slide101.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Title 2" descr="" title=""/>
          <p:cNvSpPr>
            <a:spLocks noGrp="1"/>
          </p:cNvSpPr>
          <p:nvPr>
            <p:ph type="title"/>
          </p:nvPr>
        </p:nvSpPr>
        <p:spPr>
          <a:xfrm>
            <a:off x="446088" y="136525"/>
            <a:ext cx="6869112" cy="914400"/>
          </a:xfrm>
        </p:spPr>
        <p:txBody>
          <a:bodyPr/>
          <a:lstStyle/>
          <a:p>
            <a:pPr eaLnBrk="1" hangingPunct="1"/>
            <a:r>
              <a:rPr lang="en-US" b="1" dirty="0">
                <a:effectLst>
                  <a:outerShdw blurRad="38100" dist="38100" dir="2700000" algn="tl">
                    <a:srgbClr val="C0C0C0"/>
                  </a:outerShdw>
                </a:effectLst>
              </a:rPr>
              <a:t>Other Ideas</a:t>
            </a:r>
          </a:p>
        </p:txBody>
      </p:sp>
      <p:sp>
        <p:nvSpPr>
          <p:cNvPr id="4" name="Content Placeholder 2" descr="" title="">
            <a:extLst>
              <a:ext uri="{FF2B5EF4-FFF2-40B4-BE49-F238E27FC236}">
                <a16:creationId xmlns:a16="http://schemas.microsoft.com/office/drawing/2014/main" id="{3C86B997-0B42-4300-98A6-DEBDB649098B}"/>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Patience </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For Big Jobs (Cubmaster), Don’t Ask Too Early</a:t>
            </a:r>
          </a:p>
        </p:txBody>
      </p:sp>
    </p:spTree>
    <p:extLst>
      <p:ext uri="{BB962C8B-B14F-4D97-AF65-F5344CB8AC3E}">
        <p14:creationId xmlns:p14="http://schemas.microsoft.com/office/powerpoint/2010/main" val="3634154934"/>
      </p:ext>
    </p:extLst>
  </p:cSld>
  <p:clrMapOvr>
    <a:masterClrMapping/>
  </p:clrMapOvr>
</p:sld>
</file>

<file path=ppt/slides/slide102.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Title 2" descr="" title=""/>
          <p:cNvSpPr>
            <a:spLocks noGrp="1"/>
          </p:cNvSpPr>
          <p:nvPr>
            <p:ph type="title"/>
          </p:nvPr>
        </p:nvSpPr>
        <p:spPr>
          <a:xfrm>
            <a:off x="446088" y="136525"/>
            <a:ext cx="6869112" cy="914400"/>
          </a:xfrm>
        </p:spPr>
        <p:txBody>
          <a:bodyPr/>
          <a:lstStyle/>
          <a:p>
            <a:pPr eaLnBrk="1" hangingPunct="1"/>
            <a:r>
              <a:rPr lang="en-US" b="1" dirty="0">
                <a:effectLst>
                  <a:outerShdw blurRad="38100" dist="38100" dir="2700000" algn="tl">
                    <a:srgbClr val="C0C0C0"/>
                  </a:outerShdw>
                </a:effectLst>
              </a:rPr>
              <a:t>Other Ideas</a:t>
            </a:r>
          </a:p>
        </p:txBody>
      </p:sp>
      <p:sp>
        <p:nvSpPr>
          <p:cNvPr id="4" name="Content Placeholder 2" descr="" title="">
            <a:extLst>
              <a:ext uri="{FF2B5EF4-FFF2-40B4-BE49-F238E27FC236}">
                <a16:creationId xmlns:a16="http://schemas.microsoft.com/office/drawing/2014/main" id="{3C86B997-0B42-4300-98A6-DEBDB649098B}"/>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Patience II </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“No (I Can’t Do That)” Does Not Mean “Never”</a:t>
            </a:r>
          </a:p>
        </p:txBody>
      </p:sp>
    </p:spTree>
    <p:extLst>
      <p:ext uri="{BB962C8B-B14F-4D97-AF65-F5344CB8AC3E}">
        <p14:creationId xmlns:p14="http://schemas.microsoft.com/office/powerpoint/2010/main" val="3905184297"/>
      </p:ext>
    </p:extLst>
  </p:cSld>
  <p:clrMapOvr>
    <a:masterClrMapping/>
  </p:clrMapOvr>
</p:sld>
</file>

<file path=ppt/slides/slide103.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Title 2" descr="" title=""/>
          <p:cNvSpPr>
            <a:spLocks noGrp="1"/>
          </p:cNvSpPr>
          <p:nvPr>
            <p:ph type="title"/>
          </p:nvPr>
        </p:nvSpPr>
        <p:spPr>
          <a:xfrm>
            <a:off x="446088" y="136525"/>
            <a:ext cx="6869112" cy="914400"/>
          </a:xfrm>
        </p:spPr>
        <p:txBody>
          <a:bodyPr/>
          <a:lstStyle/>
          <a:p>
            <a:pPr eaLnBrk="1" hangingPunct="1"/>
            <a:r>
              <a:rPr lang="en-US" b="1" dirty="0">
                <a:effectLst>
                  <a:outerShdw blurRad="38100" dist="38100" dir="2700000" algn="tl">
                    <a:srgbClr val="C0C0C0"/>
                  </a:outerShdw>
                </a:effectLst>
              </a:rPr>
              <a:t>Other Ideas</a:t>
            </a:r>
          </a:p>
        </p:txBody>
      </p:sp>
      <p:sp>
        <p:nvSpPr>
          <p:cNvPr id="4" name="Content Placeholder 2" descr="" title="">
            <a:extLst>
              <a:ext uri="{FF2B5EF4-FFF2-40B4-BE49-F238E27FC236}">
                <a16:creationId xmlns:a16="http://schemas.microsoft.com/office/drawing/2014/main" id="{3C86B997-0B42-4300-98A6-DEBDB649098B}"/>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400" eaLnBrk="1" hangingPunct="1">
              <a:spcBef>
                <a:spcPts val="0"/>
              </a:spcBef>
              <a:defRPr/>
            </a:pPr>
            <a:r>
              <a:rPr lang="en-US" sz="5400" i="1" dirty="0">
                <a:solidFill>
                  <a:srgbClr val="006446"/>
                </a:solidFill>
              </a:rPr>
              <a:t>The Godfather </a:t>
            </a:r>
            <a:r>
              <a:rPr kumimoji="0" lang="en-US" sz="5400" b="1" i="1"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rPr>
              <a:t>…</a:t>
            </a:r>
          </a:p>
          <a:p>
            <a:pPr marL="0" marR="0" lvl="0" indent="0" algn="ctr" defTabSz="914400" rtl="0" eaLnBrk="1" fontAlgn="base" latinLnBrk="0" hangingPunct="1">
              <a:lnSpc>
                <a:spcPct val="100000"/>
              </a:lnSpc>
              <a:spcBef>
                <a:spcPts val="0"/>
              </a:spcBef>
              <a:spcAft>
                <a:spcPct val="0"/>
              </a:spcAft>
              <a:buClr>
                <a:srgbClr val="CE1126"/>
              </a:buClr>
              <a:buSzTx/>
              <a:buFont typeface="Arial" pitchFamily="34" charset="0"/>
              <a:buNone/>
              <a:tabLst/>
              <a:defRPr/>
            </a:pPr>
            <a:endParaRPr kumimoji="0" lang="en-US" sz="5400" b="1" i="0" u="none" strike="noStrike" kern="1200" cap="none" spc="0" normalizeH="0" baseline="0" noProof="0" dirty="0">
              <a:ln>
                <a:noFill/>
              </a:ln>
              <a:solidFill>
                <a:srgbClr val="006446"/>
              </a:solidFill>
              <a:effectLst/>
              <a:uLnTx/>
              <a:uFillTx/>
              <a:latin typeface="Calibri"/>
              <a:ea typeface="MS PGothic" pitchFamily="34" charset="-128"/>
              <a:cs typeface="Times New Roman" pitchFamily="18" charset="0"/>
            </a:endParaRPr>
          </a:p>
          <a:p>
            <a:pPr marL="0" lvl="0" indent="0" algn="ctr" defTabSz="914400" eaLnBrk="1" hangingPunct="1">
              <a:spcBef>
                <a:spcPts val="0"/>
              </a:spcBef>
              <a:defRPr/>
            </a:pPr>
            <a:r>
              <a:rPr lang="en-US" sz="5400" dirty="0">
                <a:solidFill>
                  <a:srgbClr val="006446"/>
                </a:solidFill>
              </a:rPr>
              <a:t>“</a:t>
            </a:r>
            <a:r>
              <a:rPr lang="en-US" sz="5400" i="1" dirty="0">
                <a:solidFill>
                  <a:srgbClr val="006446"/>
                </a:solidFill>
              </a:rPr>
              <a:t>Someday – and that day may never come – I will call upon you to do a service for me</a:t>
            </a:r>
            <a:r>
              <a:rPr lang="en-US" sz="5400" dirty="0">
                <a:solidFill>
                  <a:srgbClr val="006446"/>
                </a:solidFill>
              </a:rPr>
              <a:t>”</a:t>
            </a:r>
          </a:p>
        </p:txBody>
      </p:sp>
    </p:spTree>
    <p:extLst>
      <p:ext uri="{BB962C8B-B14F-4D97-AF65-F5344CB8AC3E}">
        <p14:creationId xmlns:p14="http://schemas.microsoft.com/office/powerpoint/2010/main" val="1931712483"/>
      </p:ext>
    </p:extLst>
  </p:cSld>
  <p:clrMapOvr>
    <a:masterClrMapping/>
  </p:clrMapOvr>
</p:sld>
</file>

<file path=ppt/slides/slide104.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2531" name="Title 1" descr="" title=""/>
          <p:cNvSpPr>
            <a:spLocks noGrp="1"/>
          </p:cNvSpPr>
          <p:nvPr>
            <p:ph type="title"/>
          </p:nvPr>
        </p:nvSpPr>
        <p:spPr>
          <a:xfrm>
            <a:off x="446087" y="136525"/>
            <a:ext cx="7995385" cy="914400"/>
          </a:xfrm>
        </p:spPr>
        <p:txBody>
          <a:bodyPr/>
          <a:lstStyle/>
          <a:p>
            <a:pPr eaLnBrk="1" hangingPunct="1"/>
            <a:r>
              <a:rPr lang="en-US" dirty="0">
                <a:effectLst>
                  <a:outerShdw blurRad="38100" dist="38100" dir="2700000" algn="tl">
                    <a:srgbClr val="C0C0C0"/>
                  </a:outerShdw>
                </a:effectLst>
              </a:rPr>
              <a:t>A Parable About Recruiting Leaders</a:t>
            </a:r>
          </a:p>
        </p:txBody>
      </p:sp>
      <p:sp>
        <p:nvSpPr>
          <p:cNvPr id="8" name="Content Placeholder 2" descr="" title="">
            <a:extLst>
              <a:ext uri="{FF2B5EF4-FFF2-40B4-BE49-F238E27FC236}">
                <a16:creationId xmlns:a16="http://schemas.microsoft.com/office/drawing/2014/main" id="{9C04D706-E9B5-4759-80B1-AC6FB481832A}"/>
              </a:ext>
            </a:extLst>
          </p:cNvPr>
          <p:cNvSpPr txBox="1">
            <a:spLocks/>
          </p:cNvSpPr>
          <p:nvPr/>
        </p:nvSpPr>
        <p:spPr bwMode="auto">
          <a:xfrm>
            <a:off x="446088" y="1676400"/>
            <a:ext cx="8364537"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182880" bIns="45720" numCol="1" anchor="t" anchorCtr="0" compatLnSpc="1">
            <a:prstTxWarp prst="textNoShape">
              <a:avLst/>
            </a:prstTxWarp>
          </a:bodyPr>
          <a:lstStyle>
            <a:lvl1pPr marL="342900" indent="-342900" algn="l" rtl="0" eaLnBrk="0" fontAlgn="base" hangingPunct="0">
              <a:spcBef>
                <a:spcPct val="20000"/>
              </a:spcBef>
              <a:spcAft>
                <a:spcPct val="0"/>
              </a:spcAft>
              <a:buClr>
                <a:srgbClr val="CE1126"/>
              </a:buClr>
              <a:buFont typeface="Arial" pitchFamily="34" charset="0"/>
              <a:defRPr sz="2400" b="1" kern="1200">
                <a:solidFill>
                  <a:srgbClr val="7F7F7F"/>
                </a:solidFill>
                <a:latin typeface="+mn-lt"/>
                <a:ea typeface="MS PGothic" pitchFamily="34" charset="-128"/>
                <a:cs typeface="Times New Roman" pitchFamily="18" charset="0"/>
              </a:defRPr>
            </a:lvl1pPr>
            <a:lvl2pPr marL="228600" indent="-228600" algn="l" rtl="0" eaLnBrk="0" fontAlgn="base" hangingPunct="0">
              <a:spcBef>
                <a:spcPct val="20000"/>
              </a:spcBef>
              <a:spcAft>
                <a:spcPct val="0"/>
              </a:spcAft>
              <a:buClr>
                <a:srgbClr val="CE1126"/>
              </a:buClr>
              <a:buSzPct val="75000"/>
              <a:buFont typeface="Arial" pitchFamily="34" charset="0"/>
              <a:buChar char="•"/>
              <a:defRPr sz="2400" kern="1200">
                <a:solidFill>
                  <a:srgbClr val="7F7F7F"/>
                </a:solidFill>
                <a:latin typeface="+mn-lt"/>
                <a:ea typeface="MS PGothic" pitchFamily="34" charset="-128"/>
                <a:cs typeface="Times New Roman" pitchFamily="18" charset="0"/>
              </a:defRPr>
            </a:lvl2pPr>
            <a:lvl3pPr marL="457200" indent="-228600" algn="l" rtl="0" eaLnBrk="0" fontAlgn="base" hangingPunct="0">
              <a:spcBef>
                <a:spcPct val="20000"/>
              </a:spcBef>
              <a:spcAft>
                <a:spcPct val="0"/>
              </a:spcAft>
              <a:buClr>
                <a:srgbClr val="CE1126"/>
              </a:buClr>
              <a:buSzPct val="85000"/>
              <a:buFont typeface="Arial" pitchFamily="34" charset="0"/>
              <a:buChar char="•"/>
              <a:defRPr kern="1200">
                <a:solidFill>
                  <a:srgbClr val="7F7F7F"/>
                </a:solidFill>
                <a:latin typeface="+mn-lt"/>
                <a:ea typeface="MS PGothic" pitchFamily="34" charset="-128"/>
                <a:cs typeface="Times New Roman" pitchFamily="18" charset="0"/>
              </a:defRPr>
            </a:lvl3pPr>
            <a:lvl4pPr marL="6858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4pPr>
            <a:lvl5pPr marL="914400" indent="-228600" algn="l" rtl="0" eaLnBrk="0" fontAlgn="base" hangingPunct="0">
              <a:spcBef>
                <a:spcPct val="20000"/>
              </a:spcBef>
              <a:spcAft>
                <a:spcPct val="0"/>
              </a:spcAft>
              <a:buClr>
                <a:srgbClr val="CE1126"/>
              </a:buClr>
              <a:buFont typeface="Arial" pitchFamily="34" charset="0"/>
              <a:buChar char="•"/>
              <a:defRPr sz="1600" kern="1200">
                <a:solidFill>
                  <a:srgbClr val="7F7F7F"/>
                </a:solidFill>
                <a:latin typeface="+mn-lt"/>
                <a:ea typeface="MS PGothic" pitchFamily="34" charset="-128"/>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600" b="0" i="1" dirty="0">
                <a:solidFill>
                  <a:srgbClr val="006446"/>
                </a:solidFill>
              </a:rPr>
              <a:t>A Scout Unit has four parents named </a:t>
            </a:r>
            <a:r>
              <a:rPr lang="en-US" sz="2600" i="1" dirty="0">
                <a:solidFill>
                  <a:srgbClr val="006446"/>
                </a:solidFill>
              </a:rPr>
              <a:t>Everybody</a:t>
            </a:r>
            <a:r>
              <a:rPr lang="en-US" sz="2600" b="0" i="1" dirty="0">
                <a:solidFill>
                  <a:srgbClr val="006446"/>
                </a:solidFill>
              </a:rPr>
              <a:t>, </a:t>
            </a:r>
            <a:r>
              <a:rPr lang="en-US" sz="2600" i="1" dirty="0">
                <a:solidFill>
                  <a:srgbClr val="006446"/>
                </a:solidFill>
              </a:rPr>
              <a:t>Somebody</a:t>
            </a:r>
            <a:r>
              <a:rPr lang="en-US" sz="2600" b="0" i="1" dirty="0">
                <a:solidFill>
                  <a:srgbClr val="006446"/>
                </a:solidFill>
              </a:rPr>
              <a:t>, </a:t>
            </a:r>
            <a:r>
              <a:rPr lang="en-US" sz="2600" i="1" dirty="0">
                <a:solidFill>
                  <a:srgbClr val="006446"/>
                </a:solidFill>
              </a:rPr>
              <a:t>Anybody</a:t>
            </a:r>
            <a:r>
              <a:rPr lang="en-US" sz="2600" b="0" i="1" dirty="0">
                <a:solidFill>
                  <a:srgbClr val="006446"/>
                </a:solidFill>
              </a:rPr>
              <a:t>, and </a:t>
            </a:r>
            <a:r>
              <a:rPr lang="en-US" sz="2600" i="1" dirty="0">
                <a:solidFill>
                  <a:srgbClr val="006446"/>
                </a:solidFill>
              </a:rPr>
              <a:t>Nobody</a:t>
            </a:r>
            <a:r>
              <a:rPr lang="en-US" sz="2600" b="0" i="1" dirty="0">
                <a:solidFill>
                  <a:srgbClr val="006446"/>
                </a:solidFill>
              </a:rPr>
              <a:t>.</a:t>
            </a:r>
          </a:p>
          <a:p>
            <a:r>
              <a:rPr lang="en-US" sz="2600" b="0" i="1" dirty="0">
                <a:solidFill>
                  <a:srgbClr val="006446"/>
                </a:solidFill>
              </a:rPr>
              <a:t>There was an important job to be done and </a:t>
            </a:r>
            <a:r>
              <a:rPr lang="en-US" sz="2600" i="1" dirty="0">
                <a:solidFill>
                  <a:srgbClr val="006446"/>
                </a:solidFill>
              </a:rPr>
              <a:t>Everybody</a:t>
            </a:r>
            <a:r>
              <a:rPr lang="en-US" sz="2600" b="0" i="1" dirty="0">
                <a:solidFill>
                  <a:srgbClr val="006446"/>
                </a:solidFill>
              </a:rPr>
              <a:t> was sure that </a:t>
            </a:r>
            <a:r>
              <a:rPr lang="en-US" sz="2600" i="1" dirty="0">
                <a:solidFill>
                  <a:srgbClr val="006446"/>
                </a:solidFill>
              </a:rPr>
              <a:t>Somebody</a:t>
            </a:r>
            <a:r>
              <a:rPr lang="en-US" sz="2600" b="0" i="1" dirty="0">
                <a:solidFill>
                  <a:srgbClr val="006446"/>
                </a:solidFill>
              </a:rPr>
              <a:t> would do it.</a:t>
            </a:r>
          </a:p>
          <a:p>
            <a:r>
              <a:rPr lang="en-US" sz="2600" i="1" dirty="0">
                <a:solidFill>
                  <a:srgbClr val="006446"/>
                </a:solidFill>
              </a:rPr>
              <a:t>Anybody</a:t>
            </a:r>
            <a:r>
              <a:rPr lang="en-US" sz="2600" b="0" i="1" dirty="0">
                <a:solidFill>
                  <a:srgbClr val="006446"/>
                </a:solidFill>
              </a:rPr>
              <a:t> could have done it, but </a:t>
            </a:r>
            <a:r>
              <a:rPr lang="en-US" sz="2600" i="1" dirty="0">
                <a:solidFill>
                  <a:srgbClr val="006446"/>
                </a:solidFill>
              </a:rPr>
              <a:t>Nobody</a:t>
            </a:r>
            <a:r>
              <a:rPr lang="en-US" sz="2600" b="0" i="1" dirty="0">
                <a:solidFill>
                  <a:srgbClr val="006446"/>
                </a:solidFill>
              </a:rPr>
              <a:t> did it.</a:t>
            </a:r>
          </a:p>
          <a:p>
            <a:r>
              <a:rPr lang="en-US" sz="2600" i="1" dirty="0">
                <a:solidFill>
                  <a:srgbClr val="006446"/>
                </a:solidFill>
              </a:rPr>
              <a:t>Somebody</a:t>
            </a:r>
            <a:r>
              <a:rPr lang="en-US" sz="2600" b="0" i="1" dirty="0">
                <a:solidFill>
                  <a:srgbClr val="006446"/>
                </a:solidFill>
              </a:rPr>
              <a:t> got angry about that, because it was </a:t>
            </a:r>
            <a:r>
              <a:rPr lang="en-US" sz="2600" i="1" dirty="0">
                <a:solidFill>
                  <a:srgbClr val="006446"/>
                </a:solidFill>
              </a:rPr>
              <a:t>Everybody’s</a:t>
            </a:r>
            <a:r>
              <a:rPr lang="en-US" sz="2600" b="0" i="1" dirty="0">
                <a:solidFill>
                  <a:srgbClr val="006446"/>
                </a:solidFill>
              </a:rPr>
              <a:t> job.</a:t>
            </a:r>
          </a:p>
          <a:p>
            <a:r>
              <a:rPr lang="en-US" sz="2600" i="1" dirty="0">
                <a:solidFill>
                  <a:srgbClr val="006446"/>
                </a:solidFill>
              </a:rPr>
              <a:t>Everybody</a:t>
            </a:r>
            <a:r>
              <a:rPr lang="en-US" sz="2600" b="0" i="1" dirty="0">
                <a:solidFill>
                  <a:srgbClr val="006446"/>
                </a:solidFill>
              </a:rPr>
              <a:t> thought </a:t>
            </a:r>
            <a:r>
              <a:rPr lang="en-US" sz="2600" i="1" dirty="0">
                <a:solidFill>
                  <a:srgbClr val="006446"/>
                </a:solidFill>
              </a:rPr>
              <a:t>Anybody</a:t>
            </a:r>
            <a:r>
              <a:rPr lang="en-US" sz="2600" b="0" i="1" dirty="0">
                <a:solidFill>
                  <a:srgbClr val="006446"/>
                </a:solidFill>
              </a:rPr>
              <a:t> could do it, but </a:t>
            </a:r>
            <a:r>
              <a:rPr lang="en-US" sz="2600" i="1" dirty="0">
                <a:solidFill>
                  <a:srgbClr val="006446"/>
                </a:solidFill>
              </a:rPr>
              <a:t>Nobody</a:t>
            </a:r>
            <a:r>
              <a:rPr lang="en-US" sz="2600" b="0" i="1" dirty="0">
                <a:solidFill>
                  <a:srgbClr val="006446"/>
                </a:solidFill>
              </a:rPr>
              <a:t> realized that </a:t>
            </a:r>
            <a:r>
              <a:rPr lang="en-US" sz="2600" i="1" dirty="0">
                <a:solidFill>
                  <a:srgbClr val="006446"/>
                </a:solidFill>
              </a:rPr>
              <a:t>Everybody</a:t>
            </a:r>
            <a:r>
              <a:rPr lang="en-US" sz="2600" b="0" i="1" dirty="0">
                <a:solidFill>
                  <a:srgbClr val="006446"/>
                </a:solidFill>
              </a:rPr>
              <a:t> wouldn’t do it.</a:t>
            </a:r>
          </a:p>
          <a:p>
            <a:r>
              <a:rPr lang="en-US" sz="2600" b="0" i="1" dirty="0">
                <a:solidFill>
                  <a:srgbClr val="006446"/>
                </a:solidFill>
              </a:rPr>
              <a:t>Then </a:t>
            </a:r>
            <a:r>
              <a:rPr lang="en-US" sz="2600" i="1" dirty="0">
                <a:solidFill>
                  <a:srgbClr val="006446"/>
                </a:solidFill>
              </a:rPr>
              <a:t>Everybody</a:t>
            </a:r>
            <a:r>
              <a:rPr lang="en-US" sz="2600" b="0" i="1" dirty="0">
                <a:solidFill>
                  <a:srgbClr val="006446"/>
                </a:solidFill>
              </a:rPr>
              <a:t> blamed </a:t>
            </a:r>
            <a:r>
              <a:rPr lang="en-US" sz="2600" i="1" dirty="0">
                <a:solidFill>
                  <a:srgbClr val="006446"/>
                </a:solidFill>
              </a:rPr>
              <a:t>Somebody</a:t>
            </a:r>
            <a:r>
              <a:rPr lang="en-US" sz="2600" b="0" i="1" dirty="0">
                <a:solidFill>
                  <a:srgbClr val="006446"/>
                </a:solidFill>
              </a:rPr>
              <a:t> when </a:t>
            </a:r>
            <a:r>
              <a:rPr lang="en-US" sz="2600" i="1" dirty="0">
                <a:solidFill>
                  <a:srgbClr val="006446"/>
                </a:solidFill>
              </a:rPr>
              <a:t>Nobody</a:t>
            </a:r>
            <a:r>
              <a:rPr lang="en-US" sz="2600" b="0" i="1" dirty="0">
                <a:solidFill>
                  <a:srgbClr val="006446"/>
                </a:solidFill>
              </a:rPr>
              <a:t> did what </a:t>
            </a:r>
            <a:r>
              <a:rPr lang="en-US" sz="2600" i="1" dirty="0">
                <a:solidFill>
                  <a:srgbClr val="006446"/>
                </a:solidFill>
              </a:rPr>
              <a:t>Anybody</a:t>
            </a:r>
            <a:r>
              <a:rPr lang="en-US" sz="2600" b="0" i="1" dirty="0">
                <a:solidFill>
                  <a:srgbClr val="006446"/>
                </a:solidFill>
              </a:rPr>
              <a:t> could have done.</a:t>
            </a:r>
          </a:p>
        </p:txBody>
      </p:sp>
    </p:spTree>
    <p:extLst>
      <p:ext uri="{BB962C8B-B14F-4D97-AF65-F5344CB8AC3E}">
        <p14:creationId xmlns:p14="http://schemas.microsoft.com/office/powerpoint/2010/main" val="2537618729"/>
      </p:ext>
    </p:extLst>
  </p:cSld>
  <p:clrMapOvr>
    <a:masterClrMapping/>
  </p:clrMapOvr>
</p:sld>
</file>

<file path=ppt/slides/slide105.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18433" name="Title 5" descr="" title=""/>
          <p:cNvSpPr>
            <a:spLocks noGrp="1"/>
          </p:cNvSpPr>
          <p:nvPr>
            <p:ph type="title"/>
          </p:nvPr>
        </p:nvSpPr>
        <p:spPr>
          <a:xfrm>
            <a:off x="457200" y="5278438"/>
            <a:ext cx="6858000" cy="815975"/>
          </a:xfrm>
        </p:spPr>
        <p:txBody>
          <a:bodyPr/>
          <a:lstStyle/>
          <a:p>
            <a:pPr eaLnBrk="1" hangingPunct="1"/>
            <a:r>
              <a:rPr lang="en-US" dirty="0"/>
              <a:t>Fifty Ways to Lure a Leader</a:t>
            </a:r>
          </a:p>
        </p:txBody>
      </p:sp>
      <p:sp>
        <p:nvSpPr>
          <p:cNvPr id="18434" name="Text Placeholder 3" descr="" title=""/>
          <p:cNvSpPr>
            <a:spLocks noGrp="1"/>
          </p:cNvSpPr>
          <p:nvPr>
            <p:ph type="body" idx="1"/>
          </p:nvPr>
        </p:nvSpPr>
        <p:spPr>
          <a:xfrm>
            <a:off x="457200" y="5686425"/>
            <a:ext cx="6858000" cy="547688"/>
          </a:xfrm>
        </p:spPr>
        <p:txBody>
          <a:bodyPr/>
          <a:lstStyle/>
          <a:p>
            <a:pPr eaLnBrk="1" hangingPunct="1"/>
            <a:r>
              <a:rPr lang="en-US" dirty="0"/>
              <a:t>Part of the Steps to Successful and Sustainable Recruiting</a:t>
            </a:r>
          </a:p>
        </p:txBody>
      </p:sp>
      <p:cxnSp>
        <p:nvCxnSpPr>
          <p:cNvPr id="5" name="Straight Connector 4" descr="" title=""/>
          <p:cNvCxnSpPr/>
          <p:nvPr/>
        </p:nvCxnSpPr>
        <p:spPr>
          <a:xfrm>
            <a:off x="827088" y="4430713"/>
            <a:ext cx="4495800" cy="0"/>
          </a:xfrm>
          <a:prstGeom prst="line">
            <a:avLst/>
          </a:prstGeom>
          <a:ln w="28575">
            <a:solidFill>
              <a:schemeClr val="tx1">
                <a:lumMod val="50000"/>
              </a:schemeClr>
            </a:solidFill>
          </a:ln>
        </p:spPr>
        <p:style>
          <a:lnRef idx="1">
            <a:schemeClr val="dk1"/>
          </a:lnRef>
          <a:fillRef idx="0">
            <a:schemeClr val="dk1"/>
          </a:fillRef>
          <a:effectRef idx="0">
            <a:schemeClr val="dk1"/>
          </a:effectRef>
          <a:fontRef idx="minor">
            <a:schemeClr val="tx1"/>
          </a:fontRef>
        </p:style>
      </p:cxnSp>
      <p:sp>
        <p:nvSpPr>
          <p:cNvPr id="6" name="Title 2" descr="" title="">
            <a:extLst>
              <a:ext uri="{FF2B5EF4-FFF2-40B4-BE49-F238E27FC236}">
                <a16:creationId xmlns:a16="http://schemas.microsoft.com/office/drawing/2014/main" id="{A8839A35-F767-4391-804B-622C99343034}"/>
              </a:ext>
            </a:extLst>
          </p:cNvPr>
          <p:cNvSpPr txBox="1">
            <a:spLocks/>
          </p:cNvSpPr>
          <p:nvPr/>
        </p:nvSpPr>
        <p:spPr bwMode="auto">
          <a:xfrm>
            <a:off x="2966224" y="471062"/>
            <a:ext cx="434897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182880" rIns="365760" bIns="45720" numCol="1" anchor="t" anchorCtr="0" compatLnSpc="1">
            <a:prstTxWarp prst="textNoShape">
              <a:avLst/>
            </a:prstTxWarp>
            <a:noAutofit/>
          </a:bodyPr>
          <a:lstStyle>
            <a:lvl1pPr algn="l" rtl="0" eaLnBrk="0" fontAlgn="base" hangingPunct="0">
              <a:lnSpc>
                <a:spcPts val="3300"/>
              </a:lnSpc>
              <a:spcBef>
                <a:spcPct val="0"/>
              </a:spcBef>
              <a:spcAft>
                <a:spcPct val="0"/>
              </a:spcAft>
              <a:defRPr sz="3600" b="0" kern="1200" cap="none">
                <a:solidFill>
                  <a:schemeClr val="bg1"/>
                </a:solidFill>
                <a:latin typeface="+mn-lt"/>
                <a:ea typeface="Tahoma" pitchFamily="34" charset="0"/>
                <a:cs typeface="Times New Roman" pitchFamily="18" charset="0"/>
              </a:defRPr>
            </a:lvl1pPr>
            <a:lvl2pPr algn="l" rtl="0" eaLnBrk="0" fontAlgn="base" hangingPunct="0">
              <a:lnSpc>
                <a:spcPts val="3300"/>
              </a:lnSpc>
              <a:spcBef>
                <a:spcPct val="0"/>
              </a:spcBef>
              <a:spcAft>
                <a:spcPct val="0"/>
              </a:spcAft>
              <a:defRPr sz="4000">
                <a:solidFill>
                  <a:schemeClr val="accent1"/>
                </a:solidFill>
                <a:latin typeface="Calibri" panose="020F0502020204030204" pitchFamily="34" charset="0"/>
                <a:ea typeface="Tahoma" panose="020B0604030504040204" pitchFamily="34" charset="0"/>
                <a:cs typeface="Times New Roman" panose="02020603050405020304" pitchFamily="18" charset="0"/>
              </a:defRPr>
            </a:lvl2pPr>
            <a:lvl3pPr algn="l" rtl="0" eaLnBrk="0" fontAlgn="base" hangingPunct="0">
              <a:lnSpc>
                <a:spcPts val="3300"/>
              </a:lnSpc>
              <a:spcBef>
                <a:spcPct val="0"/>
              </a:spcBef>
              <a:spcAft>
                <a:spcPct val="0"/>
              </a:spcAft>
              <a:defRPr sz="4000">
                <a:solidFill>
                  <a:schemeClr val="accent1"/>
                </a:solidFill>
                <a:latin typeface="Calibri" panose="020F0502020204030204" pitchFamily="34" charset="0"/>
                <a:ea typeface="Tahoma" panose="020B0604030504040204" pitchFamily="34" charset="0"/>
                <a:cs typeface="Times New Roman" panose="02020603050405020304" pitchFamily="18" charset="0"/>
              </a:defRPr>
            </a:lvl3pPr>
            <a:lvl4pPr algn="l" rtl="0" eaLnBrk="0" fontAlgn="base" hangingPunct="0">
              <a:lnSpc>
                <a:spcPts val="3300"/>
              </a:lnSpc>
              <a:spcBef>
                <a:spcPct val="0"/>
              </a:spcBef>
              <a:spcAft>
                <a:spcPct val="0"/>
              </a:spcAft>
              <a:defRPr sz="4000">
                <a:solidFill>
                  <a:schemeClr val="accent1"/>
                </a:solidFill>
                <a:latin typeface="Calibri" panose="020F0502020204030204" pitchFamily="34" charset="0"/>
                <a:ea typeface="Tahoma" panose="020B0604030504040204" pitchFamily="34" charset="0"/>
                <a:cs typeface="Times New Roman" panose="02020603050405020304" pitchFamily="18" charset="0"/>
              </a:defRPr>
            </a:lvl4pPr>
            <a:lvl5pPr algn="l" rtl="0" eaLnBrk="0" fontAlgn="base" hangingPunct="0">
              <a:lnSpc>
                <a:spcPts val="3300"/>
              </a:lnSpc>
              <a:spcBef>
                <a:spcPct val="0"/>
              </a:spcBef>
              <a:spcAft>
                <a:spcPct val="0"/>
              </a:spcAft>
              <a:defRPr sz="4000">
                <a:solidFill>
                  <a:schemeClr val="accent1"/>
                </a:solidFill>
                <a:latin typeface="Calibri" panose="020F0502020204030204" pitchFamily="34" charset="0"/>
                <a:ea typeface="Tahoma" panose="020B0604030504040204" pitchFamily="34" charset="0"/>
                <a:cs typeface="Times New Roman" panose="02020603050405020304" pitchFamily="18" charset="0"/>
              </a:defRPr>
            </a:lvl5pPr>
            <a:lvl6pPr marL="457200" algn="l" rtl="0" eaLnBrk="1" fontAlgn="base" hangingPunct="1">
              <a:lnSpc>
                <a:spcPts val="3300"/>
              </a:lnSpc>
              <a:spcBef>
                <a:spcPct val="0"/>
              </a:spcBef>
              <a:spcAft>
                <a:spcPct val="0"/>
              </a:spcAft>
              <a:defRPr sz="3400">
                <a:solidFill>
                  <a:schemeClr val="accent1"/>
                </a:solidFill>
                <a:latin typeface="Calibri" panose="020F0502020204030204" pitchFamily="34" charset="0"/>
                <a:ea typeface="Tahoma" panose="020B0604030504040204" pitchFamily="34" charset="0"/>
                <a:cs typeface="Times New Roman" panose="02020603050405020304" pitchFamily="18" charset="0"/>
              </a:defRPr>
            </a:lvl6pPr>
            <a:lvl7pPr marL="914400" algn="l" rtl="0" eaLnBrk="1" fontAlgn="base" hangingPunct="1">
              <a:lnSpc>
                <a:spcPts val="3300"/>
              </a:lnSpc>
              <a:spcBef>
                <a:spcPct val="0"/>
              </a:spcBef>
              <a:spcAft>
                <a:spcPct val="0"/>
              </a:spcAft>
              <a:defRPr sz="3400">
                <a:solidFill>
                  <a:schemeClr val="accent1"/>
                </a:solidFill>
                <a:latin typeface="Calibri" panose="020F0502020204030204" pitchFamily="34" charset="0"/>
                <a:ea typeface="Tahoma" panose="020B0604030504040204" pitchFamily="34" charset="0"/>
                <a:cs typeface="Times New Roman" panose="02020603050405020304" pitchFamily="18" charset="0"/>
              </a:defRPr>
            </a:lvl7pPr>
            <a:lvl8pPr marL="1371600" algn="l" rtl="0" eaLnBrk="1" fontAlgn="base" hangingPunct="1">
              <a:lnSpc>
                <a:spcPts val="3300"/>
              </a:lnSpc>
              <a:spcBef>
                <a:spcPct val="0"/>
              </a:spcBef>
              <a:spcAft>
                <a:spcPct val="0"/>
              </a:spcAft>
              <a:defRPr sz="3400">
                <a:solidFill>
                  <a:schemeClr val="accent1"/>
                </a:solidFill>
                <a:latin typeface="Calibri" panose="020F0502020204030204" pitchFamily="34" charset="0"/>
                <a:ea typeface="Tahoma" panose="020B0604030504040204" pitchFamily="34" charset="0"/>
                <a:cs typeface="Times New Roman" panose="02020603050405020304" pitchFamily="18" charset="0"/>
              </a:defRPr>
            </a:lvl8pPr>
            <a:lvl9pPr marL="1828800" algn="l" rtl="0" eaLnBrk="1" fontAlgn="base" hangingPunct="1">
              <a:lnSpc>
                <a:spcPts val="3300"/>
              </a:lnSpc>
              <a:spcBef>
                <a:spcPct val="0"/>
              </a:spcBef>
              <a:spcAft>
                <a:spcPct val="0"/>
              </a:spcAft>
              <a:defRPr sz="3400">
                <a:solidFill>
                  <a:schemeClr val="accent1"/>
                </a:solidFill>
                <a:latin typeface="Calibri" panose="020F0502020204030204" pitchFamily="34" charset="0"/>
                <a:ea typeface="Tahoma" panose="020B0604030504040204" pitchFamily="34" charset="0"/>
                <a:cs typeface="Times New Roman" panose="02020603050405020304" pitchFamily="18" charset="0"/>
              </a:defRPr>
            </a:lvl9pPr>
          </a:lstStyle>
          <a:p>
            <a:pPr defTabSz="914400" eaLnBrk="1" hangingPunct="1"/>
            <a:r>
              <a:rPr lang="en-US" sz="6000" b="1" dirty="0">
                <a:effectLst>
                  <a:outerShdw blurRad="38100" dist="38100" dir="2700000" algn="tl">
                    <a:srgbClr val="C0C0C0"/>
                  </a:outerShdw>
                </a:effectLst>
              </a:rPr>
              <a:t>Questions?</a:t>
            </a:r>
          </a:p>
        </p:txBody>
      </p:sp>
    </p:spTree>
    <p:extLst>
      <p:ext uri="{BB962C8B-B14F-4D97-AF65-F5344CB8AC3E}">
        <p14:creationId xmlns:p14="http://schemas.microsoft.com/office/powerpoint/2010/main" val="4084889436"/>
      </p:ext>
    </p:extLst>
  </p:cSld>
  <p:clrMapOvr>
    <a:masterClrMapping/>
  </p:clrMapOvr>
</p:sld>
</file>

<file path=ppt/theme/theme1.xml><?xml version="1.0" encoding="utf-8"?>
<a:theme xmlns:a="http://schemas.openxmlformats.org/drawingml/2006/main" name="CS Template 1">
  <a:themeElements>
    <a:clrScheme name="Custom 2">
      <a:dk1>
        <a:srgbClr val="969696"/>
      </a:dk1>
      <a:lt1>
        <a:srgbClr val="FFFFFF"/>
      </a:lt1>
      <a:dk2>
        <a:srgbClr val="EAEAEA"/>
      </a:dk2>
      <a:lt2>
        <a:srgbClr val="B2D7ED"/>
      </a:lt2>
      <a:accent1>
        <a:srgbClr val="003F96"/>
      </a:accent1>
      <a:accent2>
        <a:srgbClr val="487036"/>
      </a:accent2>
      <a:accent3>
        <a:srgbClr val="3B6E8F"/>
      </a:accent3>
      <a:accent4>
        <a:srgbClr val="C66A1D"/>
      </a:accent4>
      <a:accent5>
        <a:srgbClr val="7F7F7F"/>
      </a:accent5>
      <a:accent6>
        <a:srgbClr val="CE1126"/>
      </a:accent6>
      <a:hlink>
        <a:srgbClr val="FED622"/>
      </a:hlink>
      <a:folHlink>
        <a:srgbClr val="B2D7E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ap:Properties xmlns:vt="http://schemas.openxmlformats.org/officeDocument/2006/docPropsVTypes" xmlns:ap="http://schemas.openxmlformats.org/officeDocument/2006/extended-properties"/>
</file>

<file path=docProps/core.xml><?xml version="1.0" encoding="utf-8"?>
<coreProperties xmlns:dc="http://purl.org/dc/elements/1.1/" xmlns:dcterms="http://purl.org/dc/terms/" xmlns:xsi="http://www.w3.org/2001/XMLSchema-instance" xmlns="http://schemas.openxmlformats.org/package/2006/metadata/core-properties">
  <lastPrinted>1900-01-01T05:00:00.0000000Z</lastPrinted>
  <dcterms:created xsi:type="dcterms:W3CDTF">1900-01-01T05:00:00.0000000Z</dcterms:created>
  <dcterms:modified xsi:type="dcterms:W3CDTF">1900-01-01T05:00:00.0000000Z</dcterms:modified>
</coreProperties>
</file>