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76" r:id="rId4"/>
  </p:sldMasterIdLst>
  <p:notesMasterIdLst>
    <p:notesMasterId r:id="rId94"/>
  </p:notesMasterIdLst>
  <p:sldIdLst>
    <p:sldId id="2145707834" r:id="rId5"/>
    <p:sldId id="1602" r:id="rId6"/>
    <p:sldId id="1585" r:id="rId7"/>
    <p:sldId id="1490" r:id="rId8"/>
    <p:sldId id="1491" r:id="rId9"/>
    <p:sldId id="1492" r:id="rId10"/>
    <p:sldId id="1493" r:id="rId11"/>
    <p:sldId id="1494" r:id="rId12"/>
    <p:sldId id="1495" r:id="rId13"/>
    <p:sldId id="1497" r:id="rId14"/>
    <p:sldId id="1511" r:id="rId15"/>
    <p:sldId id="1496" r:id="rId16"/>
    <p:sldId id="1498" r:id="rId17"/>
    <p:sldId id="1505" r:id="rId18"/>
    <p:sldId id="1509" r:id="rId19"/>
    <p:sldId id="1570" r:id="rId20"/>
    <p:sldId id="1515" r:id="rId21"/>
    <p:sldId id="1571" r:id="rId22"/>
    <p:sldId id="1521" r:id="rId23"/>
    <p:sldId id="1446" r:id="rId24"/>
    <p:sldId id="1573" r:id="rId25"/>
    <p:sldId id="1575" r:id="rId26"/>
    <p:sldId id="1582" r:id="rId27"/>
    <p:sldId id="1624" r:id="rId28"/>
    <p:sldId id="1393" r:id="rId29"/>
    <p:sldId id="1281" r:id="rId30"/>
    <p:sldId id="1574" r:id="rId31"/>
    <p:sldId id="1576" r:id="rId32"/>
    <p:sldId id="328" r:id="rId33"/>
    <p:sldId id="1577" r:id="rId34"/>
    <p:sldId id="1578" r:id="rId35"/>
    <p:sldId id="1418" r:id="rId36"/>
    <p:sldId id="1423" r:id="rId37"/>
    <p:sldId id="1579" r:id="rId38"/>
    <p:sldId id="1424" r:id="rId39"/>
    <p:sldId id="1425" r:id="rId40"/>
    <p:sldId id="1586" r:id="rId41"/>
    <p:sldId id="1402" r:id="rId42"/>
    <p:sldId id="1427" r:id="rId43"/>
    <p:sldId id="2145707835" r:id="rId44"/>
    <p:sldId id="1477" r:id="rId45"/>
    <p:sldId id="1478" r:id="rId46"/>
    <p:sldId id="1572" r:id="rId47"/>
    <p:sldId id="1587" r:id="rId48"/>
    <p:sldId id="1604" r:id="rId49"/>
    <p:sldId id="1605" r:id="rId50"/>
    <p:sldId id="1429" r:id="rId51"/>
    <p:sldId id="1588" r:id="rId52"/>
    <p:sldId id="1589" r:id="rId53"/>
    <p:sldId id="1432" r:id="rId54"/>
    <p:sldId id="1549" r:id="rId55"/>
    <p:sldId id="1591" r:id="rId56"/>
    <p:sldId id="1592" r:id="rId57"/>
    <p:sldId id="1593" r:id="rId58"/>
    <p:sldId id="1594" r:id="rId59"/>
    <p:sldId id="1407" r:id="rId60"/>
    <p:sldId id="1596" r:id="rId61"/>
    <p:sldId id="1597" r:id="rId62"/>
    <p:sldId id="1599" r:id="rId63"/>
    <p:sldId id="1557" r:id="rId64"/>
    <p:sldId id="1556" r:id="rId65"/>
    <p:sldId id="1561" r:id="rId66"/>
    <p:sldId id="1595" r:id="rId67"/>
    <p:sldId id="1609" r:id="rId68"/>
    <p:sldId id="1612" r:id="rId69"/>
    <p:sldId id="1610" r:id="rId70"/>
    <p:sldId id="1436" r:id="rId71"/>
    <p:sldId id="1569" r:id="rId72"/>
    <p:sldId id="1606" r:id="rId73"/>
    <p:sldId id="1614" r:id="rId74"/>
    <p:sldId id="1616" r:id="rId75"/>
    <p:sldId id="1613" r:id="rId76"/>
    <p:sldId id="1617" r:id="rId77"/>
    <p:sldId id="1619" r:id="rId78"/>
    <p:sldId id="1540" r:id="rId79"/>
    <p:sldId id="2145707836" r:id="rId80"/>
    <p:sldId id="1607" r:id="rId81"/>
    <p:sldId id="1581" r:id="rId82"/>
    <p:sldId id="1542" r:id="rId83"/>
    <p:sldId id="1583" r:id="rId84"/>
    <p:sldId id="1600" r:id="rId85"/>
    <p:sldId id="1546" r:id="rId86"/>
    <p:sldId id="1608" r:id="rId87"/>
    <p:sldId id="1548" r:id="rId88"/>
    <p:sldId id="1551" r:id="rId89"/>
    <p:sldId id="1552" r:id="rId90"/>
    <p:sldId id="1554" r:id="rId91"/>
    <p:sldId id="2145707837" r:id="rId92"/>
    <p:sldId id="1623"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01" autoAdjust="0"/>
    <p:restoredTop sz="67799" autoAdjust="0"/>
  </p:normalViewPr>
  <p:slideViewPr>
    <p:cSldViewPr snapToGrid="0">
      <p:cViewPr varScale="1">
        <p:scale>
          <a:sx n="43" d="100"/>
          <a:sy n="43" d="100"/>
        </p:scale>
        <p:origin x="1356" y="3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1" d="100"/>
          <a:sy n="81" d="100"/>
        </p:scale>
        <p:origin x="2058"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presProps" Target="pres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0EE36C-9602-46A6-8296-E24EBA295846}" type="doc">
      <dgm:prSet loTypeId="urn:microsoft.com/office/officeart/2008/layout/LinedList" loCatId="list" qsTypeId="urn:microsoft.com/office/officeart/2005/8/quickstyle/simple1" qsCatId="simple" csTypeId="urn:microsoft.com/office/officeart/2018/5/colors/Iconchunking_neutralbg_colorful1" csCatId="colorful" phldr="1"/>
      <dgm:spPr/>
      <dgm:t>
        <a:bodyPr/>
        <a:lstStyle/>
        <a:p>
          <a:endParaRPr lang="en-US"/>
        </a:p>
      </dgm:t>
    </dgm:pt>
    <dgm:pt modelId="{A6F62C59-4678-4C09-A71C-384D3985E23E}">
      <dgm:prSet custT="1"/>
      <dgm:spPr/>
      <dgm:t>
        <a:bodyPr/>
        <a:lstStyle/>
        <a:p>
          <a:r>
            <a:rPr lang="en-US" sz="3200" dirty="0">
              <a:latin typeface="Helvetica Neue Medium"/>
            </a:rPr>
            <a:t>Communication with Adults</a:t>
          </a:r>
        </a:p>
      </dgm:t>
    </dgm:pt>
    <dgm:pt modelId="{9080A3F5-673D-4564-BA71-2BB6E6E13384}" type="parTrans" cxnId="{2BE5EE0C-C812-48AB-A86B-30A6FA2982AC}">
      <dgm:prSet/>
      <dgm:spPr/>
      <dgm:t>
        <a:bodyPr/>
        <a:lstStyle/>
        <a:p>
          <a:endParaRPr lang="en-US"/>
        </a:p>
      </dgm:t>
    </dgm:pt>
    <dgm:pt modelId="{D85B12D8-810F-4023-8416-DE84F0841894}" type="sibTrans" cxnId="{2BE5EE0C-C812-48AB-A86B-30A6FA2982AC}">
      <dgm:prSet/>
      <dgm:spPr/>
      <dgm:t>
        <a:bodyPr/>
        <a:lstStyle/>
        <a:p>
          <a:endParaRPr lang="en-US"/>
        </a:p>
      </dgm:t>
    </dgm:pt>
    <dgm:pt modelId="{7F448036-8E4B-4738-9CDA-39AA66C2B450}">
      <dgm:prSet custT="1"/>
      <dgm:spPr/>
      <dgm:t>
        <a:bodyPr/>
        <a:lstStyle/>
        <a:p>
          <a:r>
            <a:rPr lang="en-US" sz="3200" dirty="0">
              <a:latin typeface="Helvetica Neue Medium"/>
            </a:rPr>
            <a:t>Activities as the Lure for Adults</a:t>
          </a:r>
        </a:p>
      </dgm:t>
    </dgm:pt>
    <dgm:pt modelId="{5934BF09-84EF-4D33-9319-31B9B01E6B1B}" type="parTrans" cxnId="{BE19A432-CA4D-4292-86BB-01C96E782CDA}">
      <dgm:prSet/>
      <dgm:spPr/>
      <dgm:t>
        <a:bodyPr/>
        <a:lstStyle/>
        <a:p>
          <a:endParaRPr lang="en-US"/>
        </a:p>
      </dgm:t>
    </dgm:pt>
    <dgm:pt modelId="{F3423C1D-EBFF-4836-B8EA-F725C81821AF}" type="sibTrans" cxnId="{BE19A432-CA4D-4292-86BB-01C96E782CDA}">
      <dgm:prSet/>
      <dgm:spPr/>
      <dgm:t>
        <a:bodyPr/>
        <a:lstStyle/>
        <a:p>
          <a:endParaRPr lang="en-US"/>
        </a:p>
      </dgm:t>
    </dgm:pt>
    <dgm:pt modelId="{3E8AE818-5212-4304-B674-D7AE561DD72C}">
      <dgm:prSet custT="1"/>
      <dgm:spPr/>
      <dgm:t>
        <a:bodyPr/>
        <a:lstStyle/>
        <a:p>
          <a:r>
            <a:rPr lang="en-US" sz="3200" kern="1200" dirty="0">
              <a:solidFill>
                <a:prstClr val="black">
                  <a:hueOff val="0"/>
                  <a:satOff val="0"/>
                  <a:lumOff val="0"/>
                  <a:alphaOff val="0"/>
                </a:prstClr>
              </a:solidFill>
              <a:latin typeface="Helvetica Neue Medium"/>
              <a:ea typeface="+mn-ea"/>
              <a:cs typeface="+mn-cs"/>
            </a:rPr>
            <a:t>Recognition of Leaders + Helpers</a:t>
          </a:r>
        </a:p>
      </dgm:t>
    </dgm:pt>
    <dgm:pt modelId="{8E90C26C-4C20-4B92-9336-2302E827076F}" type="parTrans" cxnId="{26745E2C-9E9A-4079-8E98-A3988F5D1345}">
      <dgm:prSet/>
      <dgm:spPr/>
      <dgm:t>
        <a:bodyPr/>
        <a:lstStyle/>
        <a:p>
          <a:endParaRPr lang="en-US"/>
        </a:p>
      </dgm:t>
    </dgm:pt>
    <dgm:pt modelId="{7DC66296-CBC6-4CE5-B677-4999676DE888}" type="sibTrans" cxnId="{26745E2C-9E9A-4079-8E98-A3988F5D1345}">
      <dgm:prSet/>
      <dgm:spPr/>
      <dgm:t>
        <a:bodyPr/>
        <a:lstStyle/>
        <a:p>
          <a:endParaRPr lang="en-US"/>
        </a:p>
      </dgm:t>
    </dgm:pt>
    <dgm:pt modelId="{FADD8EE7-19EE-48CF-9FE3-D1D0664F21CF}">
      <dgm:prSet custT="1"/>
      <dgm:spPr/>
      <dgm:t>
        <a:bodyPr/>
        <a:lstStyle/>
        <a:p>
          <a:r>
            <a:rPr lang="en-US" sz="3200" kern="1200" dirty="0">
              <a:solidFill>
                <a:prstClr val="black">
                  <a:hueOff val="0"/>
                  <a:satOff val="0"/>
                  <a:lumOff val="0"/>
                  <a:alphaOff val="0"/>
                </a:prstClr>
              </a:solidFill>
              <a:latin typeface="Helvetica Neue Medium"/>
              <a:ea typeface="+mn-ea"/>
              <a:cs typeface="+mn-cs"/>
            </a:rPr>
            <a:t>Your Local Org Chart or Wish List</a:t>
          </a:r>
        </a:p>
      </dgm:t>
    </dgm:pt>
    <dgm:pt modelId="{E53FCD04-FC0C-445C-AA4D-79881A232210}" type="parTrans" cxnId="{864392A1-3FD6-4916-B004-A088E3406773}">
      <dgm:prSet/>
      <dgm:spPr/>
      <dgm:t>
        <a:bodyPr/>
        <a:lstStyle/>
        <a:p>
          <a:endParaRPr lang="en-US"/>
        </a:p>
      </dgm:t>
    </dgm:pt>
    <dgm:pt modelId="{FF10E1C5-CA83-4356-B02B-9215A943426B}" type="sibTrans" cxnId="{864392A1-3FD6-4916-B004-A088E3406773}">
      <dgm:prSet/>
      <dgm:spPr/>
      <dgm:t>
        <a:bodyPr/>
        <a:lstStyle/>
        <a:p>
          <a:endParaRPr lang="en-US"/>
        </a:p>
      </dgm:t>
    </dgm:pt>
    <dgm:pt modelId="{4E047D7F-72EC-40B2-BAAB-ECC5B4902C89}">
      <dgm:prSet custT="1"/>
      <dgm:spPr/>
      <dgm:t>
        <a:bodyPr/>
        <a:lstStyle/>
        <a:p>
          <a:r>
            <a:rPr lang="en-US" sz="3200" kern="1200" dirty="0">
              <a:solidFill>
                <a:prstClr val="black">
                  <a:hueOff val="0"/>
                  <a:satOff val="0"/>
                  <a:lumOff val="0"/>
                  <a:alphaOff val="0"/>
                </a:prstClr>
              </a:solidFill>
              <a:latin typeface="Helvetica Neue Medium"/>
              <a:ea typeface="+mn-ea"/>
              <a:cs typeface="+mn-cs"/>
            </a:rPr>
            <a:t>Right Size Your Jobs</a:t>
          </a:r>
        </a:p>
      </dgm:t>
    </dgm:pt>
    <dgm:pt modelId="{B87B919B-ACB7-4C53-BC3B-9E40AC8EE162}" type="parTrans" cxnId="{30581D3D-4F43-4574-A26F-843DF3638432}">
      <dgm:prSet/>
      <dgm:spPr/>
      <dgm:t>
        <a:bodyPr/>
        <a:lstStyle/>
        <a:p>
          <a:endParaRPr lang="en-US"/>
        </a:p>
      </dgm:t>
    </dgm:pt>
    <dgm:pt modelId="{434618B3-34BA-4D53-986D-F5FEF26B48A8}" type="sibTrans" cxnId="{30581D3D-4F43-4574-A26F-843DF3638432}">
      <dgm:prSet/>
      <dgm:spPr/>
      <dgm:t>
        <a:bodyPr/>
        <a:lstStyle/>
        <a:p>
          <a:endParaRPr lang="en-US"/>
        </a:p>
      </dgm:t>
    </dgm:pt>
    <dgm:pt modelId="{E2A65A61-F8C8-4191-82AC-42ECFD19FA4C}">
      <dgm:prSet custT="1"/>
      <dgm:spPr/>
      <dgm:t>
        <a:bodyPr/>
        <a:lstStyle/>
        <a:p>
          <a:r>
            <a:rPr lang="en-US" sz="3200" kern="1200" dirty="0">
              <a:solidFill>
                <a:prstClr val="black">
                  <a:hueOff val="0"/>
                  <a:satOff val="0"/>
                  <a:lumOff val="0"/>
                  <a:alphaOff val="0"/>
                </a:prstClr>
              </a:solidFill>
              <a:latin typeface="Helvetica Neue Medium"/>
              <a:ea typeface="+mn-ea"/>
              <a:cs typeface="+mn-cs"/>
            </a:rPr>
            <a:t>Right Size Your Program</a:t>
          </a:r>
        </a:p>
      </dgm:t>
    </dgm:pt>
    <dgm:pt modelId="{7AD0E413-8BAC-48B1-A116-497C3CE7EC81}" type="parTrans" cxnId="{1D635154-7F7F-4EE8-8B07-12085EC0BBB2}">
      <dgm:prSet/>
      <dgm:spPr/>
      <dgm:t>
        <a:bodyPr/>
        <a:lstStyle/>
        <a:p>
          <a:endParaRPr lang="en-US"/>
        </a:p>
      </dgm:t>
    </dgm:pt>
    <dgm:pt modelId="{4D67E6D5-B390-44D2-8DEA-1564F8C588DC}" type="sibTrans" cxnId="{1D635154-7F7F-4EE8-8B07-12085EC0BBB2}">
      <dgm:prSet/>
      <dgm:spPr/>
      <dgm:t>
        <a:bodyPr/>
        <a:lstStyle/>
        <a:p>
          <a:endParaRPr lang="en-US"/>
        </a:p>
      </dgm:t>
    </dgm:pt>
    <dgm:pt modelId="{D9757DE9-F1BB-4707-AF16-57B105374BA9}">
      <dgm:prSet custT="1"/>
      <dgm:spPr/>
      <dgm:t>
        <a:bodyPr/>
        <a:lstStyle/>
        <a:p>
          <a:r>
            <a:rPr lang="en-US" sz="3200" kern="1200" dirty="0">
              <a:solidFill>
                <a:prstClr val="black">
                  <a:hueOff val="0"/>
                  <a:satOff val="0"/>
                  <a:lumOff val="0"/>
                  <a:alphaOff val="0"/>
                </a:prstClr>
              </a:solidFill>
              <a:latin typeface="Helvetica Neue Medium"/>
              <a:ea typeface="+mn-ea"/>
              <a:cs typeface="+mn-cs"/>
            </a:rPr>
            <a:t>Everything Else (80 Plus Ways)</a:t>
          </a:r>
        </a:p>
      </dgm:t>
    </dgm:pt>
    <dgm:pt modelId="{17FB455A-7E74-496A-B8B3-01FE8498E717}" type="parTrans" cxnId="{F9C316B5-A728-40EC-B8DA-5D4342A3AA55}">
      <dgm:prSet/>
      <dgm:spPr/>
      <dgm:t>
        <a:bodyPr/>
        <a:lstStyle/>
        <a:p>
          <a:endParaRPr lang="en-US"/>
        </a:p>
      </dgm:t>
    </dgm:pt>
    <dgm:pt modelId="{2657BBAE-E4E2-4C97-B640-575D2D4705D7}" type="sibTrans" cxnId="{F9C316B5-A728-40EC-B8DA-5D4342A3AA55}">
      <dgm:prSet/>
      <dgm:spPr/>
      <dgm:t>
        <a:bodyPr/>
        <a:lstStyle/>
        <a:p>
          <a:endParaRPr lang="en-US"/>
        </a:p>
      </dgm:t>
    </dgm:pt>
    <dgm:pt modelId="{57211D7B-FAE3-43DA-B0A0-22C4A3D12633}" type="pres">
      <dgm:prSet presAssocID="{7F0EE36C-9602-46A6-8296-E24EBA295846}" presName="vert0" presStyleCnt="0">
        <dgm:presLayoutVars>
          <dgm:dir/>
          <dgm:animOne val="branch"/>
          <dgm:animLvl val="lvl"/>
        </dgm:presLayoutVars>
      </dgm:prSet>
      <dgm:spPr/>
    </dgm:pt>
    <dgm:pt modelId="{97A9F7B5-79E6-4DAE-BA85-35A82B14F799}" type="pres">
      <dgm:prSet presAssocID="{A6F62C59-4678-4C09-A71C-384D3985E23E}" presName="thickLine" presStyleLbl="alignNode1" presStyleIdx="0" presStyleCnt="7"/>
      <dgm:spPr/>
    </dgm:pt>
    <dgm:pt modelId="{D419A77D-13DE-4E83-BA98-93D8B51319C5}" type="pres">
      <dgm:prSet presAssocID="{A6F62C59-4678-4C09-A71C-384D3985E23E}" presName="horz1" presStyleCnt="0"/>
      <dgm:spPr/>
    </dgm:pt>
    <dgm:pt modelId="{ADC7DE57-874F-41FA-A8A2-33EC4CC28FE7}" type="pres">
      <dgm:prSet presAssocID="{A6F62C59-4678-4C09-A71C-384D3985E23E}" presName="tx1" presStyleLbl="revTx" presStyleIdx="0" presStyleCnt="7"/>
      <dgm:spPr/>
    </dgm:pt>
    <dgm:pt modelId="{3FFCFC33-4F6E-4DC7-844C-B16403D6C72B}" type="pres">
      <dgm:prSet presAssocID="{A6F62C59-4678-4C09-A71C-384D3985E23E}" presName="vert1" presStyleCnt="0"/>
      <dgm:spPr/>
    </dgm:pt>
    <dgm:pt modelId="{DC0640D3-91F9-4843-B264-DC052EB05C0F}" type="pres">
      <dgm:prSet presAssocID="{7F448036-8E4B-4738-9CDA-39AA66C2B450}" presName="thickLine" presStyleLbl="alignNode1" presStyleIdx="1" presStyleCnt="7"/>
      <dgm:spPr/>
    </dgm:pt>
    <dgm:pt modelId="{D47F2E1F-8F8F-42F1-AEC3-FD0DF2D1705E}" type="pres">
      <dgm:prSet presAssocID="{7F448036-8E4B-4738-9CDA-39AA66C2B450}" presName="horz1" presStyleCnt="0"/>
      <dgm:spPr/>
    </dgm:pt>
    <dgm:pt modelId="{6CA88E63-9B86-4D05-9CFE-82A773825733}" type="pres">
      <dgm:prSet presAssocID="{7F448036-8E4B-4738-9CDA-39AA66C2B450}" presName="tx1" presStyleLbl="revTx" presStyleIdx="1" presStyleCnt="7"/>
      <dgm:spPr/>
    </dgm:pt>
    <dgm:pt modelId="{2149B798-EA7F-4710-B43B-98747FA504E7}" type="pres">
      <dgm:prSet presAssocID="{7F448036-8E4B-4738-9CDA-39AA66C2B450}" presName="vert1" presStyleCnt="0"/>
      <dgm:spPr/>
    </dgm:pt>
    <dgm:pt modelId="{A800641D-EC6B-4DF6-B313-1FD45941F04D}" type="pres">
      <dgm:prSet presAssocID="{3E8AE818-5212-4304-B674-D7AE561DD72C}" presName="thickLine" presStyleLbl="alignNode1" presStyleIdx="2" presStyleCnt="7"/>
      <dgm:spPr/>
    </dgm:pt>
    <dgm:pt modelId="{466E231E-1E45-42F2-9E8F-C5F05C5043EF}" type="pres">
      <dgm:prSet presAssocID="{3E8AE818-5212-4304-B674-D7AE561DD72C}" presName="horz1" presStyleCnt="0"/>
      <dgm:spPr/>
    </dgm:pt>
    <dgm:pt modelId="{3B309AA0-84AC-4C06-9E46-6B6A811A8AE1}" type="pres">
      <dgm:prSet presAssocID="{3E8AE818-5212-4304-B674-D7AE561DD72C}" presName="tx1" presStyleLbl="revTx" presStyleIdx="2" presStyleCnt="7"/>
      <dgm:spPr/>
    </dgm:pt>
    <dgm:pt modelId="{AE736A3B-C0AF-4AF1-AA20-83B9C2D4DC3F}" type="pres">
      <dgm:prSet presAssocID="{3E8AE818-5212-4304-B674-D7AE561DD72C}" presName="vert1" presStyleCnt="0"/>
      <dgm:spPr/>
    </dgm:pt>
    <dgm:pt modelId="{1CAC2A90-A599-496A-94B6-BCB85B3CEFE4}" type="pres">
      <dgm:prSet presAssocID="{FADD8EE7-19EE-48CF-9FE3-D1D0664F21CF}" presName="thickLine" presStyleLbl="alignNode1" presStyleIdx="3" presStyleCnt="7"/>
      <dgm:spPr/>
    </dgm:pt>
    <dgm:pt modelId="{E8E3F0C9-6505-4EB8-A154-DCF206FFDF62}" type="pres">
      <dgm:prSet presAssocID="{FADD8EE7-19EE-48CF-9FE3-D1D0664F21CF}" presName="horz1" presStyleCnt="0"/>
      <dgm:spPr/>
    </dgm:pt>
    <dgm:pt modelId="{2C438BBC-E76E-4BF2-B1DB-342191F2D520}" type="pres">
      <dgm:prSet presAssocID="{FADD8EE7-19EE-48CF-9FE3-D1D0664F21CF}" presName="tx1" presStyleLbl="revTx" presStyleIdx="3" presStyleCnt="7"/>
      <dgm:spPr/>
    </dgm:pt>
    <dgm:pt modelId="{5056E66C-6A52-45AE-9A79-2A8B173BC454}" type="pres">
      <dgm:prSet presAssocID="{FADD8EE7-19EE-48CF-9FE3-D1D0664F21CF}" presName="vert1" presStyleCnt="0"/>
      <dgm:spPr/>
    </dgm:pt>
    <dgm:pt modelId="{C34C4EB6-DCF9-46C4-923B-1A637983A4B0}" type="pres">
      <dgm:prSet presAssocID="{4E047D7F-72EC-40B2-BAAB-ECC5B4902C89}" presName="thickLine" presStyleLbl="alignNode1" presStyleIdx="4" presStyleCnt="7"/>
      <dgm:spPr/>
    </dgm:pt>
    <dgm:pt modelId="{4E7508FB-8498-4FCC-93E2-2562B59B8ADC}" type="pres">
      <dgm:prSet presAssocID="{4E047D7F-72EC-40B2-BAAB-ECC5B4902C89}" presName="horz1" presStyleCnt="0"/>
      <dgm:spPr/>
    </dgm:pt>
    <dgm:pt modelId="{CC789A4B-71ED-4C66-B59F-B0AD70EAEAE7}" type="pres">
      <dgm:prSet presAssocID="{4E047D7F-72EC-40B2-BAAB-ECC5B4902C89}" presName="tx1" presStyleLbl="revTx" presStyleIdx="4" presStyleCnt="7"/>
      <dgm:spPr/>
    </dgm:pt>
    <dgm:pt modelId="{93472D69-1614-458C-A0D4-C4A63571D6D8}" type="pres">
      <dgm:prSet presAssocID="{4E047D7F-72EC-40B2-BAAB-ECC5B4902C89}" presName="vert1" presStyleCnt="0"/>
      <dgm:spPr/>
    </dgm:pt>
    <dgm:pt modelId="{63E00E05-67AB-4E4F-AF71-07A7CB7D65AD}" type="pres">
      <dgm:prSet presAssocID="{E2A65A61-F8C8-4191-82AC-42ECFD19FA4C}" presName="thickLine" presStyleLbl="alignNode1" presStyleIdx="5" presStyleCnt="7"/>
      <dgm:spPr/>
    </dgm:pt>
    <dgm:pt modelId="{6E0F6F40-CE8D-4FF1-93F5-114974C9F5E2}" type="pres">
      <dgm:prSet presAssocID="{E2A65A61-F8C8-4191-82AC-42ECFD19FA4C}" presName="horz1" presStyleCnt="0"/>
      <dgm:spPr/>
    </dgm:pt>
    <dgm:pt modelId="{66FBA462-BC38-4C49-9B36-CFC7237E6BA0}" type="pres">
      <dgm:prSet presAssocID="{E2A65A61-F8C8-4191-82AC-42ECFD19FA4C}" presName="tx1" presStyleLbl="revTx" presStyleIdx="5" presStyleCnt="7"/>
      <dgm:spPr/>
    </dgm:pt>
    <dgm:pt modelId="{D5DB5DF5-2738-471F-B816-4DB6F306B8F2}" type="pres">
      <dgm:prSet presAssocID="{E2A65A61-F8C8-4191-82AC-42ECFD19FA4C}" presName="vert1" presStyleCnt="0"/>
      <dgm:spPr/>
    </dgm:pt>
    <dgm:pt modelId="{32E2577E-9169-469F-8C64-91CE102811B5}" type="pres">
      <dgm:prSet presAssocID="{D9757DE9-F1BB-4707-AF16-57B105374BA9}" presName="thickLine" presStyleLbl="alignNode1" presStyleIdx="6" presStyleCnt="7"/>
      <dgm:spPr/>
    </dgm:pt>
    <dgm:pt modelId="{6EDA4DD2-05CA-4AA1-B338-8DA64099E91E}" type="pres">
      <dgm:prSet presAssocID="{D9757DE9-F1BB-4707-AF16-57B105374BA9}" presName="horz1" presStyleCnt="0"/>
      <dgm:spPr/>
    </dgm:pt>
    <dgm:pt modelId="{C5498161-25B7-4655-92B1-D714F8B59236}" type="pres">
      <dgm:prSet presAssocID="{D9757DE9-F1BB-4707-AF16-57B105374BA9}" presName="tx1" presStyleLbl="revTx" presStyleIdx="6" presStyleCnt="7"/>
      <dgm:spPr/>
    </dgm:pt>
    <dgm:pt modelId="{B780C4D7-2912-494B-A9DF-82ADCC4AFD51}" type="pres">
      <dgm:prSet presAssocID="{D9757DE9-F1BB-4707-AF16-57B105374BA9}" presName="vert1" presStyleCnt="0"/>
      <dgm:spPr/>
    </dgm:pt>
  </dgm:ptLst>
  <dgm:cxnLst>
    <dgm:cxn modelId="{2BE5EE0C-C812-48AB-A86B-30A6FA2982AC}" srcId="{7F0EE36C-9602-46A6-8296-E24EBA295846}" destId="{A6F62C59-4678-4C09-A71C-384D3985E23E}" srcOrd="0" destOrd="0" parTransId="{9080A3F5-673D-4564-BA71-2BB6E6E13384}" sibTransId="{D85B12D8-810F-4023-8416-DE84F0841894}"/>
    <dgm:cxn modelId="{26745E2C-9E9A-4079-8E98-A3988F5D1345}" srcId="{7F0EE36C-9602-46A6-8296-E24EBA295846}" destId="{3E8AE818-5212-4304-B674-D7AE561DD72C}" srcOrd="2" destOrd="0" parTransId="{8E90C26C-4C20-4B92-9336-2302E827076F}" sibTransId="{7DC66296-CBC6-4CE5-B677-4999676DE888}"/>
    <dgm:cxn modelId="{BE19A432-CA4D-4292-86BB-01C96E782CDA}" srcId="{7F0EE36C-9602-46A6-8296-E24EBA295846}" destId="{7F448036-8E4B-4738-9CDA-39AA66C2B450}" srcOrd="1" destOrd="0" parTransId="{5934BF09-84EF-4D33-9319-31B9B01E6B1B}" sibTransId="{F3423C1D-EBFF-4836-B8EA-F725C81821AF}"/>
    <dgm:cxn modelId="{30581D3D-4F43-4574-A26F-843DF3638432}" srcId="{7F0EE36C-9602-46A6-8296-E24EBA295846}" destId="{4E047D7F-72EC-40B2-BAAB-ECC5B4902C89}" srcOrd="4" destOrd="0" parTransId="{B87B919B-ACB7-4C53-BC3B-9E40AC8EE162}" sibTransId="{434618B3-34BA-4D53-986D-F5FEF26B48A8}"/>
    <dgm:cxn modelId="{50311F65-22A1-4E6D-971F-1380FAF54866}" type="presOf" srcId="{FADD8EE7-19EE-48CF-9FE3-D1D0664F21CF}" destId="{2C438BBC-E76E-4BF2-B1DB-342191F2D520}" srcOrd="0" destOrd="0" presId="urn:microsoft.com/office/officeart/2008/layout/LinedList"/>
    <dgm:cxn modelId="{0D987E48-4E15-4FD1-8EDE-2D88D06A1AF9}" type="presOf" srcId="{4E047D7F-72EC-40B2-BAAB-ECC5B4902C89}" destId="{CC789A4B-71ED-4C66-B59F-B0AD70EAEAE7}" srcOrd="0" destOrd="0" presId="urn:microsoft.com/office/officeart/2008/layout/LinedList"/>
    <dgm:cxn modelId="{1D635154-7F7F-4EE8-8B07-12085EC0BBB2}" srcId="{7F0EE36C-9602-46A6-8296-E24EBA295846}" destId="{E2A65A61-F8C8-4191-82AC-42ECFD19FA4C}" srcOrd="5" destOrd="0" parTransId="{7AD0E413-8BAC-48B1-A116-497C3CE7EC81}" sibTransId="{4D67E6D5-B390-44D2-8DEA-1564F8C588DC}"/>
    <dgm:cxn modelId="{44CF1176-6720-4C09-807D-F3944D08B1D0}" type="presOf" srcId="{7F448036-8E4B-4738-9CDA-39AA66C2B450}" destId="{6CA88E63-9B86-4D05-9CFE-82A773825733}" srcOrd="0" destOrd="0" presId="urn:microsoft.com/office/officeart/2008/layout/LinedList"/>
    <dgm:cxn modelId="{C9837177-3B77-4BBF-80BA-028B1E08C42C}" type="presOf" srcId="{A6F62C59-4678-4C09-A71C-384D3985E23E}" destId="{ADC7DE57-874F-41FA-A8A2-33EC4CC28FE7}" srcOrd="0" destOrd="0" presId="urn:microsoft.com/office/officeart/2008/layout/LinedList"/>
    <dgm:cxn modelId="{1D34659F-CEA2-43D8-BD7E-BCDE9A62FCBD}" type="presOf" srcId="{E2A65A61-F8C8-4191-82AC-42ECFD19FA4C}" destId="{66FBA462-BC38-4C49-9B36-CFC7237E6BA0}" srcOrd="0" destOrd="0" presId="urn:microsoft.com/office/officeart/2008/layout/LinedList"/>
    <dgm:cxn modelId="{864392A1-3FD6-4916-B004-A088E3406773}" srcId="{7F0EE36C-9602-46A6-8296-E24EBA295846}" destId="{FADD8EE7-19EE-48CF-9FE3-D1D0664F21CF}" srcOrd="3" destOrd="0" parTransId="{E53FCD04-FC0C-445C-AA4D-79881A232210}" sibTransId="{FF10E1C5-CA83-4356-B02B-9215A943426B}"/>
    <dgm:cxn modelId="{F002B5AB-3DDC-4E3A-B0B7-3FFD70B4E552}" type="presOf" srcId="{7F0EE36C-9602-46A6-8296-E24EBA295846}" destId="{57211D7B-FAE3-43DA-B0A0-22C4A3D12633}" srcOrd="0" destOrd="0" presId="urn:microsoft.com/office/officeart/2008/layout/LinedList"/>
    <dgm:cxn modelId="{F9C316B5-A728-40EC-B8DA-5D4342A3AA55}" srcId="{7F0EE36C-9602-46A6-8296-E24EBA295846}" destId="{D9757DE9-F1BB-4707-AF16-57B105374BA9}" srcOrd="6" destOrd="0" parTransId="{17FB455A-7E74-496A-B8B3-01FE8498E717}" sibTransId="{2657BBAE-E4E2-4C97-B640-575D2D4705D7}"/>
    <dgm:cxn modelId="{1A9D9EB5-0948-48AF-939E-134B66DFB4E1}" type="presOf" srcId="{D9757DE9-F1BB-4707-AF16-57B105374BA9}" destId="{C5498161-25B7-4655-92B1-D714F8B59236}" srcOrd="0" destOrd="0" presId="urn:microsoft.com/office/officeart/2008/layout/LinedList"/>
    <dgm:cxn modelId="{D30EFABF-7D8B-4DC2-A398-9ADDFD2093FF}" type="presOf" srcId="{3E8AE818-5212-4304-B674-D7AE561DD72C}" destId="{3B309AA0-84AC-4C06-9E46-6B6A811A8AE1}" srcOrd="0" destOrd="0" presId="urn:microsoft.com/office/officeart/2008/layout/LinedList"/>
    <dgm:cxn modelId="{31A15263-490A-4DBD-99D2-B9E82EC06C40}" type="presParOf" srcId="{57211D7B-FAE3-43DA-B0A0-22C4A3D12633}" destId="{97A9F7B5-79E6-4DAE-BA85-35A82B14F799}" srcOrd="0" destOrd="0" presId="urn:microsoft.com/office/officeart/2008/layout/LinedList"/>
    <dgm:cxn modelId="{4494D368-91CF-4EEA-975F-BA819C508AF0}" type="presParOf" srcId="{57211D7B-FAE3-43DA-B0A0-22C4A3D12633}" destId="{D419A77D-13DE-4E83-BA98-93D8B51319C5}" srcOrd="1" destOrd="0" presId="urn:microsoft.com/office/officeart/2008/layout/LinedList"/>
    <dgm:cxn modelId="{AD41959B-6769-4677-8ABE-789EE126B94C}" type="presParOf" srcId="{D419A77D-13DE-4E83-BA98-93D8B51319C5}" destId="{ADC7DE57-874F-41FA-A8A2-33EC4CC28FE7}" srcOrd="0" destOrd="0" presId="urn:microsoft.com/office/officeart/2008/layout/LinedList"/>
    <dgm:cxn modelId="{EA3F107A-C336-436B-BD34-B839009888E0}" type="presParOf" srcId="{D419A77D-13DE-4E83-BA98-93D8B51319C5}" destId="{3FFCFC33-4F6E-4DC7-844C-B16403D6C72B}" srcOrd="1" destOrd="0" presId="urn:microsoft.com/office/officeart/2008/layout/LinedList"/>
    <dgm:cxn modelId="{DB3542AF-8114-42BF-B342-36D9F6D3A41A}" type="presParOf" srcId="{57211D7B-FAE3-43DA-B0A0-22C4A3D12633}" destId="{DC0640D3-91F9-4843-B264-DC052EB05C0F}" srcOrd="2" destOrd="0" presId="urn:microsoft.com/office/officeart/2008/layout/LinedList"/>
    <dgm:cxn modelId="{6B180085-C904-4524-BE7B-DF2113EFB856}" type="presParOf" srcId="{57211D7B-FAE3-43DA-B0A0-22C4A3D12633}" destId="{D47F2E1F-8F8F-42F1-AEC3-FD0DF2D1705E}" srcOrd="3" destOrd="0" presId="urn:microsoft.com/office/officeart/2008/layout/LinedList"/>
    <dgm:cxn modelId="{DEC59AC2-49D6-44E3-8EE7-B8D02B7E6800}" type="presParOf" srcId="{D47F2E1F-8F8F-42F1-AEC3-FD0DF2D1705E}" destId="{6CA88E63-9B86-4D05-9CFE-82A773825733}" srcOrd="0" destOrd="0" presId="urn:microsoft.com/office/officeart/2008/layout/LinedList"/>
    <dgm:cxn modelId="{3C24CDD6-2FE2-4437-8675-57986964C961}" type="presParOf" srcId="{D47F2E1F-8F8F-42F1-AEC3-FD0DF2D1705E}" destId="{2149B798-EA7F-4710-B43B-98747FA504E7}" srcOrd="1" destOrd="0" presId="urn:microsoft.com/office/officeart/2008/layout/LinedList"/>
    <dgm:cxn modelId="{C5A36A0B-0F8A-400D-A866-CC0E56801524}" type="presParOf" srcId="{57211D7B-FAE3-43DA-B0A0-22C4A3D12633}" destId="{A800641D-EC6B-4DF6-B313-1FD45941F04D}" srcOrd="4" destOrd="0" presId="urn:microsoft.com/office/officeart/2008/layout/LinedList"/>
    <dgm:cxn modelId="{B8AC306C-32FB-4F2F-941C-B09F63A192C7}" type="presParOf" srcId="{57211D7B-FAE3-43DA-B0A0-22C4A3D12633}" destId="{466E231E-1E45-42F2-9E8F-C5F05C5043EF}" srcOrd="5" destOrd="0" presId="urn:microsoft.com/office/officeart/2008/layout/LinedList"/>
    <dgm:cxn modelId="{36C0B31E-A6CB-468D-B05F-A4C645673121}" type="presParOf" srcId="{466E231E-1E45-42F2-9E8F-C5F05C5043EF}" destId="{3B309AA0-84AC-4C06-9E46-6B6A811A8AE1}" srcOrd="0" destOrd="0" presId="urn:microsoft.com/office/officeart/2008/layout/LinedList"/>
    <dgm:cxn modelId="{358E1610-B44D-4D5A-A887-F44C0A2D923E}" type="presParOf" srcId="{466E231E-1E45-42F2-9E8F-C5F05C5043EF}" destId="{AE736A3B-C0AF-4AF1-AA20-83B9C2D4DC3F}" srcOrd="1" destOrd="0" presId="urn:microsoft.com/office/officeart/2008/layout/LinedList"/>
    <dgm:cxn modelId="{87E8D3B3-D215-4467-9CBB-CD1FC41BC9EE}" type="presParOf" srcId="{57211D7B-FAE3-43DA-B0A0-22C4A3D12633}" destId="{1CAC2A90-A599-496A-94B6-BCB85B3CEFE4}" srcOrd="6" destOrd="0" presId="urn:microsoft.com/office/officeart/2008/layout/LinedList"/>
    <dgm:cxn modelId="{E46D0D15-7437-4B39-A281-BBF3227F7F99}" type="presParOf" srcId="{57211D7B-FAE3-43DA-B0A0-22C4A3D12633}" destId="{E8E3F0C9-6505-4EB8-A154-DCF206FFDF62}" srcOrd="7" destOrd="0" presId="urn:microsoft.com/office/officeart/2008/layout/LinedList"/>
    <dgm:cxn modelId="{5AECF897-5CC4-4066-9F54-E57F9BC86082}" type="presParOf" srcId="{E8E3F0C9-6505-4EB8-A154-DCF206FFDF62}" destId="{2C438BBC-E76E-4BF2-B1DB-342191F2D520}" srcOrd="0" destOrd="0" presId="urn:microsoft.com/office/officeart/2008/layout/LinedList"/>
    <dgm:cxn modelId="{C6FD60C0-4B3A-49B7-8751-DB15D16C7563}" type="presParOf" srcId="{E8E3F0C9-6505-4EB8-A154-DCF206FFDF62}" destId="{5056E66C-6A52-45AE-9A79-2A8B173BC454}" srcOrd="1" destOrd="0" presId="urn:microsoft.com/office/officeart/2008/layout/LinedList"/>
    <dgm:cxn modelId="{279F1D32-7D3E-492A-A81F-D4FE37C39167}" type="presParOf" srcId="{57211D7B-FAE3-43DA-B0A0-22C4A3D12633}" destId="{C34C4EB6-DCF9-46C4-923B-1A637983A4B0}" srcOrd="8" destOrd="0" presId="urn:microsoft.com/office/officeart/2008/layout/LinedList"/>
    <dgm:cxn modelId="{E641BD73-D2EB-48F1-9234-CF26CA891F10}" type="presParOf" srcId="{57211D7B-FAE3-43DA-B0A0-22C4A3D12633}" destId="{4E7508FB-8498-4FCC-93E2-2562B59B8ADC}" srcOrd="9" destOrd="0" presId="urn:microsoft.com/office/officeart/2008/layout/LinedList"/>
    <dgm:cxn modelId="{058994E7-687F-432A-98B6-B62E1D796A8E}" type="presParOf" srcId="{4E7508FB-8498-4FCC-93E2-2562B59B8ADC}" destId="{CC789A4B-71ED-4C66-B59F-B0AD70EAEAE7}" srcOrd="0" destOrd="0" presId="urn:microsoft.com/office/officeart/2008/layout/LinedList"/>
    <dgm:cxn modelId="{E9AA24D5-E521-49C0-A716-0301E9665D96}" type="presParOf" srcId="{4E7508FB-8498-4FCC-93E2-2562B59B8ADC}" destId="{93472D69-1614-458C-A0D4-C4A63571D6D8}" srcOrd="1" destOrd="0" presId="urn:microsoft.com/office/officeart/2008/layout/LinedList"/>
    <dgm:cxn modelId="{EDCB146E-3867-48B4-AFE0-16ABB496C83E}" type="presParOf" srcId="{57211D7B-FAE3-43DA-B0A0-22C4A3D12633}" destId="{63E00E05-67AB-4E4F-AF71-07A7CB7D65AD}" srcOrd="10" destOrd="0" presId="urn:microsoft.com/office/officeart/2008/layout/LinedList"/>
    <dgm:cxn modelId="{90315C70-2C76-4008-AD6E-EF022783F2E9}" type="presParOf" srcId="{57211D7B-FAE3-43DA-B0A0-22C4A3D12633}" destId="{6E0F6F40-CE8D-4FF1-93F5-114974C9F5E2}" srcOrd="11" destOrd="0" presId="urn:microsoft.com/office/officeart/2008/layout/LinedList"/>
    <dgm:cxn modelId="{E692D4FE-B73E-46CD-8333-623B31E52286}" type="presParOf" srcId="{6E0F6F40-CE8D-4FF1-93F5-114974C9F5E2}" destId="{66FBA462-BC38-4C49-9B36-CFC7237E6BA0}" srcOrd="0" destOrd="0" presId="urn:microsoft.com/office/officeart/2008/layout/LinedList"/>
    <dgm:cxn modelId="{017E5678-0F0A-4886-8101-57318B8CBB93}" type="presParOf" srcId="{6E0F6F40-CE8D-4FF1-93F5-114974C9F5E2}" destId="{D5DB5DF5-2738-471F-B816-4DB6F306B8F2}" srcOrd="1" destOrd="0" presId="urn:microsoft.com/office/officeart/2008/layout/LinedList"/>
    <dgm:cxn modelId="{B161CA15-DD86-4915-8237-C1068AE64633}" type="presParOf" srcId="{57211D7B-FAE3-43DA-B0A0-22C4A3D12633}" destId="{32E2577E-9169-469F-8C64-91CE102811B5}" srcOrd="12" destOrd="0" presId="urn:microsoft.com/office/officeart/2008/layout/LinedList"/>
    <dgm:cxn modelId="{514780E6-73DD-442C-856E-847699F52431}" type="presParOf" srcId="{57211D7B-FAE3-43DA-B0A0-22C4A3D12633}" destId="{6EDA4DD2-05CA-4AA1-B338-8DA64099E91E}" srcOrd="13" destOrd="0" presId="urn:microsoft.com/office/officeart/2008/layout/LinedList"/>
    <dgm:cxn modelId="{743C48DD-2DFD-43FC-BB66-ADF3571339A3}" type="presParOf" srcId="{6EDA4DD2-05CA-4AA1-B338-8DA64099E91E}" destId="{C5498161-25B7-4655-92B1-D714F8B59236}" srcOrd="0" destOrd="0" presId="urn:microsoft.com/office/officeart/2008/layout/LinedList"/>
    <dgm:cxn modelId="{BECD077B-7947-4FAA-B80B-31C15A0C233A}" type="presParOf" srcId="{6EDA4DD2-05CA-4AA1-B338-8DA64099E91E}" destId="{B780C4D7-2912-494B-A9DF-82ADCC4AFD5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A9F7B5-79E6-4DAE-BA85-35A82B14F799}">
      <dsp:nvSpPr>
        <dsp:cNvPr id="0" name=""/>
        <dsp:cNvSpPr/>
      </dsp:nvSpPr>
      <dsp:spPr>
        <a:xfrm>
          <a:off x="0" y="578"/>
          <a:ext cx="668668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C7DE57-874F-41FA-A8A2-33EC4CC28FE7}">
      <dsp:nvSpPr>
        <dsp:cNvPr id="0" name=""/>
        <dsp:cNvSpPr/>
      </dsp:nvSpPr>
      <dsp:spPr>
        <a:xfrm>
          <a:off x="0" y="578"/>
          <a:ext cx="6686687" cy="677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latin typeface="Helvetica Neue Medium"/>
            </a:rPr>
            <a:t>Communication with Adults</a:t>
          </a:r>
        </a:p>
      </dsp:txBody>
      <dsp:txXfrm>
        <a:off x="0" y="578"/>
        <a:ext cx="6686687" cy="677093"/>
      </dsp:txXfrm>
    </dsp:sp>
    <dsp:sp modelId="{DC0640D3-91F9-4843-B264-DC052EB05C0F}">
      <dsp:nvSpPr>
        <dsp:cNvPr id="0" name=""/>
        <dsp:cNvSpPr/>
      </dsp:nvSpPr>
      <dsp:spPr>
        <a:xfrm>
          <a:off x="0" y="677672"/>
          <a:ext cx="668668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A88E63-9B86-4D05-9CFE-82A773825733}">
      <dsp:nvSpPr>
        <dsp:cNvPr id="0" name=""/>
        <dsp:cNvSpPr/>
      </dsp:nvSpPr>
      <dsp:spPr>
        <a:xfrm>
          <a:off x="0" y="677672"/>
          <a:ext cx="6686687" cy="677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latin typeface="Helvetica Neue Medium"/>
            </a:rPr>
            <a:t>Activities as the Lure for Adults</a:t>
          </a:r>
        </a:p>
      </dsp:txBody>
      <dsp:txXfrm>
        <a:off x="0" y="677672"/>
        <a:ext cx="6686687" cy="677093"/>
      </dsp:txXfrm>
    </dsp:sp>
    <dsp:sp modelId="{A800641D-EC6B-4DF6-B313-1FD45941F04D}">
      <dsp:nvSpPr>
        <dsp:cNvPr id="0" name=""/>
        <dsp:cNvSpPr/>
      </dsp:nvSpPr>
      <dsp:spPr>
        <a:xfrm>
          <a:off x="0" y="1354765"/>
          <a:ext cx="668668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309AA0-84AC-4C06-9E46-6B6A811A8AE1}">
      <dsp:nvSpPr>
        <dsp:cNvPr id="0" name=""/>
        <dsp:cNvSpPr/>
      </dsp:nvSpPr>
      <dsp:spPr>
        <a:xfrm>
          <a:off x="0" y="1354765"/>
          <a:ext cx="6686687" cy="677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solidFill>
                <a:prstClr val="black">
                  <a:hueOff val="0"/>
                  <a:satOff val="0"/>
                  <a:lumOff val="0"/>
                  <a:alphaOff val="0"/>
                </a:prstClr>
              </a:solidFill>
              <a:latin typeface="Helvetica Neue Medium"/>
              <a:ea typeface="+mn-ea"/>
              <a:cs typeface="+mn-cs"/>
            </a:rPr>
            <a:t>Recognition of Leaders + Helpers</a:t>
          </a:r>
        </a:p>
      </dsp:txBody>
      <dsp:txXfrm>
        <a:off x="0" y="1354765"/>
        <a:ext cx="6686687" cy="677093"/>
      </dsp:txXfrm>
    </dsp:sp>
    <dsp:sp modelId="{1CAC2A90-A599-496A-94B6-BCB85B3CEFE4}">
      <dsp:nvSpPr>
        <dsp:cNvPr id="0" name=""/>
        <dsp:cNvSpPr/>
      </dsp:nvSpPr>
      <dsp:spPr>
        <a:xfrm>
          <a:off x="0" y="2031858"/>
          <a:ext cx="668668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438BBC-E76E-4BF2-B1DB-342191F2D520}">
      <dsp:nvSpPr>
        <dsp:cNvPr id="0" name=""/>
        <dsp:cNvSpPr/>
      </dsp:nvSpPr>
      <dsp:spPr>
        <a:xfrm>
          <a:off x="0" y="2031858"/>
          <a:ext cx="6686687" cy="677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solidFill>
                <a:prstClr val="black">
                  <a:hueOff val="0"/>
                  <a:satOff val="0"/>
                  <a:lumOff val="0"/>
                  <a:alphaOff val="0"/>
                </a:prstClr>
              </a:solidFill>
              <a:latin typeface="Helvetica Neue Medium"/>
              <a:ea typeface="+mn-ea"/>
              <a:cs typeface="+mn-cs"/>
            </a:rPr>
            <a:t>Your Local Org Chart or Wish List</a:t>
          </a:r>
        </a:p>
      </dsp:txBody>
      <dsp:txXfrm>
        <a:off x="0" y="2031858"/>
        <a:ext cx="6686687" cy="677093"/>
      </dsp:txXfrm>
    </dsp:sp>
    <dsp:sp modelId="{C34C4EB6-DCF9-46C4-923B-1A637983A4B0}">
      <dsp:nvSpPr>
        <dsp:cNvPr id="0" name=""/>
        <dsp:cNvSpPr/>
      </dsp:nvSpPr>
      <dsp:spPr>
        <a:xfrm>
          <a:off x="0" y="2708952"/>
          <a:ext cx="668668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789A4B-71ED-4C66-B59F-B0AD70EAEAE7}">
      <dsp:nvSpPr>
        <dsp:cNvPr id="0" name=""/>
        <dsp:cNvSpPr/>
      </dsp:nvSpPr>
      <dsp:spPr>
        <a:xfrm>
          <a:off x="0" y="2708952"/>
          <a:ext cx="6686687" cy="677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solidFill>
                <a:prstClr val="black">
                  <a:hueOff val="0"/>
                  <a:satOff val="0"/>
                  <a:lumOff val="0"/>
                  <a:alphaOff val="0"/>
                </a:prstClr>
              </a:solidFill>
              <a:latin typeface="Helvetica Neue Medium"/>
              <a:ea typeface="+mn-ea"/>
              <a:cs typeface="+mn-cs"/>
            </a:rPr>
            <a:t>Right Size Your Jobs</a:t>
          </a:r>
        </a:p>
      </dsp:txBody>
      <dsp:txXfrm>
        <a:off x="0" y="2708952"/>
        <a:ext cx="6686687" cy="677093"/>
      </dsp:txXfrm>
    </dsp:sp>
    <dsp:sp modelId="{63E00E05-67AB-4E4F-AF71-07A7CB7D65AD}">
      <dsp:nvSpPr>
        <dsp:cNvPr id="0" name=""/>
        <dsp:cNvSpPr/>
      </dsp:nvSpPr>
      <dsp:spPr>
        <a:xfrm>
          <a:off x="0" y="3386045"/>
          <a:ext cx="668668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FBA462-BC38-4C49-9B36-CFC7237E6BA0}">
      <dsp:nvSpPr>
        <dsp:cNvPr id="0" name=""/>
        <dsp:cNvSpPr/>
      </dsp:nvSpPr>
      <dsp:spPr>
        <a:xfrm>
          <a:off x="0" y="3386045"/>
          <a:ext cx="6686687" cy="677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solidFill>
                <a:prstClr val="black">
                  <a:hueOff val="0"/>
                  <a:satOff val="0"/>
                  <a:lumOff val="0"/>
                  <a:alphaOff val="0"/>
                </a:prstClr>
              </a:solidFill>
              <a:latin typeface="Helvetica Neue Medium"/>
              <a:ea typeface="+mn-ea"/>
              <a:cs typeface="+mn-cs"/>
            </a:rPr>
            <a:t>Right Size Your Program</a:t>
          </a:r>
        </a:p>
      </dsp:txBody>
      <dsp:txXfrm>
        <a:off x="0" y="3386045"/>
        <a:ext cx="6686687" cy="677093"/>
      </dsp:txXfrm>
    </dsp:sp>
    <dsp:sp modelId="{32E2577E-9169-469F-8C64-91CE102811B5}">
      <dsp:nvSpPr>
        <dsp:cNvPr id="0" name=""/>
        <dsp:cNvSpPr/>
      </dsp:nvSpPr>
      <dsp:spPr>
        <a:xfrm>
          <a:off x="0" y="4063138"/>
          <a:ext cx="668668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498161-25B7-4655-92B1-D714F8B59236}">
      <dsp:nvSpPr>
        <dsp:cNvPr id="0" name=""/>
        <dsp:cNvSpPr/>
      </dsp:nvSpPr>
      <dsp:spPr>
        <a:xfrm>
          <a:off x="0" y="4063138"/>
          <a:ext cx="6686687" cy="677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solidFill>
                <a:prstClr val="black">
                  <a:hueOff val="0"/>
                  <a:satOff val="0"/>
                  <a:lumOff val="0"/>
                  <a:alphaOff val="0"/>
                </a:prstClr>
              </a:solidFill>
              <a:latin typeface="Helvetica Neue Medium"/>
              <a:ea typeface="+mn-ea"/>
              <a:cs typeface="+mn-cs"/>
            </a:rPr>
            <a:t>Everything Else (80 Plus Ways)</a:t>
          </a:r>
        </a:p>
      </dsp:txBody>
      <dsp:txXfrm>
        <a:off x="0" y="4063138"/>
        <a:ext cx="6686687" cy="67709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419A16-486F-4A57-AC83-050738116E4A}" type="datetimeFigureOut">
              <a:rPr lang="en-US" smtClean="0"/>
              <a:t>2/24/2026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130CB6-9656-4B1B-9EE5-655C3BDC9845}" type="slidenum">
              <a:rPr lang="en-US" smtClean="0"/>
              <a:t>‹#›</a:t>
            </a:fld>
            <a:endParaRPr lang="en-US" dirty="0"/>
          </a:p>
        </p:txBody>
      </p:sp>
    </p:spTree>
    <p:extLst>
      <p:ext uri="{BB962C8B-B14F-4D97-AF65-F5344CB8AC3E}">
        <p14:creationId xmlns:p14="http://schemas.microsoft.com/office/powerpoint/2010/main" val="3839411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atlantabsa.org/RecruitingLeaders"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8" Type="http://schemas.openxmlformats.org/officeDocument/2006/relationships/hyperlink" Target="https://www.southfultonscouting.com/node/4439#Activities" TargetMode="External"/><Relationship Id="rId3" Type="http://schemas.openxmlformats.org/officeDocument/2006/relationships/hyperlink" Target="https://www.southfultonscouting.com/node/3163" TargetMode="External"/><Relationship Id="rId7" Type="http://schemas.openxmlformats.org/officeDocument/2006/relationships/hyperlink" Target="https://www.southfultonscouting.com/node/4439#Opening"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s://www.southfultonscouting.com/node/4439#Gather" TargetMode="External"/><Relationship Id="rId5" Type="http://schemas.openxmlformats.org/officeDocument/2006/relationships/hyperlink" Target="https://www.southfultonscouting.com/node/4439#Prep" TargetMode="External"/><Relationship Id="rId10" Type="http://schemas.openxmlformats.org/officeDocument/2006/relationships/hyperlink" Target="https://www.southfultonscouting.com/node/4439#After" TargetMode="External"/><Relationship Id="rId4" Type="http://schemas.openxmlformats.org/officeDocument/2006/relationships/hyperlink" Target="https://www.southfultonscouting.com/node/4439" TargetMode="External"/><Relationship Id="rId9" Type="http://schemas.openxmlformats.org/officeDocument/2006/relationships/hyperlink" Target="https://www.southfultonscouting.com/node/4439#Closing" TargetMode="Externa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Minor updates from the 2025-26 version previously posted … mostly related to AAC Swag.</a:t>
            </a:r>
          </a:p>
        </p:txBody>
      </p:sp>
      <p:sp>
        <p:nvSpPr>
          <p:cNvPr id="4" name="Slide Number Placeholder 3"/>
          <p:cNvSpPr>
            <a:spLocks noGrp="1"/>
          </p:cNvSpPr>
          <p:nvPr>
            <p:ph type="sldNum" sz="quarter" idx="5"/>
          </p:nvPr>
        </p:nvSpPr>
        <p:spPr/>
        <p:txBody>
          <a:bodyPr/>
          <a:lstStyle/>
          <a:p>
            <a:fld id="{6E130CB6-9656-4B1B-9EE5-655C3BDC9845}" type="slidenum">
              <a:rPr lang="en-US" smtClean="0"/>
              <a:t>1</a:t>
            </a:fld>
            <a:endParaRPr lang="en-US" dirty="0"/>
          </a:p>
        </p:txBody>
      </p:sp>
    </p:spTree>
    <p:extLst>
      <p:ext uri="{BB962C8B-B14F-4D97-AF65-F5344CB8AC3E}">
        <p14:creationId xmlns:p14="http://schemas.microsoft.com/office/powerpoint/2010/main" val="156254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Scouting Program succeeds</a:t>
            </a:r>
            <a:r>
              <a:rPr lang="en-US" baseline="0" dirty="0"/>
              <a:t> – and grows – because of the efforts of Volunteers at the local unit level.  The roles of District, Council and National personnel is to support local units.</a:t>
            </a:r>
            <a:endParaRPr lang="en-US" dirty="0"/>
          </a:p>
        </p:txBody>
      </p:sp>
      <p:sp>
        <p:nvSpPr>
          <p:cNvPr id="4" name="Slide Number Placeholder 3"/>
          <p:cNvSpPr>
            <a:spLocks noGrp="1"/>
          </p:cNvSpPr>
          <p:nvPr>
            <p:ph type="sldNum" sz="quarter" idx="5"/>
          </p:nvPr>
        </p:nvSpPr>
        <p:spPr/>
        <p:txBody>
          <a:bodyPr/>
          <a:lstStyle/>
          <a:p>
            <a:fld id="{6E130CB6-9656-4B1B-9EE5-655C3BDC9845}" type="slidenum">
              <a:rPr lang="en-US" smtClean="0"/>
              <a:t>2</a:t>
            </a:fld>
            <a:endParaRPr lang="en-US" dirty="0"/>
          </a:p>
        </p:txBody>
      </p:sp>
    </p:spTree>
    <p:extLst>
      <p:ext uri="{BB962C8B-B14F-4D97-AF65-F5344CB8AC3E}">
        <p14:creationId xmlns:p14="http://schemas.microsoft.com/office/powerpoint/2010/main" val="1988063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of the Big Topics</a:t>
            </a:r>
            <a:r>
              <a:rPr lang="en-US" baseline="0" dirty="0"/>
              <a:t> Tonight:</a:t>
            </a:r>
          </a:p>
          <a:p>
            <a:pPr marL="171450" indent="-171450">
              <a:buFont typeface="Arial" panose="020B0604020202020204" pitchFamily="34" charset="0"/>
              <a:buChar char="•"/>
            </a:pPr>
            <a:r>
              <a:rPr lang="en-US" dirty="0"/>
              <a:t>Switch</a:t>
            </a:r>
            <a:r>
              <a:rPr lang="en-US" baseline="0" dirty="0"/>
              <a:t> to “Pack Run” Recruiting, not “Professional Run”</a:t>
            </a:r>
          </a:p>
          <a:p>
            <a:pPr marL="171450" indent="-171450">
              <a:buFont typeface="Arial" panose="020B0604020202020204" pitchFamily="34" charset="0"/>
              <a:buChar char="•"/>
            </a:pPr>
            <a:r>
              <a:rPr lang="en-US" baseline="0" dirty="0"/>
              <a:t>Review of What Works:  Six Steps to Successful and Sustainable Recruiting</a:t>
            </a:r>
          </a:p>
          <a:p>
            <a:pPr marL="171450" indent="-171450">
              <a:buFont typeface="Arial" panose="020B0604020202020204" pitchFamily="34" charset="0"/>
              <a:buChar char="•"/>
            </a:pPr>
            <a:r>
              <a:rPr lang="en-US" baseline="0" dirty="0"/>
              <a:t>For Units, a dive into details of putting on Pack-Run School Sign-Up Nights and other Joining Events</a:t>
            </a:r>
          </a:p>
          <a:p>
            <a:pPr marL="171450" indent="-171450">
              <a:buFont typeface="Arial" panose="020B0604020202020204" pitchFamily="34" charset="0"/>
              <a:buChar char="•"/>
            </a:pPr>
            <a:r>
              <a:rPr lang="en-US" baseline="0" dirty="0"/>
              <a:t>Recruiting Year Round?  Right.  We’ll look at the seasons of recruiting.</a:t>
            </a:r>
            <a:endParaRPr lang="en-US" dirty="0"/>
          </a:p>
        </p:txBody>
      </p:sp>
      <p:sp>
        <p:nvSpPr>
          <p:cNvPr id="4" name="Slide Number Placeholder 3"/>
          <p:cNvSpPr>
            <a:spLocks noGrp="1"/>
          </p:cNvSpPr>
          <p:nvPr>
            <p:ph type="sldNum" sz="quarter" idx="5"/>
          </p:nvPr>
        </p:nvSpPr>
        <p:spPr/>
        <p:txBody>
          <a:bodyPr/>
          <a:lstStyle/>
          <a:p>
            <a:fld id="{6E130CB6-9656-4B1B-9EE5-655C3BDC9845}" type="slidenum">
              <a:rPr lang="en-US" smtClean="0"/>
              <a:t>3</a:t>
            </a:fld>
            <a:endParaRPr lang="en-US" dirty="0"/>
          </a:p>
        </p:txBody>
      </p:sp>
    </p:spTree>
    <p:extLst>
      <p:ext uri="{BB962C8B-B14F-4D97-AF65-F5344CB8AC3E}">
        <p14:creationId xmlns:p14="http://schemas.microsoft.com/office/powerpoint/2010/main" val="1020846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130CB6-9656-4B1B-9EE5-655C3BDC9845}" type="slidenum">
              <a:rPr lang="en-US" smtClean="0"/>
              <a:t>4</a:t>
            </a:fld>
            <a:endParaRPr lang="en-US" dirty="0"/>
          </a:p>
        </p:txBody>
      </p:sp>
    </p:spTree>
    <p:extLst>
      <p:ext uri="{BB962C8B-B14F-4D97-AF65-F5344CB8AC3E}">
        <p14:creationId xmlns:p14="http://schemas.microsoft.com/office/powerpoint/2010/main" val="1167753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 often “Recruiting” was done mostly</a:t>
            </a:r>
            <a:r>
              <a:rPr lang="en-US" baseline="0" dirty="0"/>
              <a:t> by a District Executive, working alone with Schools, and leading – sometimes with only 1 Pack Leader, sometimes with No! Pack Leader – the School Sign-Up Night.</a:t>
            </a:r>
            <a:endParaRPr lang="en-US" dirty="0"/>
          </a:p>
        </p:txBody>
      </p:sp>
      <p:sp>
        <p:nvSpPr>
          <p:cNvPr id="4" name="Slide Number Placeholder 3"/>
          <p:cNvSpPr>
            <a:spLocks noGrp="1"/>
          </p:cNvSpPr>
          <p:nvPr>
            <p:ph type="sldNum" sz="quarter" idx="5"/>
          </p:nvPr>
        </p:nvSpPr>
        <p:spPr/>
        <p:txBody>
          <a:bodyPr/>
          <a:lstStyle/>
          <a:p>
            <a:fld id="{6E130CB6-9656-4B1B-9EE5-655C3BDC9845}" type="slidenum">
              <a:rPr lang="en-US" smtClean="0"/>
              <a:t>5</a:t>
            </a:fld>
            <a:endParaRPr lang="en-US" dirty="0"/>
          </a:p>
        </p:txBody>
      </p:sp>
    </p:spTree>
    <p:extLst>
      <p:ext uri="{BB962C8B-B14F-4D97-AF65-F5344CB8AC3E}">
        <p14:creationId xmlns:p14="http://schemas.microsoft.com/office/powerpoint/2010/main" val="65633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Using District</a:t>
            </a:r>
            <a:r>
              <a:rPr lang="en-US" baseline="0" dirty="0"/>
              <a:t> Professionals Differently can have a big payoff.  DEs can train and coach Pack Volunteers about how to Recruit, and those Pack Volunteers can (with any needed DE coaching) work with Schools and run and lead Sign-Up Events.</a:t>
            </a:r>
            <a:endParaRPr lang="en-US" dirty="0"/>
          </a:p>
        </p:txBody>
      </p:sp>
      <p:sp>
        <p:nvSpPr>
          <p:cNvPr id="4" name="Slide Number Placeholder 3"/>
          <p:cNvSpPr>
            <a:spLocks noGrp="1"/>
          </p:cNvSpPr>
          <p:nvPr>
            <p:ph type="sldNum" sz="quarter" idx="5"/>
          </p:nvPr>
        </p:nvSpPr>
        <p:spPr/>
        <p:txBody>
          <a:bodyPr/>
          <a:lstStyle/>
          <a:p>
            <a:fld id="{6E130CB6-9656-4B1B-9EE5-655C3BDC9845}" type="slidenum">
              <a:rPr lang="en-US" smtClean="0"/>
              <a:t>6</a:t>
            </a:fld>
            <a:endParaRPr lang="en-US" dirty="0"/>
          </a:p>
        </p:txBody>
      </p:sp>
    </p:spTree>
    <p:extLst>
      <p:ext uri="{BB962C8B-B14F-4D97-AF65-F5344CB8AC3E}">
        <p14:creationId xmlns:p14="http://schemas.microsoft.com/office/powerpoint/2010/main" val="2031767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E130CB6-9656-4B1B-9EE5-655C3BDC9845}" type="slidenum">
              <a:rPr lang="en-US" smtClean="0"/>
              <a:t>7</a:t>
            </a:fld>
            <a:endParaRPr lang="en-US" dirty="0"/>
          </a:p>
        </p:txBody>
      </p:sp>
    </p:spTree>
    <p:extLst>
      <p:ext uri="{BB962C8B-B14F-4D97-AF65-F5344CB8AC3E}">
        <p14:creationId xmlns:p14="http://schemas.microsoft.com/office/powerpoint/2010/main" val="914643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E130CB6-9656-4B1B-9EE5-655C3BDC9845}" type="slidenum">
              <a:rPr lang="en-US" smtClean="0"/>
              <a:t>8</a:t>
            </a:fld>
            <a:endParaRPr lang="en-US" dirty="0"/>
          </a:p>
        </p:txBody>
      </p:sp>
    </p:spTree>
    <p:extLst>
      <p:ext uri="{BB962C8B-B14F-4D97-AF65-F5344CB8AC3E}">
        <p14:creationId xmlns:p14="http://schemas.microsoft.com/office/powerpoint/2010/main" val="3190726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E130CB6-9656-4B1B-9EE5-655C3BDC9845}" type="slidenum">
              <a:rPr lang="en-US" smtClean="0"/>
              <a:t>9</a:t>
            </a:fld>
            <a:endParaRPr lang="en-US" dirty="0"/>
          </a:p>
        </p:txBody>
      </p:sp>
    </p:spTree>
    <p:extLst>
      <p:ext uri="{BB962C8B-B14F-4D97-AF65-F5344CB8AC3E}">
        <p14:creationId xmlns:p14="http://schemas.microsoft.com/office/powerpoint/2010/main" val="1752038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E130CB6-9656-4B1B-9EE5-655C3BDC9845}" type="slidenum">
              <a:rPr lang="en-US" smtClean="0"/>
              <a:t>10</a:t>
            </a:fld>
            <a:endParaRPr lang="en-US" dirty="0"/>
          </a:p>
        </p:txBody>
      </p:sp>
    </p:spTree>
    <p:extLst>
      <p:ext uri="{BB962C8B-B14F-4D97-AF65-F5344CB8AC3E}">
        <p14:creationId xmlns:p14="http://schemas.microsoft.com/office/powerpoint/2010/main" val="1076920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Six Steps to Successful and Sustainable Recruiting are still pretty much the same – only School Sign-Up Night leadership has changed.  Why?  Those Six Steps were found in successful Packs – we’re just promoting what works.</a:t>
            </a:r>
          </a:p>
        </p:txBody>
      </p:sp>
      <p:sp>
        <p:nvSpPr>
          <p:cNvPr id="4" name="Slide Number Placeholder 3"/>
          <p:cNvSpPr>
            <a:spLocks noGrp="1"/>
          </p:cNvSpPr>
          <p:nvPr>
            <p:ph type="sldNum" sz="quarter" idx="5"/>
          </p:nvPr>
        </p:nvSpPr>
        <p:spPr/>
        <p:txBody>
          <a:bodyPr/>
          <a:lstStyle/>
          <a:p>
            <a:fld id="{6E130CB6-9656-4B1B-9EE5-655C3BDC9845}" type="slidenum">
              <a:rPr lang="en-US" smtClean="0"/>
              <a:t>11</a:t>
            </a:fld>
            <a:endParaRPr lang="en-US" dirty="0"/>
          </a:p>
        </p:txBody>
      </p:sp>
    </p:spTree>
    <p:extLst>
      <p:ext uri="{BB962C8B-B14F-4D97-AF65-F5344CB8AC3E}">
        <p14:creationId xmlns:p14="http://schemas.microsoft.com/office/powerpoint/2010/main" val="3411813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Pack isn’t using those Best Practices, getting District training and coaching will help Units be more successful.</a:t>
            </a:r>
          </a:p>
        </p:txBody>
      </p:sp>
      <p:sp>
        <p:nvSpPr>
          <p:cNvPr id="4" name="Slide Number Placeholder 3"/>
          <p:cNvSpPr>
            <a:spLocks noGrp="1"/>
          </p:cNvSpPr>
          <p:nvPr>
            <p:ph type="sldNum" sz="quarter" idx="5"/>
          </p:nvPr>
        </p:nvSpPr>
        <p:spPr/>
        <p:txBody>
          <a:bodyPr/>
          <a:lstStyle/>
          <a:p>
            <a:fld id="{6E130CB6-9656-4B1B-9EE5-655C3BDC9845}" type="slidenum">
              <a:rPr lang="en-US" smtClean="0"/>
              <a:t>12</a:t>
            </a:fld>
            <a:endParaRPr lang="en-US" dirty="0"/>
          </a:p>
        </p:txBody>
      </p:sp>
    </p:spTree>
    <p:extLst>
      <p:ext uri="{BB962C8B-B14F-4D97-AF65-F5344CB8AC3E}">
        <p14:creationId xmlns:p14="http://schemas.microsoft.com/office/powerpoint/2010/main" val="1404663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need – and a primary driver of Unit Success – is having enough trained and engaged leaders to lead the Scouts.</a:t>
            </a:r>
          </a:p>
        </p:txBody>
      </p:sp>
      <p:sp>
        <p:nvSpPr>
          <p:cNvPr id="4" name="Slide Number Placeholder 3"/>
          <p:cNvSpPr>
            <a:spLocks noGrp="1"/>
          </p:cNvSpPr>
          <p:nvPr>
            <p:ph type="sldNum" sz="quarter" idx="5"/>
          </p:nvPr>
        </p:nvSpPr>
        <p:spPr/>
        <p:txBody>
          <a:bodyPr/>
          <a:lstStyle/>
          <a:p>
            <a:fld id="{6E130CB6-9656-4B1B-9EE5-655C3BDC9845}" type="slidenum">
              <a:rPr lang="en-US" smtClean="0"/>
              <a:t>13</a:t>
            </a:fld>
            <a:endParaRPr lang="en-US" dirty="0"/>
          </a:p>
        </p:txBody>
      </p:sp>
    </p:spTree>
    <p:extLst>
      <p:ext uri="{BB962C8B-B14F-4D97-AF65-F5344CB8AC3E}">
        <p14:creationId xmlns:p14="http://schemas.microsoft.com/office/powerpoint/2010/main" val="8490759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Packs have just 5 leaders on the Roster – the bare minimum number of leaders.  And often only a few are directly leading Scouts as Den Leaders and Cubmasters.  Can that Pack absorb 40 or 50 or 60 new Scouts?  Data and experience says: No.</a:t>
            </a:r>
          </a:p>
        </p:txBody>
      </p:sp>
      <p:sp>
        <p:nvSpPr>
          <p:cNvPr id="4" name="Slide Number Placeholder 3"/>
          <p:cNvSpPr>
            <a:spLocks noGrp="1"/>
          </p:cNvSpPr>
          <p:nvPr>
            <p:ph type="sldNum" sz="quarter" idx="5"/>
          </p:nvPr>
        </p:nvSpPr>
        <p:spPr/>
        <p:txBody>
          <a:bodyPr/>
          <a:lstStyle/>
          <a:p>
            <a:fld id="{6E130CB6-9656-4B1B-9EE5-655C3BDC9845}" type="slidenum">
              <a:rPr lang="en-US" smtClean="0"/>
              <a:t>14</a:t>
            </a:fld>
            <a:endParaRPr lang="en-US" dirty="0"/>
          </a:p>
        </p:txBody>
      </p:sp>
    </p:spTree>
    <p:extLst>
      <p:ext uri="{BB962C8B-B14F-4D97-AF65-F5344CB8AC3E}">
        <p14:creationId xmlns:p14="http://schemas.microsoft.com/office/powerpoint/2010/main" val="8748928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Youth want to have the fun of Scouting but need Leaders to be successful.</a:t>
            </a:r>
          </a:p>
        </p:txBody>
      </p:sp>
      <p:sp>
        <p:nvSpPr>
          <p:cNvPr id="4" name="Slide Number Placeholder 3"/>
          <p:cNvSpPr>
            <a:spLocks noGrp="1"/>
          </p:cNvSpPr>
          <p:nvPr>
            <p:ph type="sldNum" sz="quarter" idx="5"/>
          </p:nvPr>
        </p:nvSpPr>
        <p:spPr/>
        <p:txBody>
          <a:bodyPr/>
          <a:lstStyle/>
          <a:p>
            <a:fld id="{6E130CB6-9656-4B1B-9EE5-655C3BDC9845}" type="slidenum">
              <a:rPr lang="en-US" smtClean="0"/>
              <a:t>15</a:t>
            </a:fld>
            <a:endParaRPr lang="en-US" dirty="0"/>
          </a:p>
        </p:txBody>
      </p:sp>
    </p:spTree>
    <p:extLst>
      <p:ext uri="{BB962C8B-B14F-4D97-AF65-F5344CB8AC3E}">
        <p14:creationId xmlns:p14="http://schemas.microsoft.com/office/powerpoint/2010/main" val="141928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pause to note a fact … AAC has fantastic District Executives.  They have a proven track record of successful recruiting, or, as the kids say, they have “mad skills”.</a:t>
            </a:r>
          </a:p>
        </p:txBody>
      </p:sp>
      <p:sp>
        <p:nvSpPr>
          <p:cNvPr id="4" name="Slide Number Placeholder 3"/>
          <p:cNvSpPr>
            <a:spLocks noGrp="1"/>
          </p:cNvSpPr>
          <p:nvPr>
            <p:ph type="sldNum" sz="quarter" idx="5"/>
          </p:nvPr>
        </p:nvSpPr>
        <p:spPr/>
        <p:txBody>
          <a:bodyPr/>
          <a:lstStyle/>
          <a:p>
            <a:fld id="{6E130CB6-9656-4B1B-9EE5-655C3BDC9845}" type="slidenum">
              <a:rPr lang="en-US" smtClean="0"/>
              <a:t>16</a:t>
            </a:fld>
            <a:endParaRPr lang="en-US" dirty="0"/>
          </a:p>
        </p:txBody>
      </p:sp>
    </p:spTree>
    <p:extLst>
      <p:ext uri="{BB962C8B-B14F-4D97-AF65-F5344CB8AC3E}">
        <p14:creationId xmlns:p14="http://schemas.microsoft.com/office/powerpoint/2010/main" val="2180624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approach does not take the District Professional “out” of recruiting and put the Pack “in” to sink or swim.  Instead, like a double helix DNA, there will be a joinder of the two strands – Professionals and Volunteers.</a:t>
            </a:r>
          </a:p>
        </p:txBody>
      </p:sp>
      <p:sp>
        <p:nvSpPr>
          <p:cNvPr id="4" name="Slide Number Placeholder 3"/>
          <p:cNvSpPr>
            <a:spLocks noGrp="1"/>
          </p:cNvSpPr>
          <p:nvPr>
            <p:ph type="sldNum" sz="quarter" idx="5"/>
          </p:nvPr>
        </p:nvSpPr>
        <p:spPr/>
        <p:txBody>
          <a:bodyPr/>
          <a:lstStyle/>
          <a:p>
            <a:fld id="{6E130CB6-9656-4B1B-9EE5-655C3BDC9845}" type="slidenum">
              <a:rPr lang="en-US" smtClean="0"/>
              <a:t>17</a:t>
            </a:fld>
            <a:endParaRPr lang="en-US" dirty="0"/>
          </a:p>
        </p:txBody>
      </p:sp>
    </p:spTree>
    <p:extLst>
      <p:ext uri="{BB962C8B-B14F-4D97-AF65-F5344CB8AC3E}">
        <p14:creationId xmlns:p14="http://schemas.microsoft.com/office/powerpoint/2010/main" val="1311160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District Executives, instead of setting up, running and being the sole or main speaker at School Sign-Up Nights, the District Executive will train and coach and support Pack Leaders.</a:t>
            </a:r>
          </a:p>
          <a:p>
            <a:r>
              <a:rPr lang="en-US" dirty="0"/>
              <a:t>That way, Pack Leaders will be able to set up, run and be the speakers at School Sign-Up Nights.  </a:t>
            </a:r>
          </a:p>
        </p:txBody>
      </p:sp>
      <p:sp>
        <p:nvSpPr>
          <p:cNvPr id="4" name="Slide Number Placeholder 3"/>
          <p:cNvSpPr>
            <a:spLocks noGrp="1"/>
          </p:cNvSpPr>
          <p:nvPr>
            <p:ph type="sldNum" sz="quarter" idx="5"/>
          </p:nvPr>
        </p:nvSpPr>
        <p:spPr/>
        <p:txBody>
          <a:bodyPr/>
          <a:lstStyle/>
          <a:p>
            <a:fld id="{6E130CB6-9656-4B1B-9EE5-655C3BDC9845}" type="slidenum">
              <a:rPr lang="en-US" smtClean="0"/>
              <a:t>18</a:t>
            </a:fld>
            <a:endParaRPr lang="en-US" dirty="0"/>
          </a:p>
        </p:txBody>
      </p:sp>
    </p:spTree>
    <p:extLst>
      <p:ext uri="{BB962C8B-B14F-4D97-AF65-F5344CB8AC3E}">
        <p14:creationId xmlns:p14="http://schemas.microsoft.com/office/powerpoint/2010/main" val="39212165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District Professionals will still be very busy working on Recruiting.  But instead of running and leading School Sign-Up Nights, the primary focus will be on training and coaching Pack Volunteers to be successful at Recruiting – by sharing and coaching about these resources found on the Atlanta Area Council Recruiting Resources pages.  </a:t>
            </a:r>
          </a:p>
        </p:txBody>
      </p:sp>
      <p:sp>
        <p:nvSpPr>
          <p:cNvPr id="4" name="Slide Number Placeholder 3"/>
          <p:cNvSpPr>
            <a:spLocks noGrp="1"/>
          </p:cNvSpPr>
          <p:nvPr>
            <p:ph type="sldNum" sz="quarter" idx="5"/>
          </p:nvPr>
        </p:nvSpPr>
        <p:spPr/>
        <p:txBody>
          <a:bodyPr/>
          <a:lstStyle/>
          <a:p>
            <a:fld id="{6E130CB6-9656-4B1B-9EE5-655C3BDC9845}" type="slidenum">
              <a:rPr lang="en-US" smtClean="0"/>
              <a:t>19</a:t>
            </a:fld>
            <a:endParaRPr lang="en-US" dirty="0"/>
          </a:p>
        </p:txBody>
      </p:sp>
    </p:spTree>
    <p:extLst>
      <p:ext uri="{BB962C8B-B14F-4D97-AF65-F5344CB8AC3E}">
        <p14:creationId xmlns:p14="http://schemas.microsoft.com/office/powerpoint/2010/main" val="379555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Six Steps.  And School Sign-Up Night or other big Sign-Up events doesn’t come into play until Step Five, after you’ve built a foundation from the first four steps.  Truth be told, if you work the first four steps, you can have great recruiting results well before any Sign-Up Event.  Let’s dive into those steps.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666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Number One is:  </a:t>
            </a:r>
            <a:r>
              <a:rPr lang="en-US" b="1" u="sng" dirty="0"/>
              <a:t>what do you do</a:t>
            </a:r>
            <a:r>
              <a:rPr lang="en-US" dirty="0"/>
              <a:t> in Cub Scouting.  No, not “when do you meet”, but what do you </a:t>
            </a:r>
            <a:r>
              <a:rPr lang="en-US" b="1" i="1" u="sng" dirty="0"/>
              <a:t>do</a:t>
            </a:r>
            <a:r>
              <a:rPr lang="en-US" dirty="0"/>
              <a:t> – what’s fun and exciting and appealing to kids and parents, that will make them perk up at your Pack Program and say: “Scout Me In!”  </a:t>
            </a:r>
          </a:p>
          <a:p>
            <a:r>
              <a:rPr lang="en-US" dirty="0"/>
              <a:t>Because that’s a great hook for families, especially families that want to be engaged and active, and not just dropping their kids off every other Tuesday for an hour while they run errands.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08619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Unless a Parent has fond memories of Cub Scouting, they need to learn about “What You Do”.  Not “when you meet” (though please share your plan for that) but “What You Do” when you do get your Den and your Pack together.  </a:t>
            </a:r>
          </a:p>
        </p:txBody>
      </p:sp>
      <p:sp>
        <p:nvSpPr>
          <p:cNvPr id="4" name="Slide Number Placeholder 3"/>
          <p:cNvSpPr>
            <a:spLocks noGrp="1"/>
          </p:cNvSpPr>
          <p:nvPr>
            <p:ph type="sldNum" sz="quarter" idx="5"/>
          </p:nvPr>
        </p:nvSpPr>
        <p:spPr/>
        <p:txBody>
          <a:bodyPr/>
          <a:lstStyle/>
          <a:p>
            <a:fld id="{6E130CB6-9656-4B1B-9EE5-655C3BDC9845}" type="slidenum">
              <a:rPr lang="en-US" smtClean="0"/>
              <a:t>22</a:t>
            </a:fld>
            <a:endParaRPr lang="en-US" dirty="0"/>
          </a:p>
        </p:txBody>
      </p:sp>
    </p:spTree>
    <p:extLst>
      <p:ext uri="{BB962C8B-B14F-4D97-AF65-F5344CB8AC3E}">
        <p14:creationId xmlns:p14="http://schemas.microsoft.com/office/powerpoint/2010/main" val="3477994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Selling up front “What You Do” helps address the growing concern that Scouting is Not A Great Value for the Money”.  Note that from 2018 to 2022 there was a 22% drop in this “Value for the Money” concern … and that was before a family had to pay up front for a full 12 months.</a:t>
            </a:r>
          </a:p>
        </p:txBody>
      </p:sp>
      <p:sp>
        <p:nvSpPr>
          <p:cNvPr id="4" name="Slide Number Placeholder 3"/>
          <p:cNvSpPr>
            <a:spLocks noGrp="1"/>
          </p:cNvSpPr>
          <p:nvPr>
            <p:ph type="sldNum" sz="quarter" idx="5"/>
          </p:nvPr>
        </p:nvSpPr>
        <p:spPr/>
        <p:txBody>
          <a:bodyPr/>
          <a:lstStyle/>
          <a:p>
            <a:fld id="{6E130CB6-9656-4B1B-9EE5-655C3BDC9845}" type="slidenum">
              <a:rPr lang="en-US" smtClean="0"/>
              <a:t>23</a:t>
            </a:fld>
            <a:endParaRPr lang="en-US" dirty="0"/>
          </a:p>
        </p:txBody>
      </p:sp>
    </p:spTree>
    <p:extLst>
      <p:ext uri="{BB962C8B-B14F-4D97-AF65-F5344CB8AC3E}">
        <p14:creationId xmlns:p14="http://schemas.microsoft.com/office/powerpoint/2010/main" val="35526724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upon a time, a family could drop a much smaller amount at a Fall Recruiting event – and many would, even if it wasn’t clear that the Pack would have enough leaders or launch a robust program.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130CB6-9656-4B1B-9EE5-655C3BDC98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052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Packs should build a plan now to show Value.  Ideally by seeking feedback from all current families, like “what do you want to do this year”.  </a:t>
            </a:r>
          </a:p>
          <a:p>
            <a:r>
              <a:rPr lang="en-US" dirty="0"/>
              <a:t>Now, you could do the “lather, rinse, repeat” method of program planning, where this year’s plan is a sequel to last year’s plan, but don’t get stuck in a rut.  Scout out new places.  On the next slide is one way to come up with a plan.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81701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example was put together by one person.  Not that you should put a plan together with just one person – do invite all to participate – but it does take one person to pitch even one event idea and prime the pump for others to participate.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 some of the points on the Calendar.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the wild idea of a May Awards Party/Blue &amp; Gold Banquet.  What?  Don’t we have to do that in February?  Since Scouting was born on February 8?  Nope.  May is fine.  End of the Program Year.  Scouting is Kind and is OK if you hold the Birthday Party for Scouting after February 8 and at a time that is easier for Den Leaders and families.  (Scouts who wrap up Rank can be recognized earlier, and again at the B&amp;G.)</a:t>
            </a:r>
          </a:p>
          <a:p>
            <a:r>
              <a:rPr lang="en-US" dirty="0"/>
              <a:t>And this isn’t a perfect plan – while I’d be happy putting this on a “Pack Packet” flyer (more on this later), I know that I’m not going to be the lead on all these events, and what I put out there will add a legal disclaimer like “events need leaders and plans for us to pull these off – but we have a great start of ideas”.  But when people see the ideas, they’ll react to them, maybe even suggest new activities.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43925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E130CB6-9656-4B1B-9EE5-655C3BDC9845}" type="slidenum">
              <a:rPr lang="en-US" smtClean="0"/>
              <a:t>27</a:t>
            </a:fld>
            <a:endParaRPr lang="en-US" dirty="0"/>
          </a:p>
        </p:txBody>
      </p:sp>
    </p:spTree>
    <p:extLst>
      <p:ext uri="{BB962C8B-B14F-4D97-AF65-F5344CB8AC3E}">
        <p14:creationId xmlns:p14="http://schemas.microsoft.com/office/powerpoint/2010/main" val="325104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have the Perfect Pack Program, but if it is only “announced at meetings” or written into Committee Minutes, we’re missing the mark.  </a:t>
            </a:r>
          </a:p>
        </p:txBody>
      </p:sp>
      <p:sp>
        <p:nvSpPr>
          <p:cNvPr id="4" name="Slide Number Placeholder 3"/>
          <p:cNvSpPr>
            <a:spLocks noGrp="1"/>
          </p:cNvSpPr>
          <p:nvPr>
            <p:ph type="sldNum" sz="quarter" idx="5"/>
          </p:nvPr>
        </p:nvSpPr>
        <p:spPr/>
        <p:txBody>
          <a:bodyPr/>
          <a:lstStyle/>
          <a:p>
            <a:fld id="{6E130CB6-9656-4B1B-9EE5-655C3BDC9845}" type="slidenum">
              <a:rPr lang="en-US" smtClean="0"/>
              <a:t>28</a:t>
            </a:fld>
            <a:endParaRPr lang="en-US" dirty="0"/>
          </a:p>
        </p:txBody>
      </p:sp>
    </p:spTree>
    <p:extLst>
      <p:ext uri="{BB962C8B-B14F-4D97-AF65-F5344CB8AC3E}">
        <p14:creationId xmlns:p14="http://schemas.microsoft.com/office/powerpoint/2010/main" val="35223695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Promoting Your Pack Program Starts with your current families – let them know what the plan looks like, get their feedback, maybe more ideas.  </a:t>
            </a:r>
          </a:p>
          <a:p>
            <a:pPr marL="171450" indent="-171450">
              <a:buFont typeface="Arial" panose="020B0604020202020204" pitchFamily="34" charset="0"/>
              <a:buChar char="•"/>
            </a:pPr>
            <a:r>
              <a:rPr lang="en-US" dirty="0"/>
              <a:t>Then reach out to those who started with you in 2019, and dropped.  Share how you’re Back with the Pack, and invite them to come back in.  </a:t>
            </a:r>
          </a:p>
          <a:p>
            <a:pPr marL="171450" indent="-171450">
              <a:buFont typeface="Arial" panose="020B0604020202020204" pitchFamily="34" charset="0"/>
              <a:buChar char="•"/>
            </a:pPr>
            <a:r>
              <a:rPr lang="en-US" dirty="0"/>
              <a:t>Then reach beyond those current and former families, not just by the Cubmaster and Den Leader, but by giving Power to the Parents:  give them encouragement and tools to share your Pack Program with friends, neighbors, and fellow class parents.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2844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one way to deliver information today.   But a key tool is to have a handout – we call it a “Pack Packet” – that you can give to parents to let them know who you are, what you do, and lead them to both more information and how to sign up.  </a:t>
            </a:r>
          </a:p>
          <a:p>
            <a:r>
              <a:rPr lang="en-US" dirty="0"/>
              <a:t>You can share that in many ways – hard handouts, emails, texts with a link, websites (not just a Pack website or FB page, but also on school, church and community sites like NextDoor and more).</a:t>
            </a:r>
          </a:p>
          <a:p>
            <a:r>
              <a:rPr lang="en-US" dirty="0"/>
              <a:t>From the Atlanta Area Council, you can get Yard Signs, Standees, Flyers, Posters and more.  </a:t>
            </a:r>
          </a:p>
          <a:p>
            <a:r>
              <a:rPr lang="en-US" dirty="0"/>
              <a:t>When school comes back, if you’ve got good rapport with the school, you can get delivery of both (1) a general Pack Packet Flyer, and (2) Sign-Up Event flyers.  Or not.  Maybe they won’t distribute them inside.  You can ask if you can distribute outside, like in the Car Pool line.  Or at PTA/PTO events.  Or have your parents email to others.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71809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mentioned a “Pack Packet”, and while this is a reduced view and you’ll have to look close to read it in this slide, this is actually the simplest form of a “Pack Packet” because it’s one sheet of paper, two sides, and includes a QR code that takes you to the FAQ page on this Pack’s website.   </a:t>
            </a:r>
          </a:p>
          <a:p>
            <a:pPr marL="171450" indent="-171450">
              <a:buFont typeface="Arial" panose="020B0604020202020204" pitchFamily="34" charset="0"/>
              <a:buChar char="•"/>
            </a:pPr>
            <a:r>
              <a:rPr lang="en-US" dirty="0"/>
              <a:t>Don’t have a Website?  Maybe then your Packet will be bigger, to include calendar of activities, leader and family roster, and other information.  </a:t>
            </a:r>
          </a:p>
          <a:p>
            <a:pPr marL="171450" indent="-171450">
              <a:buFont typeface="Arial" panose="020B0604020202020204" pitchFamily="34" charset="0"/>
              <a:buChar char="•"/>
            </a:pPr>
            <a:r>
              <a:rPr lang="en-US" dirty="0"/>
              <a:t>But get this:  you do have a Website!  You have a BeAScout Pin, and can copy the link to the “Want More Information” part of that Pin, and that can be on a QR Code so that you can get back to someone who pings you on BeAScout.</a:t>
            </a:r>
          </a:p>
          <a:p>
            <a:pPr marL="0" indent="0">
              <a:buFont typeface="Arial" panose="020B0604020202020204" pitchFamily="34" charset="0"/>
              <a:buNone/>
            </a:pPr>
            <a:r>
              <a:rPr lang="en-US" dirty="0"/>
              <a:t>This is one example of a DIY Flyer, and that Pack will create more versions at Back-to-School time with pictures at each Den Level so that Scouts can be fired up seeing their own pictures and their friends will see them.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02266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You’ve got your Pack Packet, a simple one-page flyer.  Now it’s time to Power up Parents with that Packet One Pager, so that they share with friends, families, neighbors, on social media, email and more.  </a:t>
            </a:r>
          </a:p>
          <a:p>
            <a:r>
              <a:rPr lang="en-US" dirty="0"/>
              <a:t>And you can enlist any parent to be a “Greeter” at any Den or Pack event.  They don’t need to be registered, they just need to be friendly, courteous, and kind – greeting both returning families and new families, plus passing on those Pack Packet flyers.  </a:t>
            </a:r>
          </a:p>
          <a:p>
            <a:r>
              <a:rPr lang="en-US" dirty="0"/>
              <a:t>This way, the Den Co-Leaders and Cubmaster don’t have to do this – others can.  And it’s very powerful to hear “Welcome!”  Get some greeters / New Member Coordinators.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36226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mentioned BeAScout Pins, and that is a powerful part of promotion, because families looking up “cub scouting” online will get that link very high up in their search results.  You can pitch your pack in your pin, put in links to a website or FB page, add contact information, and craft both a “Fee Email” to explain how your Pack operates and pays for Scouting, and a “Welcome” email for when people join.  Key Three Leaders and delegates have the power to update this 24/7.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57666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so we’ve got a great Program, we’re Promoting it and Picking Up Interest, but we only have a few returning leaders – some moved, some crossed over to a Scouts BSA troop, some have crazy long work hours now and have to back away from being a Den Leader, so to build on that you need a foundation of leaders and co-leaders to do Cub Scouting.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86460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E130CB6-9656-4B1B-9EE5-655C3BDC9845}" type="slidenum">
              <a:rPr lang="en-US" smtClean="0"/>
              <a:t>35</a:t>
            </a:fld>
            <a:endParaRPr lang="en-US" dirty="0"/>
          </a:p>
        </p:txBody>
      </p:sp>
    </p:spTree>
    <p:extLst>
      <p:ext uri="{BB962C8B-B14F-4D97-AF65-F5344CB8AC3E}">
        <p14:creationId xmlns:p14="http://schemas.microsoft.com/office/powerpoint/2010/main" val="31112679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E130CB6-9656-4B1B-9EE5-655C3BDC9845}" type="slidenum">
              <a:rPr lang="en-US" smtClean="0"/>
              <a:t>36</a:t>
            </a:fld>
            <a:endParaRPr lang="en-US" dirty="0"/>
          </a:p>
        </p:txBody>
      </p:sp>
    </p:spTree>
    <p:extLst>
      <p:ext uri="{BB962C8B-B14F-4D97-AF65-F5344CB8AC3E}">
        <p14:creationId xmlns:p14="http://schemas.microsoft.com/office/powerpoint/2010/main" val="310065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 doubt the hardest part of recruiting.  Because if you ask someone “will you be Cubmaster?  How about Den Leader?”, most people will say “no”, either because they don’t know what it involves, or they do know – and they are afraid they’ll need to do it all.  </a:t>
            </a:r>
          </a:p>
          <a:p>
            <a:r>
              <a:rPr lang="en-US" dirty="0"/>
              <a:t>A first step to help solve for this is to make it clear that Cub Scouting is a family program that needs parent help, and then create a culture of helping and leading.   While it is true that “many hands makes light work”, it doesn’t happen unless you plan for it and work your plan … and we’ve got tools to make it work.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6645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if you get parents engaged, let them lead (even just a little), give them tools to lead and succeed, recognize them and maybe give them an overstock patch as a recognition item, the parent should appreciate it (some might be embarrassed), but their child will feel proud:  my dad was a hero.  They love him.  That builds stronger families right there.   </a:t>
            </a:r>
          </a:p>
          <a:p>
            <a:r>
              <a:rPr lang="en-US" dirty="0"/>
              <a:t>And that Scout may bug his dad or mom and say: “can you come next time and help again – maybe you’ll get another patch”.   Hey, if the patch recognition motivates a Scout to bug his parent to help you, use it.</a:t>
            </a:r>
          </a:p>
          <a:p>
            <a:r>
              <a:rPr lang="en-US" dirty="0"/>
              <a:t>Also, recently, I’ve thought about the Cubmaster as Hero image, and realized there is a downside:  Some Cubs will look at their Cubmaster or Den Leader and may say to dad or mom: “I wish you could be as awesome as my Den Leader”.  Some parents (especially dads) may feal threatened by that comparison, and less keen on doing Cub Scouting – but if you as a Cubmaster or Den Co-Leader elevate the other parents, your Scouts will see their parents as Superheroes, even if the parents don’t have a Khaki Superman outfit.  Or don’t have it yet.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34021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sz="1200" kern="1200" dirty="0">
                <a:solidFill>
                  <a:schemeClr val="tx1"/>
                </a:solidFill>
                <a:effectLst/>
                <a:latin typeface="+mn-lt"/>
                <a:ea typeface="ヒラギノ角ゴ Pro W3" charset="0"/>
                <a:cs typeface="ヒラギノ角ゴ Pro W3" charset="0"/>
              </a:rPr>
              <a:t>We have a presentation posted at </a:t>
            </a:r>
            <a:r>
              <a:rPr lang="en-US" sz="1200" u="sng" kern="1200" dirty="0">
                <a:solidFill>
                  <a:schemeClr val="tx1"/>
                </a:solidFill>
                <a:effectLst/>
                <a:latin typeface="+mn-lt"/>
                <a:ea typeface="ヒラギノ角ゴ Pro W3" charset="0"/>
                <a:cs typeface="ヒラギノ角ゴ Pro W3" charset="0"/>
                <a:hlinkClick r:id="rId3"/>
              </a:rPr>
              <a:t>https://www.atlantabsa.org/RecruitingLeaders</a:t>
            </a:r>
            <a:r>
              <a:rPr lang="en-US" sz="1200" kern="1200" dirty="0">
                <a:solidFill>
                  <a:schemeClr val="tx1"/>
                </a:solidFill>
                <a:effectLst/>
                <a:latin typeface="+mn-lt"/>
                <a:ea typeface="ヒラギノ角ゴ Pro W3" charset="0"/>
                <a:cs typeface="ヒラギノ角ゴ Pro W3" charset="0"/>
              </a:rPr>
              <a:t> that is based on a document called “Fifty Ways to Lure a Leader” (apologies to Paul Simon):</a:t>
            </a:r>
          </a:p>
          <a:p>
            <a:pPr lvl="1"/>
            <a:r>
              <a:rPr lang="en-US" sz="1200" i="1" kern="1200" dirty="0">
                <a:solidFill>
                  <a:schemeClr val="tx1"/>
                </a:solidFill>
                <a:effectLst/>
                <a:latin typeface="+mn-lt"/>
                <a:ea typeface="ヒラギノ角ゴ Pro W3" charset="0"/>
                <a:cs typeface="ヒラギノ角ゴ Pro W3" charset="0"/>
              </a:rPr>
              <a:t>There must be fifty ways / To lure a leader … </a:t>
            </a:r>
            <a:endParaRPr lang="en-US" sz="1200" kern="1200" dirty="0">
              <a:solidFill>
                <a:schemeClr val="tx1"/>
              </a:solidFill>
              <a:effectLst/>
              <a:latin typeface="+mn-lt"/>
              <a:ea typeface="ヒラギノ角ゴ Pro W3" charset="0"/>
              <a:cs typeface="ヒラギノ角ゴ Pro W3" charset="0"/>
            </a:endParaRPr>
          </a:p>
          <a:p>
            <a:pPr lvl="1"/>
            <a:r>
              <a:rPr lang="en-US" sz="1200" i="1" kern="1200" dirty="0">
                <a:solidFill>
                  <a:schemeClr val="tx1"/>
                </a:solidFill>
                <a:effectLst/>
                <a:latin typeface="+mn-lt"/>
                <a:ea typeface="ヒラギノ角ゴ Pro W3" charset="0"/>
                <a:cs typeface="ヒラギノ角ゴ Pro W3" charset="0"/>
              </a:rPr>
              <a:t>You ask the whole Pack, Jack</a:t>
            </a:r>
            <a:br>
              <a:rPr lang="en-US" sz="1200" i="1" kern="1200" dirty="0">
                <a:solidFill>
                  <a:schemeClr val="tx1"/>
                </a:solidFill>
                <a:effectLst/>
                <a:latin typeface="+mn-lt"/>
                <a:ea typeface="ヒラギノ角ゴ Pro W3" charset="0"/>
                <a:cs typeface="ヒラギノ角ゴ Pro W3" charset="0"/>
              </a:rPr>
            </a:br>
            <a:r>
              <a:rPr lang="en-US" sz="1200" i="1" kern="1200" dirty="0">
                <a:solidFill>
                  <a:schemeClr val="tx1"/>
                </a:solidFill>
                <a:effectLst/>
                <a:latin typeface="+mn-lt"/>
                <a:ea typeface="ヒラギノ角ゴ Pro W3" charset="0"/>
                <a:cs typeface="ヒラギノ角ゴ Pro W3" charset="0"/>
              </a:rPr>
              <a:t>Every woman and man, Stan</a:t>
            </a:r>
            <a:br>
              <a:rPr lang="en-US" sz="1200" i="1" kern="1200" dirty="0">
                <a:solidFill>
                  <a:schemeClr val="tx1"/>
                </a:solidFill>
                <a:effectLst/>
                <a:latin typeface="+mn-lt"/>
                <a:ea typeface="ヒラギノ角ゴ Pro W3" charset="0"/>
                <a:cs typeface="ヒラギノ角ゴ Pro W3" charset="0"/>
              </a:rPr>
            </a:br>
            <a:r>
              <a:rPr lang="en-US" sz="1200" i="1" kern="1200" dirty="0">
                <a:solidFill>
                  <a:schemeClr val="tx1"/>
                </a:solidFill>
                <a:effectLst/>
                <a:latin typeface="+mn-lt"/>
                <a:ea typeface="ヒラギノ角ゴ Pro W3" charset="0"/>
                <a:cs typeface="ヒラギノ角ゴ Pro W3" charset="0"/>
              </a:rPr>
              <a:t>You don't need to be coy, Roy</a:t>
            </a:r>
            <a:br>
              <a:rPr lang="en-US" sz="1200" i="1" kern="1200" dirty="0">
                <a:solidFill>
                  <a:schemeClr val="tx1"/>
                </a:solidFill>
                <a:effectLst/>
                <a:latin typeface="+mn-lt"/>
                <a:ea typeface="ヒラギノ角ゴ Pro W3" charset="0"/>
                <a:cs typeface="ヒラギノ角ゴ Pro W3" charset="0"/>
              </a:rPr>
            </a:br>
            <a:r>
              <a:rPr lang="en-US" sz="1200" i="1" kern="1200" dirty="0">
                <a:solidFill>
                  <a:schemeClr val="tx1"/>
                </a:solidFill>
                <a:effectLst/>
                <a:latin typeface="+mn-lt"/>
                <a:ea typeface="ヒラギノ角ゴ Pro W3" charset="0"/>
                <a:cs typeface="ヒラギノ角ゴ Pro W3" charset="0"/>
              </a:rPr>
              <a:t>Not just one, two or three … </a:t>
            </a:r>
            <a:br>
              <a:rPr lang="en-US" sz="1200" i="1" kern="1200" dirty="0">
                <a:solidFill>
                  <a:schemeClr val="tx1"/>
                </a:solidFill>
                <a:effectLst/>
                <a:latin typeface="+mn-lt"/>
                <a:ea typeface="ヒラギノ角ゴ Pro W3" charset="0"/>
                <a:cs typeface="ヒラギノ角ゴ Pro W3" charset="0"/>
              </a:rPr>
            </a:br>
            <a:endParaRPr lang="en-US" sz="1200" kern="1200" dirty="0">
              <a:solidFill>
                <a:schemeClr val="tx1"/>
              </a:solidFill>
              <a:effectLst/>
              <a:latin typeface="+mn-lt"/>
              <a:ea typeface="ヒラギノ角ゴ Pro W3" charset="0"/>
              <a:cs typeface="ヒラギノ角ゴ Pro W3" charset="0"/>
            </a:endParaRPr>
          </a:p>
          <a:p>
            <a:r>
              <a:rPr lang="en-US" sz="1200" kern="1200" dirty="0">
                <a:solidFill>
                  <a:schemeClr val="tx1"/>
                </a:solidFill>
                <a:effectLst/>
                <a:latin typeface="+mn-lt"/>
                <a:ea typeface="ヒラギノ角ゴ Pro W3" charset="-128"/>
              </a:rPr>
              <a:t>The list – there is also a PowerPoint – is up to 80 ways now, but there’s no song for that.  To sort through these arrows in the quiver, we’ve put them into the following groups:</a:t>
            </a:r>
          </a:p>
          <a:p>
            <a:pPr marL="171450" indent="-171450">
              <a:buFont typeface="Arial" panose="020B0604020202020204" pitchFamily="34" charset="0"/>
              <a:buChar char="•"/>
            </a:pPr>
            <a:r>
              <a:rPr lang="en-US" sz="1200" kern="1200" dirty="0">
                <a:solidFill>
                  <a:schemeClr val="tx1"/>
                </a:solidFill>
                <a:effectLst/>
                <a:latin typeface="+mn-lt"/>
                <a:ea typeface="ヒラギノ角ゴ Pro W3" charset="-128"/>
              </a:rPr>
              <a:t>Communication:  Have, Share and Hammer Home your “Every Parent Leads” policy / have sign-up sheets and online versions / use talent surveys and chat with parents to get a sense of how they can help / ways to make the right ask, the small ask, and then the big ask so that the answer will be “yes” / different themes and heartstring tugging methods to soften up your volunteer targets / ways to break down barriers between parents and leaders / and some hardball voluntold efforts like “Job Lottery” or Job Roulette.</a:t>
            </a:r>
          </a:p>
          <a:p>
            <a:pPr marL="171450" indent="-171450">
              <a:buFont typeface="Arial" panose="020B0604020202020204" pitchFamily="34" charset="0"/>
              <a:buChar char="•"/>
            </a:pPr>
            <a:r>
              <a:rPr lang="en-US" sz="1200" kern="1200" dirty="0">
                <a:solidFill>
                  <a:schemeClr val="tx1"/>
                </a:solidFill>
                <a:effectLst/>
                <a:latin typeface="+mn-lt"/>
                <a:ea typeface="ヒラギノ角ゴ Pro W3" charset="-128"/>
              </a:rPr>
              <a:t>Activities as the Bait.  Put a bunch of activities up that you “might” do, and see who hits the bait / do KISMIF activities / do new ideas that new parents offer / more in a second</a:t>
            </a:r>
          </a:p>
          <a:p>
            <a:pPr marL="171450" indent="-171450">
              <a:buFont typeface="Arial" panose="020B0604020202020204" pitchFamily="34" charset="0"/>
              <a:buChar char="•"/>
            </a:pPr>
            <a:r>
              <a:rPr lang="en-US" sz="1200" kern="1200" dirty="0">
                <a:solidFill>
                  <a:schemeClr val="tx1"/>
                </a:solidFill>
                <a:effectLst/>
                <a:latin typeface="+mn-lt"/>
                <a:ea typeface="ヒラギノ角ゴ Pro W3" charset="-128"/>
              </a:rPr>
              <a:t>Recognition.  If you make a big deal out of leaders and helpers, they will appreciate it, others will take note and their Scouts might nudge their parents to earn some swag too. / Many different ideas there to let leaders know you care.</a:t>
            </a:r>
          </a:p>
          <a:p>
            <a:pPr marL="171450" indent="-171450">
              <a:buFont typeface="Arial" panose="020B0604020202020204" pitchFamily="34" charset="0"/>
              <a:buChar char="•"/>
            </a:pPr>
            <a:r>
              <a:rPr lang="en-US" sz="1200" kern="1200" dirty="0">
                <a:solidFill>
                  <a:schemeClr val="tx1"/>
                </a:solidFill>
                <a:effectLst/>
                <a:latin typeface="+mn-lt"/>
                <a:ea typeface="ヒラギノ角ゴ Pro W3" charset="-128"/>
              </a:rPr>
              <a:t>Organize.  Have an Org Chart that is broken down into bite sized bits, so that people can volunteer from day one.  / maybe a pledge card? /  Implement Term Limits / and more.</a:t>
            </a:r>
          </a:p>
          <a:p>
            <a:pPr marL="171450" indent="-171450">
              <a:buFont typeface="Arial" panose="020B0604020202020204" pitchFamily="34" charset="0"/>
              <a:buChar char="•"/>
            </a:pPr>
            <a:r>
              <a:rPr lang="en-US" sz="1200" kern="1200" dirty="0">
                <a:solidFill>
                  <a:schemeClr val="tx1"/>
                </a:solidFill>
                <a:effectLst/>
                <a:latin typeface="+mn-lt"/>
                <a:ea typeface="ヒラギノ角ゴ Pro W3" charset="-128"/>
              </a:rPr>
              <a:t>Right Size Jobs: Create small jobs people can take on /  Activity and meeting planning should include planning “what parts of this will I assign to others” and give them tools to succeed /  create teams for tasks / rotate the lead as a den collective / and more.</a:t>
            </a:r>
          </a:p>
          <a:p>
            <a:pPr marL="171450" indent="-171450">
              <a:buFont typeface="Arial" panose="020B0604020202020204" pitchFamily="34" charset="0"/>
              <a:buChar char="•"/>
            </a:pPr>
            <a:r>
              <a:rPr lang="en-US" sz="1200" kern="1200" dirty="0">
                <a:solidFill>
                  <a:schemeClr val="tx1"/>
                </a:solidFill>
                <a:effectLst/>
                <a:latin typeface="+mn-lt"/>
                <a:ea typeface="ヒラギノ角ゴ Pro W3" charset="-128"/>
              </a:rPr>
              <a:t>Right Size your Program.  Meeting every week?  Burning people out?  Sometimes less is more.  / If it hurts, stop doing it!  /  Outdoors and active is more fun than indoors – it’s Cub Scouting, not Cub Schooling!</a:t>
            </a:r>
          </a:p>
          <a:p>
            <a:pPr marL="171450" indent="-171450">
              <a:buFont typeface="Arial" panose="020B0604020202020204" pitchFamily="34" charset="0"/>
              <a:buChar char="•"/>
            </a:pPr>
            <a:r>
              <a:rPr lang="en-US" sz="1200" kern="1200" dirty="0">
                <a:solidFill>
                  <a:schemeClr val="tx1"/>
                </a:solidFill>
                <a:effectLst/>
                <a:latin typeface="+mn-lt"/>
                <a:ea typeface="ヒラギノ角ゴ Pro W3" charset="-128"/>
              </a:rPr>
              <a:t>And more … including the Godfather method, </a:t>
            </a:r>
            <a:r>
              <a:rPr lang="en-US" sz="1200" kern="1200" dirty="0">
                <a:solidFill>
                  <a:schemeClr val="tx1"/>
                </a:solidFill>
                <a:effectLst/>
                <a:latin typeface="+mn-lt"/>
                <a:ea typeface="+mn-ea"/>
                <a:cs typeface="+mn-cs"/>
              </a:rPr>
              <a:t>(who helped people out and said “</a:t>
            </a:r>
            <a:r>
              <a:rPr lang="en-US" sz="1200" i="1" kern="1200" dirty="0">
                <a:solidFill>
                  <a:schemeClr val="tx1"/>
                </a:solidFill>
                <a:effectLst/>
                <a:latin typeface="+mn-lt"/>
                <a:ea typeface="+mn-ea"/>
                <a:cs typeface="+mn-cs"/>
              </a:rPr>
              <a:t>Someday, and that day may never come, I will call upon you to do a service for me</a:t>
            </a:r>
            <a:r>
              <a:rPr lang="en-US" sz="1200" kern="1200" dirty="0">
                <a:solidFill>
                  <a:schemeClr val="tx1"/>
                </a:solidFill>
                <a:effectLst/>
                <a:latin typeface="+mn-lt"/>
                <a:ea typeface="+mn-ea"/>
                <a:cs typeface="+mn-cs"/>
              </a:rPr>
              <a:t>”)</a:t>
            </a:r>
            <a:endParaRPr lang="en-US" sz="1200" kern="1200" dirty="0">
              <a:solidFill>
                <a:schemeClr val="tx1"/>
              </a:solidFill>
              <a:effectLst/>
              <a:latin typeface="+mn-lt"/>
              <a:ea typeface="ヒラギノ角ゴ Pro W3" charset="-128"/>
            </a:endParaRP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CF76080-288C-4838-A5E6-1C2542D9A2C5}"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2/24/2026</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FD0E16C-FC47-4252-BB63-B6ED932156DC}"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of an “Activity Card”.  While the Requirements for every Adventure are simplified to eliminate “options” and simplify things by eliminating any struggle to choose “which option”, most requirements have 3 Activity Card options, so … a leader would need to struggle to choose “which option”.  </a:t>
            </a:r>
          </a:p>
          <a:p>
            <a:endParaRPr lang="en-US" dirty="0"/>
          </a:p>
          <a:p>
            <a:r>
              <a:rPr lang="en-US" dirty="0"/>
              <a:t>Also, although the resources say “Choose one of the following:” about the Activity Card options, that’s misleading – you don’t need to do </a:t>
            </a:r>
            <a:r>
              <a:rPr lang="en-US" b="1" i="1" dirty="0"/>
              <a:t>any</a:t>
            </a:r>
            <a:r>
              <a:rPr lang="en-US" dirty="0"/>
              <a:t> of the Activity Cards if you have a different way to complete the Requirement.  </a:t>
            </a:r>
          </a:p>
          <a:p>
            <a:endParaRPr lang="en-US" dirty="0"/>
          </a:p>
          <a:p>
            <a:r>
              <a:rPr lang="en-US" dirty="0"/>
              <a:t>In this example of “get to know the members of your den”, you don’t need to make a Flag or a Doodle or play a game or do the “pairing off” get to know you … you can just share in a circle to “get to know the members of your den”.  Simple.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43968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Now, if you want a simplified approach to a Den Meeting, one see </a:t>
            </a:r>
            <a:r>
              <a:rPr lang="en-US" sz="1200" u="sng" kern="100" dirty="0">
                <a:solidFill>
                  <a:srgbClr val="0563C1"/>
                </a:solidFill>
                <a:effectLst/>
                <a:latin typeface="+mn-lt"/>
                <a:ea typeface="Calibri" panose="020F0502020204030204" pitchFamily="34" charset="0"/>
                <a:cs typeface="Times New Roman" panose="02020603050405020304" pitchFamily="18" charset="0"/>
                <a:hlinkClick r:id="rId3"/>
              </a:rPr>
              <a:t>https://www.southfultonscouting.com/node/3163</a:t>
            </a:r>
            <a:r>
              <a:rPr lang="en-US" sz="1200" dirty="0">
                <a:latin typeface="+mn-lt"/>
              </a:rPr>
              <a:t> and the pages that open under it for “</a:t>
            </a:r>
            <a:r>
              <a:rPr lang="en-US" sz="1200" i="1" dirty="0">
                <a:latin typeface="+mn-lt"/>
              </a:rPr>
              <a:t>Assembled</a:t>
            </a:r>
            <a:r>
              <a:rPr lang="en-US" sz="1200" dirty="0">
                <a:latin typeface="+mn-lt"/>
              </a:rPr>
              <a:t> Den Meeting Plans” that pick and choose among the optional Activity Cards or alternative simple ways to complete the Requirements and put it in the context of a Den Meeting.</a:t>
            </a:r>
          </a:p>
          <a:p>
            <a:endParaRPr lang="en-US" sz="1200" dirty="0">
              <a:latin typeface="+mn-lt"/>
            </a:endParaRPr>
          </a:p>
          <a:p>
            <a:r>
              <a:rPr lang="en-US" sz="1200" dirty="0">
                <a:latin typeface="+mn-lt"/>
              </a:rPr>
              <a:t>Each Den Meeting Plan is at a page that adds links from the National Resources and other sources.  </a:t>
            </a:r>
          </a:p>
          <a:p>
            <a:endParaRPr lang="en-US" sz="1200" dirty="0">
              <a:latin typeface="+mn-lt"/>
            </a:endParaRPr>
          </a:p>
          <a:p>
            <a:r>
              <a:rPr lang="en-US" sz="1200" dirty="0">
                <a:latin typeface="+mn-lt"/>
              </a:rPr>
              <a:t>The Den Meeting Plans follow the approach of </a:t>
            </a:r>
            <a:r>
              <a:rPr lang="en-US" sz="1200" b="1" u="none" strike="noStrike" kern="100" dirty="0">
                <a:solidFill>
                  <a:srgbClr val="0000FF"/>
                </a:solidFill>
                <a:effectLst/>
                <a:latin typeface="+mn-lt"/>
                <a:ea typeface="Calibri" panose="020F0502020204030204" pitchFamily="34" charset="0"/>
                <a:cs typeface="Times New Roman" panose="02020603050405020304" pitchFamily="18" charset="0"/>
                <a:hlinkClick r:id="rId4"/>
              </a:rPr>
              <a:t>Successful Den Meetings</a:t>
            </a:r>
            <a:r>
              <a:rPr lang="en-US" sz="1200" b="0" u="none" strike="noStrike" kern="100" dirty="0">
                <a:solidFill>
                  <a:srgbClr val="0000FF"/>
                </a:solidFill>
                <a:effectLst/>
                <a:latin typeface="+mn-lt"/>
                <a:ea typeface="Calibri" panose="020F0502020204030204" pitchFamily="34" charset="0"/>
                <a:cs typeface="Times New Roman" panose="02020603050405020304" pitchFamily="18" charset="0"/>
                <a:hlinkClick r:id="rId4"/>
              </a:rPr>
              <a:t> that </a:t>
            </a:r>
            <a:r>
              <a:rPr lang="en-US" sz="1200" kern="100" dirty="0">
                <a:solidFill>
                  <a:srgbClr val="0000FF"/>
                </a:solidFill>
                <a:effectLst/>
                <a:latin typeface="+mn-lt"/>
                <a:ea typeface="Calibri" panose="020F0502020204030204" pitchFamily="34" charset="0"/>
                <a:cs typeface="Times New Roman" panose="02020603050405020304" pitchFamily="18" charset="0"/>
                <a:hlinkClick r:id="rId4"/>
              </a:rPr>
              <a:t>have several parts</a:t>
            </a:r>
            <a:r>
              <a:rPr lang="en-US" sz="1200" kern="100" dirty="0">
                <a:solidFill>
                  <a:srgbClr val="000000"/>
                </a:solidFill>
                <a:effectLst/>
                <a:latin typeface="+mn-lt"/>
                <a:ea typeface="Calibri" panose="020F0502020204030204" pitchFamily="34" charset="0"/>
              </a:rPr>
              <a:t> -- what you do before, during and after a Meeting -- namely, </a:t>
            </a:r>
            <a:r>
              <a:rPr lang="en-US" sz="1200" b="1" u="none" strike="noStrike" kern="100" dirty="0">
                <a:solidFill>
                  <a:srgbClr val="0000FF"/>
                </a:solidFill>
                <a:effectLst/>
                <a:latin typeface="+mn-lt"/>
                <a:ea typeface="Calibri" panose="020F0502020204030204" pitchFamily="34" charset="0"/>
                <a:cs typeface="Times New Roman" panose="02020603050405020304" pitchFamily="18" charset="0"/>
                <a:hlinkClick r:id="rId5"/>
              </a:rPr>
              <a:t>Preparation</a:t>
            </a:r>
            <a:r>
              <a:rPr lang="en-US" sz="1200" kern="100" dirty="0">
                <a:solidFill>
                  <a:srgbClr val="000000"/>
                </a:solidFill>
                <a:effectLst/>
                <a:latin typeface="+mn-lt"/>
                <a:ea typeface="Calibri" panose="020F0502020204030204" pitchFamily="34" charset="0"/>
              </a:rPr>
              <a:t> (planning + collecting materials needed and communicating with the Den), </a:t>
            </a:r>
            <a:r>
              <a:rPr lang="en-US" sz="1200" b="1" u="none" strike="noStrike" kern="100" dirty="0">
                <a:solidFill>
                  <a:srgbClr val="0000FF"/>
                </a:solidFill>
                <a:effectLst/>
                <a:latin typeface="+mn-lt"/>
                <a:ea typeface="Calibri" panose="020F0502020204030204" pitchFamily="34" charset="0"/>
                <a:cs typeface="Times New Roman" panose="02020603050405020304" pitchFamily="18" charset="0"/>
                <a:hlinkClick r:id="rId6"/>
              </a:rPr>
              <a:t>Gathering</a:t>
            </a:r>
            <a:r>
              <a:rPr lang="en-US" sz="1200" kern="100" dirty="0">
                <a:solidFill>
                  <a:srgbClr val="000000"/>
                </a:solidFill>
                <a:effectLst/>
                <a:latin typeface="+mn-lt"/>
                <a:ea typeface="Calibri" panose="020F0502020204030204" pitchFamily="34" charset="0"/>
              </a:rPr>
              <a:t> (something for early arrivals to do), </a:t>
            </a:r>
            <a:r>
              <a:rPr lang="en-US" sz="1200" b="1" u="none" strike="noStrike" kern="100" dirty="0">
                <a:solidFill>
                  <a:srgbClr val="0000FF"/>
                </a:solidFill>
                <a:effectLst/>
                <a:latin typeface="+mn-lt"/>
                <a:ea typeface="Calibri" panose="020F0502020204030204" pitchFamily="34" charset="0"/>
                <a:cs typeface="Times New Roman" panose="02020603050405020304" pitchFamily="18" charset="0"/>
                <a:hlinkClick r:id="rId7"/>
              </a:rPr>
              <a:t>Opening</a:t>
            </a:r>
            <a:r>
              <a:rPr lang="en-US" sz="1200" kern="100" dirty="0">
                <a:solidFill>
                  <a:srgbClr val="000000"/>
                </a:solidFill>
                <a:effectLst/>
                <a:latin typeface="+mn-lt"/>
                <a:ea typeface="Calibri" panose="020F0502020204030204" pitchFamily="34" charset="0"/>
              </a:rPr>
              <a:t> (a ceremony to start), then </a:t>
            </a:r>
            <a:r>
              <a:rPr lang="en-US" sz="1200" b="1" u="none" strike="noStrike" kern="100" dirty="0">
                <a:solidFill>
                  <a:srgbClr val="0000FF"/>
                </a:solidFill>
                <a:effectLst/>
                <a:latin typeface="+mn-lt"/>
                <a:ea typeface="Calibri" panose="020F0502020204030204" pitchFamily="34" charset="0"/>
                <a:cs typeface="Times New Roman" panose="02020603050405020304" pitchFamily="18" charset="0"/>
                <a:hlinkClick r:id="rId8"/>
              </a:rPr>
              <a:t>Activities</a:t>
            </a:r>
            <a:r>
              <a:rPr lang="en-US" sz="1200" kern="100" dirty="0">
                <a:solidFill>
                  <a:srgbClr val="000000"/>
                </a:solidFill>
                <a:effectLst/>
                <a:latin typeface="+mn-lt"/>
                <a:ea typeface="Calibri" panose="020F0502020204030204" pitchFamily="34" charset="0"/>
              </a:rPr>
              <a:t> (an Activities Intro chat, then alternate energetic and learning activities + add fun), </a:t>
            </a:r>
            <a:r>
              <a:rPr lang="en-US" sz="1200" b="1" u="none" strike="noStrike" kern="100" dirty="0">
                <a:solidFill>
                  <a:srgbClr val="0000FF"/>
                </a:solidFill>
                <a:effectLst/>
                <a:latin typeface="+mn-lt"/>
                <a:ea typeface="Calibri" panose="020F0502020204030204" pitchFamily="34" charset="0"/>
                <a:cs typeface="Times New Roman" panose="02020603050405020304" pitchFamily="18" charset="0"/>
                <a:hlinkClick r:id="rId9"/>
              </a:rPr>
              <a:t>Closing + Recognition</a:t>
            </a:r>
            <a:r>
              <a:rPr lang="en-US" sz="1200" kern="100" dirty="0">
                <a:solidFill>
                  <a:srgbClr val="000000"/>
                </a:solidFill>
                <a:effectLst/>
                <a:latin typeface="+mn-lt"/>
                <a:ea typeface="Calibri" panose="020F0502020204030204" pitchFamily="34" charset="0"/>
              </a:rPr>
              <a:t> (ceremony), and </a:t>
            </a:r>
            <a:r>
              <a:rPr lang="en-US" sz="1200" b="1" u="none" strike="noStrike" kern="100" dirty="0">
                <a:solidFill>
                  <a:srgbClr val="0000FF"/>
                </a:solidFill>
                <a:effectLst/>
                <a:latin typeface="+mn-lt"/>
                <a:ea typeface="Calibri" panose="020F0502020204030204" pitchFamily="34" charset="0"/>
                <a:cs typeface="Times New Roman" panose="02020603050405020304" pitchFamily="18" charset="0"/>
                <a:hlinkClick r:id="rId10"/>
              </a:rPr>
              <a:t>After the Meeting</a:t>
            </a:r>
            <a:r>
              <a:rPr lang="en-US" sz="1200" kern="100" dirty="0">
                <a:solidFill>
                  <a:srgbClr val="000000"/>
                </a:solidFill>
                <a:effectLst/>
                <a:latin typeface="+mn-lt"/>
                <a:ea typeface="Calibri" panose="020F0502020204030204" pitchFamily="34" charset="0"/>
              </a:rPr>
              <a:t> (follow up as needed).</a:t>
            </a:r>
            <a:endParaRPr lang="en-US" sz="12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25786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Got Activities, doing Promotion, fining Leaders, now expand your profile through your School and any Community groups.  You need friends – like for meeting space – and Scouting Units can help Schools and Community Groups and get some support in return.</a:t>
            </a:r>
          </a:p>
        </p:txBody>
      </p:sp>
      <p:sp>
        <p:nvSpPr>
          <p:cNvPr id="4" name="Slide Number Placeholder 3"/>
          <p:cNvSpPr>
            <a:spLocks noGrp="1"/>
          </p:cNvSpPr>
          <p:nvPr>
            <p:ph type="sldNum" sz="quarter" idx="5"/>
          </p:nvPr>
        </p:nvSpPr>
        <p:spPr/>
        <p:txBody>
          <a:bodyPr/>
          <a:lstStyle/>
          <a:p>
            <a:fld id="{6E130CB6-9656-4B1B-9EE5-655C3BDC9845}" type="slidenum">
              <a:rPr lang="en-US" smtClean="0"/>
              <a:t>44</a:t>
            </a:fld>
            <a:endParaRPr lang="en-US" dirty="0"/>
          </a:p>
        </p:txBody>
      </p:sp>
    </p:spTree>
    <p:extLst>
      <p:ext uri="{BB962C8B-B14F-4D97-AF65-F5344CB8AC3E}">
        <p14:creationId xmlns:p14="http://schemas.microsoft.com/office/powerpoint/2010/main" val="10507597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promote, promote to your School and Community – make sure they know who you are and what you do.</a:t>
            </a:r>
          </a:p>
          <a:p>
            <a:r>
              <a:rPr lang="en-US" dirty="0"/>
              <a:t>Maybe Adopt a School and do a service for them – and when you do, don’t be shy about showing others that Scouts Serve.  </a:t>
            </a:r>
          </a:p>
          <a:p>
            <a:r>
              <a:rPr lang="en-US" dirty="0"/>
              <a:t>Many Parents will really dig that.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5232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service is simple … welcoming families to the Back to School “Meet + Greet”?  Raising/lowering the flag?  Thank you Cubcakes?</a:t>
            </a:r>
          </a:p>
        </p:txBody>
      </p:sp>
      <p:sp>
        <p:nvSpPr>
          <p:cNvPr id="4" name="Slide Number Placeholder 3"/>
          <p:cNvSpPr>
            <a:spLocks noGrp="1"/>
          </p:cNvSpPr>
          <p:nvPr>
            <p:ph type="sldNum" sz="quarter" idx="5"/>
          </p:nvPr>
        </p:nvSpPr>
        <p:spPr/>
        <p:txBody>
          <a:bodyPr/>
          <a:lstStyle/>
          <a:p>
            <a:fld id="{6E130CB6-9656-4B1B-9EE5-655C3BDC9845}" type="slidenum">
              <a:rPr lang="en-US" smtClean="0"/>
              <a:t>46</a:t>
            </a:fld>
            <a:endParaRPr lang="en-US" dirty="0"/>
          </a:p>
        </p:txBody>
      </p:sp>
    </p:spTree>
    <p:extLst>
      <p:ext uri="{BB962C8B-B14F-4D97-AF65-F5344CB8AC3E}">
        <p14:creationId xmlns:p14="http://schemas.microsoft.com/office/powerpoint/2010/main" val="15563673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schools, work all your contacts.  It might be the Principal, but it might also be another staff member, a teacher, and you’ll want to have the maintenance staff on your side too.   </a:t>
            </a:r>
          </a:p>
          <a:p>
            <a:r>
              <a:rPr lang="en-US" dirty="0"/>
              <a:t>Empower your Parents to Promote the Pack at the PTA or PTO – if you’re a leader whose kids are no longer in the school, you’re not in those meetings – if you are in the school, you can help guide your parents there to promote.  Please empower your parents to say: “we love Cub Scouting – this is what we’re doing – come join us!”</a:t>
            </a:r>
          </a:p>
          <a:p>
            <a:r>
              <a:rPr lang="en-US" dirty="0"/>
              <a:t>And keep track of opportunities, like Open House / Meet and Greet / Registration Day / Meet the Teacher Day (or whatever it’s called at your school if they have an event like this).  You can make great one-on-one contacts, peer to peer.</a:t>
            </a:r>
          </a:p>
          <a:p>
            <a:pPr marL="171450" indent="-171450">
              <a:buFont typeface="Arial" panose="020B0604020202020204" pitchFamily="34" charset="0"/>
              <a:buChar char="•"/>
            </a:pPr>
            <a:r>
              <a:rPr lang="en-US" dirty="0"/>
              <a:t>What can you do?  Where can you be?  Can’t be inside?  Ask about outside! </a:t>
            </a:r>
          </a:p>
          <a:p>
            <a:pPr marL="171450" indent="-171450">
              <a:buFont typeface="Arial" panose="020B0604020202020204" pitchFamily="34" charset="0"/>
              <a:buChar char="•"/>
            </a:pPr>
            <a:r>
              <a:rPr lang="en-US" dirty="0"/>
              <a:t>Can you have a Derby Track, Tent, Fire Pit?  If you don’t ask, they can’t say “yes”.</a:t>
            </a:r>
          </a:p>
          <a:p>
            <a:pPr marL="171450" indent="-171450">
              <a:buFont typeface="Arial" panose="020B0604020202020204" pitchFamily="34" charset="0"/>
              <a:buChar char="•"/>
            </a:pPr>
            <a:r>
              <a:rPr lang="en-US" dirty="0"/>
              <a:t>Adjust your recruiting for both wild kids and shy kids – because in a one-on-one pitch, you can fit the family.   </a:t>
            </a:r>
          </a:p>
          <a:p>
            <a:pPr marL="171450" indent="-171450">
              <a:buFont typeface="Arial" panose="020B0604020202020204" pitchFamily="34" charset="0"/>
              <a:buChar char="•"/>
            </a:pPr>
            <a:r>
              <a:rPr lang="en-US" dirty="0"/>
              <a:t>For the shy kid clinging to Mom, sell the safe nurturing activities with the parents, the field trip to a puppet show, decorating your Derby Car.</a:t>
            </a:r>
          </a:p>
          <a:p>
            <a:pPr marL="171450" indent="-171450">
              <a:buFont typeface="Arial" panose="020B0604020202020204" pitchFamily="34" charset="0"/>
              <a:buChar char="•"/>
            </a:pPr>
            <a:r>
              <a:rPr lang="en-US" dirty="0"/>
              <a:t>For wilder kids, you might ask them:  “Do you have what it takes to be a Scout?”  Whether they say yes or no or don’t know, you tell them:  I have to ask you three questions:</a:t>
            </a:r>
          </a:p>
          <a:p>
            <a:pPr marL="685800" lvl="1" indent="-228600">
              <a:buFont typeface="Arial" panose="020B0604020202020204" pitchFamily="34" charset="0"/>
              <a:buAutoNum type="arabicParenR"/>
            </a:pPr>
            <a:r>
              <a:rPr lang="en-US" dirty="0"/>
              <a:t>Do you like to stay up late?</a:t>
            </a:r>
          </a:p>
          <a:p>
            <a:pPr marL="685800" lvl="1" indent="-228600">
              <a:buFont typeface="Arial" panose="020B0604020202020204" pitchFamily="34" charset="0"/>
              <a:buAutoNum type="arabicParenR"/>
            </a:pPr>
            <a:r>
              <a:rPr lang="en-US" dirty="0"/>
              <a:t>Do you like fire?</a:t>
            </a:r>
          </a:p>
          <a:p>
            <a:pPr marL="685800" lvl="1" indent="-228600">
              <a:buFont typeface="Arial" panose="020B0604020202020204" pitchFamily="34" charset="0"/>
              <a:buAutoNum type="arabicParenR"/>
            </a:pPr>
            <a:r>
              <a:rPr lang="en-US" dirty="0"/>
              <a:t>Do you like to stay up late melting marshmallows over a campfire?</a:t>
            </a:r>
          </a:p>
          <a:p>
            <a:pPr marL="171450" indent="-171450">
              <a:buFont typeface="Arial" panose="020B0604020202020204" pitchFamily="34" charset="0"/>
              <a:buChar char="•"/>
            </a:pPr>
            <a:r>
              <a:rPr lang="en-US" dirty="0"/>
              <a:t>If they say yes (adjust your approach if they are not sure), say: “Congratulations!  You’ve got what it takes!  You’ll be a great Scout!”</a:t>
            </a:r>
          </a:p>
          <a:p>
            <a:pPr marL="171450" indent="-171450">
              <a:buFont typeface="Arial" panose="020B0604020202020204" pitchFamily="34" charset="0"/>
              <a:buChar char="•"/>
            </a:pPr>
            <a:r>
              <a:rPr lang="en-US" dirty="0"/>
              <a:t>Size up parents as possible leaders.</a:t>
            </a:r>
          </a:p>
          <a:p>
            <a:pPr marL="0" indent="0">
              <a:buFont typeface="Arial" panose="020B0604020202020204" pitchFamily="34" charset="0"/>
              <a:buNone/>
            </a:pPr>
            <a:r>
              <a:rPr lang="en-US" dirty="0"/>
              <a:t>Your DE will be working to set up a Sign-Up Night if possible, so please work together on a date, and try to meet together with the school staff. </a:t>
            </a:r>
          </a:p>
          <a:p>
            <a:pPr marL="0" indent="0">
              <a:buFont typeface="Arial" panose="020B0604020202020204" pitchFamily="34" charset="0"/>
              <a:buNone/>
            </a:pPr>
            <a:r>
              <a:rPr lang="en-US" dirty="0"/>
              <a:t>And see if you can get space in newsletters, emails, websites, bulletin boards, etc.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19862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those Four Steps planted – we have a strong foundation for great Sign-Up Events.  </a:t>
            </a:r>
          </a:p>
          <a:p>
            <a:r>
              <a:rPr lang="en-US" dirty="0"/>
              <a:t>Maybe it will be a presentation to a big group, or a station-to-station event like in these pictures.  It may be an outdoor event, either a big group or station-to-station.  All Scouting is Local, so fit to your Local situation.  For example, if you don’t have a lot of leaders, you probably won’t do a station-to-station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28502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Sign-Up Events is Plural.  Do both School Sign-Up Night and one or more Fun Pack Joining Events that are a great “test drive” of Cub Scouting.</a:t>
            </a:r>
          </a:p>
        </p:txBody>
      </p:sp>
      <p:sp>
        <p:nvSpPr>
          <p:cNvPr id="4" name="Slide Number Placeholder 3"/>
          <p:cNvSpPr>
            <a:spLocks noGrp="1"/>
          </p:cNvSpPr>
          <p:nvPr>
            <p:ph type="sldNum" sz="quarter" idx="5"/>
          </p:nvPr>
        </p:nvSpPr>
        <p:spPr/>
        <p:txBody>
          <a:bodyPr/>
          <a:lstStyle/>
          <a:p>
            <a:fld id="{6E130CB6-9656-4B1B-9EE5-655C3BDC9845}" type="slidenum">
              <a:rPr lang="en-US" smtClean="0"/>
              <a:t>49</a:t>
            </a:fld>
            <a:endParaRPr lang="en-US" dirty="0"/>
          </a:p>
        </p:txBody>
      </p:sp>
    </p:spTree>
    <p:extLst>
      <p:ext uri="{BB962C8B-B14F-4D97-AF65-F5344CB8AC3E}">
        <p14:creationId xmlns:p14="http://schemas.microsoft.com/office/powerpoint/2010/main" val="10633868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a:ln/>
        </p:spPr>
      </p:sp>
      <p:sp>
        <p:nvSpPr>
          <p:cNvPr id="246787" name="Notes Placeholder 2"/>
          <p:cNvSpPr>
            <a:spLocks noGrp="1"/>
          </p:cNvSpPr>
          <p:nvPr>
            <p:ph type="body" idx="1"/>
          </p:nvPr>
        </p:nvSpPr>
        <p:spPr>
          <a:noFill/>
        </p:spPr>
        <p:txBody>
          <a:bodyPr/>
          <a:lstStyle/>
          <a:p>
            <a:r>
              <a:rPr lang="en-US" dirty="0"/>
              <a:t>Any event can let a family “test drive” Cub Scouting. </a:t>
            </a:r>
          </a:p>
          <a:p>
            <a:r>
              <a:rPr lang="en-US" dirty="0"/>
              <a:t>With a Pack Packet handout given by a greeter parent, new families can get what they need to know, and you can have one-on-one peer to peer parent to parent kid to kid connections made that will make new families stay with you.</a:t>
            </a:r>
          </a:p>
          <a:p>
            <a:pPr eaLnBrk="1" hangingPunct="1"/>
            <a:endParaRPr lang="en-US" b="1" dirty="0">
              <a:latin typeface="Trebuchet MS" pitchFamily="34" charset="0"/>
              <a:ea typeface="Trebuchet MS" pitchFamily="34" charset="0"/>
              <a:cs typeface="Trebuchet MS" pitchFamily="34" charset="0"/>
            </a:endParaRPr>
          </a:p>
        </p:txBody>
      </p:sp>
      <p:sp>
        <p:nvSpPr>
          <p:cNvPr id="246788" name="Slide Number Placeholder 3"/>
          <p:cNvSpPr txBox="1">
            <a:spLocks noGrp="1"/>
          </p:cNvSpPr>
          <p:nvPr/>
        </p:nvSpPr>
        <p:spPr bwMode="auto">
          <a:xfrm>
            <a:off x="4419600" y="9576198"/>
            <a:ext cx="3381587" cy="50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167" tIns="51083" rIns="102167" bIns="51083" anchor="b"/>
          <a:lstStyle>
            <a:lvl1pPr defTabSz="482600" eaLnBrk="0" hangingPunct="0">
              <a:defRPr sz="2400">
                <a:solidFill>
                  <a:schemeClr val="tx1"/>
                </a:solidFill>
                <a:latin typeface="Arial" charset="0"/>
              </a:defRPr>
            </a:lvl1pPr>
            <a:lvl2pPr marL="742950" indent="-285750" defTabSz="482600" eaLnBrk="0" hangingPunct="0">
              <a:defRPr sz="2400">
                <a:solidFill>
                  <a:schemeClr val="tx1"/>
                </a:solidFill>
                <a:latin typeface="Arial" charset="0"/>
              </a:defRPr>
            </a:lvl2pPr>
            <a:lvl3pPr marL="1143000" indent="-228600" defTabSz="482600" eaLnBrk="0" hangingPunct="0">
              <a:defRPr sz="2400">
                <a:solidFill>
                  <a:schemeClr val="tx1"/>
                </a:solidFill>
                <a:latin typeface="Arial" charset="0"/>
              </a:defRPr>
            </a:lvl3pPr>
            <a:lvl4pPr marL="1600200" indent="-228600" defTabSz="482600" eaLnBrk="0" hangingPunct="0">
              <a:defRPr sz="2400">
                <a:solidFill>
                  <a:schemeClr val="tx1"/>
                </a:solidFill>
                <a:latin typeface="Arial" charset="0"/>
              </a:defRPr>
            </a:lvl4pPr>
            <a:lvl5pPr marL="2057400" indent="-228600" defTabSz="482600" eaLnBrk="0" hangingPunct="0">
              <a:defRPr sz="2400">
                <a:solidFill>
                  <a:schemeClr val="tx1"/>
                </a:solidFill>
                <a:latin typeface="Arial" charset="0"/>
              </a:defRPr>
            </a:lvl5pPr>
            <a:lvl6pPr marL="2514600" indent="-228600" defTabSz="482600" eaLnBrk="0" fontAlgn="base" hangingPunct="0">
              <a:spcBef>
                <a:spcPct val="0"/>
              </a:spcBef>
              <a:spcAft>
                <a:spcPct val="0"/>
              </a:spcAft>
              <a:defRPr sz="2400">
                <a:solidFill>
                  <a:schemeClr val="tx1"/>
                </a:solidFill>
                <a:latin typeface="Arial" charset="0"/>
              </a:defRPr>
            </a:lvl6pPr>
            <a:lvl7pPr marL="2971800" indent="-228600" defTabSz="482600" eaLnBrk="0" fontAlgn="base" hangingPunct="0">
              <a:spcBef>
                <a:spcPct val="0"/>
              </a:spcBef>
              <a:spcAft>
                <a:spcPct val="0"/>
              </a:spcAft>
              <a:defRPr sz="2400">
                <a:solidFill>
                  <a:schemeClr val="tx1"/>
                </a:solidFill>
                <a:latin typeface="Arial" charset="0"/>
              </a:defRPr>
            </a:lvl7pPr>
            <a:lvl8pPr marL="3429000" indent="-228600" defTabSz="482600" eaLnBrk="0" fontAlgn="base" hangingPunct="0">
              <a:spcBef>
                <a:spcPct val="0"/>
              </a:spcBef>
              <a:spcAft>
                <a:spcPct val="0"/>
              </a:spcAft>
              <a:defRPr sz="2400">
                <a:solidFill>
                  <a:schemeClr val="tx1"/>
                </a:solidFill>
                <a:latin typeface="Arial" charset="0"/>
              </a:defRPr>
            </a:lvl8pPr>
            <a:lvl9pPr marL="3886200" indent="-228600" defTabSz="482600" eaLnBrk="0" fontAlgn="base" hangingPunct="0">
              <a:spcBef>
                <a:spcPct val="0"/>
              </a:spcBef>
              <a:spcAft>
                <a:spcPct val="0"/>
              </a:spcAft>
              <a:defRPr sz="2400">
                <a:solidFill>
                  <a:schemeClr val="tx1"/>
                </a:solidFill>
                <a:latin typeface="Arial" charset="0"/>
              </a:defRPr>
            </a:lvl9pPr>
          </a:lstStyle>
          <a:p>
            <a:pPr marL="0" marR="0" lvl="0" indent="0" algn="r" defTabSz="482600" rtl="0" eaLnBrk="1" fontAlgn="auto" latinLnBrk="0" hangingPunct="1">
              <a:lnSpc>
                <a:spcPct val="100000"/>
              </a:lnSpc>
              <a:spcBef>
                <a:spcPts val="0"/>
              </a:spcBef>
              <a:spcAft>
                <a:spcPts val="0"/>
              </a:spcAft>
              <a:buClrTx/>
              <a:buSzTx/>
              <a:buFontTx/>
              <a:buNone/>
              <a:tabLst/>
              <a:defRPr/>
            </a:pPr>
            <a:fld id="{17C02435-DAD5-424D-84DA-BD6C67D08049}" type="slidenum">
              <a:rPr kumimoji="0" lang="en-US" sz="1300" b="0" i="0" u="none" strike="noStrike" kern="1200" cap="none" spc="0" normalizeH="0" baseline="0" noProof="0">
                <a:ln>
                  <a:noFill/>
                </a:ln>
                <a:solidFill>
                  <a:prstClr val="black"/>
                </a:solidFill>
                <a:effectLst/>
                <a:uLnTx/>
                <a:uFillTx/>
                <a:latin typeface="Trebuchet MS" pitchFamily="34" charset="0"/>
                <a:ea typeface="+mn-ea"/>
                <a:cs typeface="+mn-cs"/>
              </a:rPr>
              <a:pPr marL="0" marR="0" lvl="0" indent="0" algn="r" defTabSz="482600" rtl="0" eaLnBrk="1" fontAlgn="auto" latinLnBrk="0" hangingPunct="1">
                <a:lnSpc>
                  <a:spcPct val="100000"/>
                </a:lnSpc>
                <a:spcBef>
                  <a:spcPts val="0"/>
                </a:spcBef>
                <a:spcAft>
                  <a:spcPts val="0"/>
                </a:spcAft>
                <a:buClrTx/>
                <a:buSzTx/>
                <a:buFontTx/>
                <a:buNone/>
                <a:tabLst/>
                <a:defRPr/>
              </a:pPr>
              <a:t>50</a:t>
            </a:fld>
            <a:endParaRPr kumimoji="0" lang="en-US" sz="1300" b="0" i="0" u="none" strike="noStrike" kern="1200" cap="none" spc="0" normalizeH="0" baseline="0" noProof="0" dirty="0">
              <a:ln>
                <a:noFill/>
              </a:ln>
              <a:solidFill>
                <a:prstClr val="black"/>
              </a:solidFill>
              <a:effectLst/>
              <a:uLnTx/>
              <a:uFillTx/>
              <a:latin typeface="Trebuchet MS" pitchFamily="34" charset="0"/>
              <a:ea typeface="+mn-ea"/>
              <a:cs typeface="+mn-cs"/>
            </a:endParaRPr>
          </a:p>
        </p:txBody>
      </p:sp>
    </p:spTree>
    <p:extLst>
      <p:ext uri="{BB962C8B-B14F-4D97-AF65-F5344CB8AC3E}">
        <p14:creationId xmlns:p14="http://schemas.microsoft.com/office/powerpoint/2010/main" val="20396182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School Sign-Up Night will be different … Pack Run Recruiting.  </a:t>
            </a:r>
          </a:p>
        </p:txBody>
      </p:sp>
      <p:sp>
        <p:nvSpPr>
          <p:cNvPr id="4" name="Slide Number Placeholder 3"/>
          <p:cNvSpPr>
            <a:spLocks noGrp="1"/>
          </p:cNvSpPr>
          <p:nvPr>
            <p:ph type="sldNum" sz="quarter" idx="5"/>
          </p:nvPr>
        </p:nvSpPr>
        <p:spPr/>
        <p:txBody>
          <a:bodyPr/>
          <a:lstStyle/>
          <a:p>
            <a:fld id="{6E130CB6-9656-4B1B-9EE5-655C3BDC9845}" type="slidenum">
              <a:rPr lang="en-US" smtClean="0"/>
              <a:t>51</a:t>
            </a:fld>
            <a:endParaRPr lang="en-US" dirty="0"/>
          </a:p>
        </p:txBody>
      </p:sp>
    </p:spTree>
    <p:extLst>
      <p:ext uri="{BB962C8B-B14F-4D97-AF65-F5344CB8AC3E}">
        <p14:creationId xmlns:p14="http://schemas.microsoft.com/office/powerpoint/2010/main" val="11624715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Want Help With Plans and a Script for your Sign-Up Events?  We’ve got it in a form anyone can download and tailor to fit their Pack Program.</a:t>
            </a:r>
          </a:p>
        </p:txBody>
      </p:sp>
      <p:sp>
        <p:nvSpPr>
          <p:cNvPr id="4" name="Slide Number Placeholder 3"/>
          <p:cNvSpPr>
            <a:spLocks noGrp="1"/>
          </p:cNvSpPr>
          <p:nvPr>
            <p:ph type="sldNum" sz="quarter" idx="5"/>
          </p:nvPr>
        </p:nvSpPr>
        <p:spPr/>
        <p:txBody>
          <a:bodyPr/>
          <a:lstStyle/>
          <a:p>
            <a:fld id="{6E130CB6-9656-4B1B-9EE5-655C3BDC9845}" type="slidenum">
              <a:rPr lang="en-US" smtClean="0"/>
              <a:t>52</a:t>
            </a:fld>
            <a:endParaRPr lang="en-US" dirty="0"/>
          </a:p>
        </p:txBody>
      </p:sp>
    </p:spTree>
    <p:extLst>
      <p:ext uri="{BB962C8B-B14F-4D97-AF65-F5344CB8AC3E}">
        <p14:creationId xmlns:p14="http://schemas.microsoft.com/office/powerpoint/2010/main" val="30304246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Start of the Script.  Seven Sections or Topics, so it’s easy to share among 7 leaders or 7 stations.</a:t>
            </a:r>
          </a:p>
        </p:txBody>
      </p:sp>
      <p:sp>
        <p:nvSpPr>
          <p:cNvPr id="4" name="Slide Number Placeholder 3"/>
          <p:cNvSpPr>
            <a:spLocks noGrp="1"/>
          </p:cNvSpPr>
          <p:nvPr>
            <p:ph type="sldNum" sz="quarter" idx="5"/>
          </p:nvPr>
        </p:nvSpPr>
        <p:spPr/>
        <p:txBody>
          <a:bodyPr/>
          <a:lstStyle/>
          <a:p>
            <a:fld id="{6E130CB6-9656-4B1B-9EE5-655C3BDC9845}" type="slidenum">
              <a:rPr lang="en-US" smtClean="0"/>
              <a:t>53</a:t>
            </a:fld>
            <a:endParaRPr lang="en-US" dirty="0"/>
          </a:p>
        </p:txBody>
      </p:sp>
    </p:spTree>
    <p:extLst>
      <p:ext uri="{BB962C8B-B14F-4D97-AF65-F5344CB8AC3E}">
        <p14:creationId xmlns:p14="http://schemas.microsoft.com/office/powerpoint/2010/main" val="19895736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 Welcome, highlight your big fun activities.  That will be a big draw to make Parents pay attention and help kids get excited about the places you’ll go and the fun you’ll have.  </a:t>
            </a:r>
          </a:p>
          <a:p>
            <a:r>
              <a:rPr lang="en-US" dirty="0"/>
              <a:t>Remember: those new to Scouting will have NO IDEA about things like Dens and Ranks and what is Webelos, so a brief description is in order.</a:t>
            </a:r>
          </a:p>
        </p:txBody>
      </p:sp>
      <p:sp>
        <p:nvSpPr>
          <p:cNvPr id="4" name="Slide Number Placeholder 3"/>
          <p:cNvSpPr>
            <a:spLocks noGrp="1"/>
          </p:cNvSpPr>
          <p:nvPr>
            <p:ph type="sldNum" sz="quarter" idx="5"/>
          </p:nvPr>
        </p:nvSpPr>
        <p:spPr/>
        <p:txBody>
          <a:bodyPr/>
          <a:lstStyle/>
          <a:p>
            <a:fld id="{6E130CB6-9656-4B1B-9EE5-655C3BDC9845}" type="slidenum">
              <a:rPr lang="en-US" smtClean="0"/>
              <a:t>54</a:t>
            </a:fld>
            <a:endParaRPr lang="en-US" dirty="0"/>
          </a:p>
        </p:txBody>
      </p:sp>
    </p:spTree>
    <p:extLst>
      <p:ext uri="{BB962C8B-B14F-4D97-AF65-F5344CB8AC3E}">
        <p14:creationId xmlns:p14="http://schemas.microsoft.com/office/powerpoint/2010/main" val="10733341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get to the end and need to close the sale, you need to disclose the costs.  We know what the 12 Month National BSA Registration Fee is for 2024, but you’ll need to describe your Local Pack Program Fees (sometimes called dues).  </a:t>
            </a:r>
          </a:p>
          <a:p>
            <a:r>
              <a:rPr lang="en-US" dirty="0"/>
              <a:t>We have options for how to pay … many Packs just collect the BSA Fee at a Sign-Up Event, but you need to disclose the rest.  </a:t>
            </a:r>
          </a:p>
          <a:p>
            <a:r>
              <a:rPr lang="en-US" dirty="0"/>
              <a:t>Also worthy of disclosure is how you raise funds, since that can reduce or eliminate the “out of pocket” cost for families. </a:t>
            </a:r>
          </a:p>
        </p:txBody>
      </p:sp>
      <p:sp>
        <p:nvSpPr>
          <p:cNvPr id="4" name="Slide Number Placeholder 3"/>
          <p:cNvSpPr>
            <a:spLocks noGrp="1"/>
          </p:cNvSpPr>
          <p:nvPr>
            <p:ph type="sldNum" sz="quarter" idx="5"/>
          </p:nvPr>
        </p:nvSpPr>
        <p:spPr/>
        <p:txBody>
          <a:bodyPr/>
          <a:lstStyle/>
          <a:p>
            <a:fld id="{6E130CB6-9656-4B1B-9EE5-655C3BDC9845}" type="slidenum">
              <a:rPr lang="en-US" smtClean="0"/>
              <a:t>55</a:t>
            </a:fld>
            <a:endParaRPr lang="en-US" dirty="0"/>
          </a:p>
        </p:txBody>
      </p:sp>
    </p:spTree>
    <p:extLst>
      <p:ext uri="{BB962C8B-B14F-4D97-AF65-F5344CB8AC3E}">
        <p14:creationId xmlns:p14="http://schemas.microsoft.com/office/powerpoint/2010/main" val="31539818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National Scouting America Fee Structure effective April 1, 2024 – as of 2/24/2026, no change yet announced (could be announced later).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71730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Sign-Up Support is found in the Downloads on the Sign-Up Event Resource page.</a:t>
            </a:r>
          </a:p>
        </p:txBody>
      </p:sp>
      <p:sp>
        <p:nvSpPr>
          <p:cNvPr id="4" name="Slide Number Placeholder 3"/>
          <p:cNvSpPr>
            <a:spLocks noGrp="1"/>
          </p:cNvSpPr>
          <p:nvPr>
            <p:ph type="sldNum" sz="quarter" idx="5"/>
          </p:nvPr>
        </p:nvSpPr>
        <p:spPr/>
        <p:txBody>
          <a:bodyPr/>
          <a:lstStyle/>
          <a:p>
            <a:fld id="{6E130CB6-9656-4B1B-9EE5-655C3BDC9845}" type="slidenum">
              <a:rPr lang="en-US" smtClean="0"/>
              <a:t>57</a:t>
            </a:fld>
            <a:endParaRPr lang="en-US" dirty="0"/>
          </a:p>
        </p:txBody>
      </p:sp>
    </p:spTree>
    <p:extLst>
      <p:ext uri="{BB962C8B-B14F-4D97-AF65-F5344CB8AC3E}">
        <p14:creationId xmlns:p14="http://schemas.microsoft.com/office/powerpoint/2010/main" val="27326400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item you may like is this Sign In Sheet in Word where you collect information.  You can edit it as you like, maybe by adding a “QR Email” option where you get an email from the parent and can then exchange information without deciphering poor penmanship.</a:t>
            </a:r>
          </a:p>
        </p:txBody>
      </p:sp>
      <p:sp>
        <p:nvSpPr>
          <p:cNvPr id="4" name="Slide Number Placeholder 3"/>
          <p:cNvSpPr>
            <a:spLocks noGrp="1"/>
          </p:cNvSpPr>
          <p:nvPr>
            <p:ph type="sldNum" sz="quarter" idx="5"/>
          </p:nvPr>
        </p:nvSpPr>
        <p:spPr/>
        <p:txBody>
          <a:bodyPr/>
          <a:lstStyle/>
          <a:p>
            <a:fld id="{6E130CB6-9656-4B1B-9EE5-655C3BDC9845}" type="slidenum">
              <a:rPr lang="en-US" smtClean="0"/>
              <a:t>58</a:t>
            </a:fld>
            <a:endParaRPr lang="en-US" dirty="0"/>
          </a:p>
        </p:txBody>
      </p:sp>
    </p:spTree>
    <p:extLst>
      <p:ext uri="{BB962C8B-B14F-4D97-AF65-F5344CB8AC3E}">
        <p14:creationId xmlns:p14="http://schemas.microsoft.com/office/powerpoint/2010/main" val="22691194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 new, focused Skill Survey for parents … updated to reflect activities in the new program launching in the Summer of 2024.</a:t>
            </a:r>
          </a:p>
        </p:txBody>
      </p:sp>
      <p:sp>
        <p:nvSpPr>
          <p:cNvPr id="4" name="Slide Number Placeholder 3"/>
          <p:cNvSpPr>
            <a:spLocks noGrp="1"/>
          </p:cNvSpPr>
          <p:nvPr>
            <p:ph type="sldNum" sz="quarter" idx="5"/>
          </p:nvPr>
        </p:nvSpPr>
        <p:spPr/>
        <p:txBody>
          <a:bodyPr/>
          <a:lstStyle/>
          <a:p>
            <a:fld id="{6E130CB6-9656-4B1B-9EE5-655C3BDC9845}" type="slidenum">
              <a:rPr lang="en-US" smtClean="0"/>
              <a:t>59</a:t>
            </a:fld>
            <a:endParaRPr lang="en-US" dirty="0"/>
          </a:p>
        </p:txBody>
      </p:sp>
    </p:spTree>
    <p:extLst>
      <p:ext uri="{BB962C8B-B14F-4D97-AF65-F5344CB8AC3E}">
        <p14:creationId xmlns:p14="http://schemas.microsoft.com/office/powerpoint/2010/main" val="34885708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in mind these other essential Sign-Up Event tips. </a:t>
            </a:r>
          </a:p>
        </p:txBody>
      </p:sp>
      <p:sp>
        <p:nvSpPr>
          <p:cNvPr id="4" name="Slide Number Placeholder 3"/>
          <p:cNvSpPr>
            <a:spLocks noGrp="1"/>
          </p:cNvSpPr>
          <p:nvPr>
            <p:ph type="sldNum" sz="quarter" idx="5"/>
          </p:nvPr>
        </p:nvSpPr>
        <p:spPr/>
        <p:txBody>
          <a:bodyPr/>
          <a:lstStyle/>
          <a:p>
            <a:fld id="{6E130CB6-9656-4B1B-9EE5-655C3BDC9845}" type="slidenum">
              <a:rPr lang="en-US" smtClean="0"/>
              <a:t>60</a:t>
            </a:fld>
            <a:endParaRPr lang="en-US" dirty="0"/>
          </a:p>
        </p:txBody>
      </p:sp>
    </p:spTree>
    <p:extLst>
      <p:ext uri="{BB962C8B-B14F-4D97-AF65-F5344CB8AC3E}">
        <p14:creationId xmlns:p14="http://schemas.microsoft.com/office/powerpoint/2010/main" val="17013513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Pack Run School Sign-Up Nights can also mean “Pack Picked” School Dates.  Under DE run School Nights, some Packs might have to wait until September or even October for the DE to get a Tuesday, Wednesday or Thursday night at your School.  Now, if you’re ready to “Free Solo” a School Sign-Up Night, you can go much earlier.  Also, if your Pack meets on Monday and your School will let you do Sign-Up Night on Monday, you can pick a Monday night for Sign-Up.  One Caveat – a School Buzz Up might be less effective with a Monday Sign-Up Night, because the best timing for Buzz Ups is the day before Sign-Up Night – so the Buzz built on Friday may fizzle by Monday.</a:t>
            </a:r>
          </a:p>
        </p:txBody>
      </p:sp>
      <p:sp>
        <p:nvSpPr>
          <p:cNvPr id="4" name="Slide Number Placeholder 3"/>
          <p:cNvSpPr>
            <a:spLocks noGrp="1"/>
          </p:cNvSpPr>
          <p:nvPr>
            <p:ph type="sldNum" sz="quarter" idx="5"/>
          </p:nvPr>
        </p:nvSpPr>
        <p:spPr/>
        <p:txBody>
          <a:bodyPr/>
          <a:lstStyle/>
          <a:p>
            <a:fld id="{6E130CB6-9656-4B1B-9EE5-655C3BDC9845}" type="slidenum">
              <a:rPr lang="en-US" smtClean="0"/>
              <a:t>61</a:t>
            </a:fld>
            <a:endParaRPr lang="en-US" dirty="0"/>
          </a:p>
        </p:txBody>
      </p:sp>
    </p:spTree>
    <p:extLst>
      <p:ext uri="{BB962C8B-B14F-4D97-AF65-F5344CB8AC3E}">
        <p14:creationId xmlns:p14="http://schemas.microsoft.com/office/powerpoint/2010/main" val="32482160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Buzz Ups are still a valuable Tool.  These are quick – 90 seconds or less – classroom visits by a District Professional.  Why Professionals?  First, they practice their Buzz Up pitch to be sure they are to the point and in + out in 90 seconds.  Second, most Pack leaders are at work.  Some Packs </a:t>
            </a:r>
            <a:r>
              <a:rPr lang="en-US" b="1" i="1" dirty="0"/>
              <a:t>might</a:t>
            </a:r>
            <a:r>
              <a:rPr lang="en-US" dirty="0"/>
              <a:t> have volunteers practice a pitch and get approved to Buzz Up – but the Council needs to be sure they will be on time, because  teachers complain when a Buzz Up runs long, and then Principals complain to the Superintendent and then we may lose School Access.</a:t>
            </a:r>
          </a:p>
        </p:txBody>
      </p:sp>
      <p:sp>
        <p:nvSpPr>
          <p:cNvPr id="4" name="Slide Number Placeholder 3"/>
          <p:cNvSpPr>
            <a:spLocks noGrp="1"/>
          </p:cNvSpPr>
          <p:nvPr>
            <p:ph type="sldNum" sz="quarter" idx="5"/>
          </p:nvPr>
        </p:nvSpPr>
        <p:spPr/>
        <p:txBody>
          <a:bodyPr/>
          <a:lstStyle/>
          <a:p>
            <a:fld id="{6E130CB6-9656-4B1B-9EE5-655C3BDC9845}" type="slidenum">
              <a:rPr lang="en-US" smtClean="0"/>
              <a:t>62</a:t>
            </a:fld>
            <a:endParaRPr lang="en-US" dirty="0"/>
          </a:p>
        </p:txBody>
      </p:sp>
    </p:spTree>
    <p:extLst>
      <p:ext uri="{BB962C8B-B14F-4D97-AF65-F5344CB8AC3E}">
        <p14:creationId xmlns:p14="http://schemas.microsoft.com/office/powerpoint/2010/main" val="32941120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About Stuff the Council Will Provide?  Pretty much like past years, but where the DE will not attend Sign-Up Night, the DE and Pack will need to coordinate on the handoff of items.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78155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items must be prepared by the Pack – your Pack Packet and your Script.  </a:t>
            </a:r>
          </a:p>
          <a:p>
            <a:r>
              <a:rPr lang="en-US" dirty="0"/>
              <a:t>Some items must be printed by the Pack – Sign In Sheet, Skill Survey, etc.</a:t>
            </a:r>
          </a:p>
          <a:p>
            <a:r>
              <a:rPr lang="en-US" dirty="0"/>
              <a:t>To collect Money, your Treasurer is well advised to have a credit card reader that connects to your Pack Bank Account.  </a:t>
            </a:r>
          </a:p>
          <a:p>
            <a:r>
              <a:rPr lang="en-US" dirty="0"/>
              <a:t>You might also arrange for a Scouts BSA Troop to come help you by taking kids to the gym or playground while the Parents hear about the Pack.</a:t>
            </a:r>
          </a:p>
        </p:txBody>
      </p:sp>
      <p:sp>
        <p:nvSpPr>
          <p:cNvPr id="4" name="Slide Number Placeholder 3"/>
          <p:cNvSpPr>
            <a:spLocks noGrp="1"/>
          </p:cNvSpPr>
          <p:nvPr>
            <p:ph type="sldNum" sz="quarter" idx="5"/>
          </p:nvPr>
        </p:nvSpPr>
        <p:spPr/>
        <p:txBody>
          <a:bodyPr/>
          <a:lstStyle/>
          <a:p>
            <a:fld id="{6E130CB6-9656-4B1B-9EE5-655C3BDC9845}" type="slidenum">
              <a:rPr lang="en-US" smtClean="0"/>
              <a:t>64</a:t>
            </a:fld>
            <a:endParaRPr lang="en-US" dirty="0"/>
          </a:p>
        </p:txBody>
      </p:sp>
    </p:spTree>
    <p:extLst>
      <p:ext uri="{BB962C8B-B14F-4D97-AF65-F5344CB8AC3E}">
        <p14:creationId xmlns:p14="http://schemas.microsoft.com/office/powerpoint/2010/main" val="37793811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is probably not enough for Pack Volunteers … so there are people who can help your Pack.  Your District Professional and District level volunteers can train and coach you about the Recruiting Steps, and help you on the night of Sign-Ups if calendars sync up.</a:t>
            </a:r>
          </a:p>
        </p:txBody>
      </p:sp>
      <p:sp>
        <p:nvSpPr>
          <p:cNvPr id="4" name="Slide Number Placeholder 3"/>
          <p:cNvSpPr>
            <a:spLocks noGrp="1"/>
          </p:cNvSpPr>
          <p:nvPr>
            <p:ph type="sldNum" sz="quarter" idx="5"/>
          </p:nvPr>
        </p:nvSpPr>
        <p:spPr/>
        <p:txBody>
          <a:bodyPr/>
          <a:lstStyle/>
          <a:p>
            <a:fld id="{6E130CB6-9656-4B1B-9EE5-655C3BDC9845}" type="slidenum">
              <a:rPr lang="en-US" smtClean="0"/>
              <a:t>65</a:t>
            </a:fld>
            <a:endParaRPr lang="en-US" dirty="0"/>
          </a:p>
        </p:txBody>
      </p:sp>
    </p:spTree>
    <p:extLst>
      <p:ext uri="{BB962C8B-B14F-4D97-AF65-F5344CB8AC3E}">
        <p14:creationId xmlns:p14="http://schemas.microsoft.com/office/powerpoint/2010/main" val="3169776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and Coaching can happen now, at scheduled District Events, and through Roundtable, Commissioner contacts, plus District Executives and/or Volunteers meeting you and your fellow leaders over a beverage of your choice.</a:t>
            </a:r>
          </a:p>
        </p:txBody>
      </p:sp>
      <p:sp>
        <p:nvSpPr>
          <p:cNvPr id="4" name="Slide Number Placeholder 3"/>
          <p:cNvSpPr>
            <a:spLocks noGrp="1"/>
          </p:cNvSpPr>
          <p:nvPr>
            <p:ph type="sldNum" sz="quarter" idx="5"/>
          </p:nvPr>
        </p:nvSpPr>
        <p:spPr/>
        <p:txBody>
          <a:bodyPr/>
          <a:lstStyle/>
          <a:p>
            <a:fld id="{6E130CB6-9656-4B1B-9EE5-655C3BDC9845}" type="slidenum">
              <a:rPr lang="en-US" smtClean="0"/>
              <a:t>66</a:t>
            </a:fld>
            <a:endParaRPr lang="en-US" dirty="0"/>
          </a:p>
        </p:txBody>
      </p:sp>
    </p:spTree>
    <p:extLst>
      <p:ext uri="{BB962C8B-B14F-4D97-AF65-F5344CB8AC3E}">
        <p14:creationId xmlns:p14="http://schemas.microsoft.com/office/powerpoint/2010/main" val="5724673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any event, whether a School Sign-Up Night or a Pack Park Picnic Joining event, follow up with people to submit their applications.</a:t>
            </a:r>
          </a:p>
          <a:p>
            <a:r>
              <a:rPr lang="en-US" dirty="0"/>
              <a:t>If you use online registration, they can register and pay on their phone right there.  </a:t>
            </a:r>
          </a:p>
          <a:p>
            <a:pPr marL="0" indent="0">
              <a:buFont typeface="Arial" panose="020B0604020202020204" pitchFamily="34" charset="0"/>
              <a:buNone/>
            </a:pPr>
            <a:r>
              <a:rPr lang="en-US" dirty="0"/>
              <a:t>If you collect paper applications, you’ll need to be sure it’s correctly filled out plus collect the registration fee too.</a:t>
            </a:r>
          </a:p>
          <a:p>
            <a:pPr marL="0" indent="0">
              <a:buFont typeface="Arial" panose="020B0604020202020204" pitchFamily="34" charset="0"/>
              <a:buNone/>
            </a:pPr>
            <a:r>
              <a:rPr lang="en-US" dirty="0"/>
              <a:t>And don’t forget those who didn’t sign up.  Keep in touch with the “maybes” so that they come to your next fun Den or Pack event, and hopefully sign up then.  Just because they didn’t sign up yet, doesn’t mean they’ll never sign up – maybe Mom thought Dad was doing the registration and Dad thought Mom was since Mom always takes care of the kid stuff.  So keep in </a:t>
            </a:r>
            <a:r>
              <a:rPr lang="en-US"/>
              <a:t>touch.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5943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to Step Six.  Simple.  More Fun Activities.  That spark joy.  That build Stronger Families Through Scouting.  </a:t>
            </a:r>
          </a:p>
          <a:p>
            <a:r>
              <a:rPr lang="en-US" dirty="0"/>
              <a:t>That’s the key to sustainable recruiting:  retention of those you sign up.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48707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isn’t just to retain those Scouts from August Sign-Up Events, it’s to grow from those Scouts:</a:t>
            </a:r>
          </a:p>
          <a:p>
            <a:pPr marL="171450" indent="-171450">
              <a:buFont typeface="Arial" panose="020B0604020202020204" pitchFamily="34" charset="0"/>
              <a:buChar char="•"/>
            </a:pPr>
            <a:r>
              <a:rPr lang="en-US" dirty="0"/>
              <a:t>Those Scouts invite their friends.</a:t>
            </a:r>
          </a:p>
          <a:p>
            <a:pPr marL="171450" indent="-171450">
              <a:buFont typeface="Arial" panose="020B0604020202020204" pitchFamily="34" charset="0"/>
              <a:buChar char="•"/>
            </a:pPr>
            <a:r>
              <a:rPr lang="en-US" dirty="0"/>
              <a:t>Their Parents invite their peers.</a:t>
            </a:r>
          </a:p>
          <a:p>
            <a:pPr marL="171450" indent="-171450">
              <a:buFont typeface="Arial" panose="020B0604020202020204" pitchFamily="34" charset="0"/>
              <a:buChar char="•"/>
            </a:pPr>
            <a:r>
              <a:rPr lang="en-US" dirty="0"/>
              <a:t>More Scout and Families join.</a:t>
            </a:r>
          </a:p>
          <a:p>
            <a:pPr marL="171450" indent="-171450">
              <a:buFont typeface="Arial" panose="020B0604020202020204" pitchFamily="34" charset="0"/>
              <a:buChar char="•"/>
            </a:pPr>
            <a:r>
              <a:rPr lang="en-US" dirty="0"/>
              <a:t>Your retention percentage isn’t 37% or 60%, but it jumps to 110% - yes, this is a place where 110% is possible. </a:t>
            </a:r>
          </a:p>
          <a:p>
            <a:pPr marL="171450" indent="-171450">
              <a:buFont typeface="Arial" panose="020B0604020202020204" pitchFamily="34" charset="0"/>
              <a:buChar char="•"/>
            </a:pPr>
            <a:r>
              <a:rPr lang="en-US" dirty="0"/>
              <a:t>Or more – with enough fun activities and parent involvement, we can grow Scouting after Sign-Up Events.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4604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than “School Sign-Up Night”, Recruiting Steps can and should repeat year-round.  Activity Planning starts before the School Year starts, but needs to continue through the rest of the year.</a:t>
            </a:r>
          </a:p>
        </p:txBody>
      </p:sp>
      <p:sp>
        <p:nvSpPr>
          <p:cNvPr id="4" name="Slide Number Placeholder 3"/>
          <p:cNvSpPr>
            <a:spLocks noGrp="1"/>
          </p:cNvSpPr>
          <p:nvPr>
            <p:ph type="sldNum" sz="quarter" idx="5"/>
          </p:nvPr>
        </p:nvSpPr>
        <p:spPr/>
        <p:txBody>
          <a:bodyPr/>
          <a:lstStyle/>
          <a:p>
            <a:fld id="{6E130CB6-9656-4B1B-9EE5-655C3BDC9845}" type="slidenum">
              <a:rPr lang="en-US" smtClean="0"/>
              <a:t>70</a:t>
            </a:fld>
            <a:endParaRPr lang="en-US" dirty="0"/>
          </a:p>
        </p:txBody>
      </p:sp>
    </p:spTree>
    <p:extLst>
      <p:ext uri="{BB962C8B-B14F-4D97-AF65-F5344CB8AC3E}">
        <p14:creationId xmlns:p14="http://schemas.microsoft.com/office/powerpoint/2010/main" val="14406721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as you have More Activities, keep Promoting them … Recruiting Step Two works both after you do something fun and before the next fun event.</a:t>
            </a:r>
          </a:p>
        </p:txBody>
      </p:sp>
      <p:sp>
        <p:nvSpPr>
          <p:cNvPr id="4" name="Slide Number Placeholder 3"/>
          <p:cNvSpPr>
            <a:spLocks noGrp="1"/>
          </p:cNvSpPr>
          <p:nvPr>
            <p:ph type="sldNum" sz="quarter" idx="5"/>
          </p:nvPr>
        </p:nvSpPr>
        <p:spPr/>
        <p:txBody>
          <a:bodyPr/>
          <a:lstStyle/>
          <a:p>
            <a:fld id="{6E130CB6-9656-4B1B-9EE5-655C3BDC9845}" type="slidenum">
              <a:rPr lang="en-US" smtClean="0"/>
              <a:t>71</a:t>
            </a:fld>
            <a:endParaRPr lang="en-US" dirty="0"/>
          </a:p>
        </p:txBody>
      </p:sp>
    </p:spTree>
    <p:extLst>
      <p:ext uri="{BB962C8B-B14F-4D97-AF65-F5344CB8AC3E}">
        <p14:creationId xmlns:p14="http://schemas.microsoft.com/office/powerpoint/2010/main" val="198909967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as you do more, promote more, have more people attend, keep an eye out for helpers and leaders.  Recruiting Step Three will be part of your year-round program, because that’s how we build “Stronger Families Through Scouting” plus if you need help or want more on your team, you’ve got to press that.</a:t>
            </a:r>
          </a:p>
        </p:txBody>
      </p:sp>
      <p:sp>
        <p:nvSpPr>
          <p:cNvPr id="4" name="Slide Number Placeholder 3"/>
          <p:cNvSpPr>
            <a:spLocks noGrp="1"/>
          </p:cNvSpPr>
          <p:nvPr>
            <p:ph type="sldNum" sz="quarter" idx="5"/>
          </p:nvPr>
        </p:nvSpPr>
        <p:spPr/>
        <p:txBody>
          <a:bodyPr/>
          <a:lstStyle/>
          <a:p>
            <a:fld id="{6E130CB6-9656-4B1B-9EE5-655C3BDC9845}" type="slidenum">
              <a:rPr lang="en-US" smtClean="0"/>
              <a:t>72</a:t>
            </a:fld>
            <a:endParaRPr lang="en-US" dirty="0"/>
          </a:p>
        </p:txBody>
      </p:sp>
    </p:spTree>
    <p:extLst>
      <p:ext uri="{BB962C8B-B14F-4D97-AF65-F5344CB8AC3E}">
        <p14:creationId xmlns:p14="http://schemas.microsoft.com/office/powerpoint/2010/main" val="40612009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“thank you” to your School, your meeting place host, your Chartered Organization, and your neighborhoods and community part of your program.  Recruiting Step Four – building better School and Community Presence – can be better program.</a:t>
            </a:r>
          </a:p>
        </p:txBody>
      </p:sp>
      <p:sp>
        <p:nvSpPr>
          <p:cNvPr id="4" name="Slide Number Placeholder 3"/>
          <p:cNvSpPr>
            <a:spLocks noGrp="1"/>
          </p:cNvSpPr>
          <p:nvPr>
            <p:ph type="sldNum" sz="quarter" idx="5"/>
          </p:nvPr>
        </p:nvSpPr>
        <p:spPr/>
        <p:txBody>
          <a:bodyPr/>
          <a:lstStyle/>
          <a:p>
            <a:fld id="{6E130CB6-9656-4B1B-9EE5-655C3BDC9845}" type="slidenum">
              <a:rPr lang="en-US" smtClean="0"/>
              <a:t>73</a:t>
            </a:fld>
            <a:endParaRPr lang="en-US" dirty="0"/>
          </a:p>
        </p:txBody>
      </p:sp>
    </p:spTree>
    <p:extLst>
      <p:ext uri="{BB962C8B-B14F-4D97-AF65-F5344CB8AC3E}">
        <p14:creationId xmlns:p14="http://schemas.microsoft.com/office/powerpoint/2010/main" val="34594904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Sign-Up Events – or Step Five – in Winter and Spring and Summer won’t be “School Sign-Up Night”, but if you want more families, find events where they can join in and sign up.</a:t>
            </a:r>
          </a:p>
        </p:txBody>
      </p:sp>
      <p:sp>
        <p:nvSpPr>
          <p:cNvPr id="4" name="Slide Number Placeholder 3"/>
          <p:cNvSpPr>
            <a:spLocks noGrp="1"/>
          </p:cNvSpPr>
          <p:nvPr>
            <p:ph type="sldNum" sz="quarter" idx="5"/>
          </p:nvPr>
        </p:nvSpPr>
        <p:spPr/>
        <p:txBody>
          <a:bodyPr/>
          <a:lstStyle/>
          <a:p>
            <a:fld id="{6E130CB6-9656-4B1B-9EE5-655C3BDC9845}" type="slidenum">
              <a:rPr lang="en-US" smtClean="0"/>
              <a:t>74</a:t>
            </a:fld>
            <a:endParaRPr lang="en-US" dirty="0"/>
          </a:p>
        </p:txBody>
      </p:sp>
    </p:spTree>
    <p:extLst>
      <p:ext uri="{BB962C8B-B14F-4D97-AF65-F5344CB8AC3E}">
        <p14:creationId xmlns:p14="http://schemas.microsoft.com/office/powerpoint/2010/main" val="6663246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Season by Season view of Year Round Recruiting.  Right now, we’re approaching a “Relax and Retool” time in the Spring and Summer, which will become a Back to School Roll Out of a new Program Year and intensive recruiting, then lead to the Winter months of Running Program and Retaining Scouts.</a:t>
            </a:r>
          </a:p>
        </p:txBody>
      </p:sp>
      <p:sp>
        <p:nvSpPr>
          <p:cNvPr id="4" name="Slide Number Placeholder 3"/>
          <p:cNvSpPr>
            <a:spLocks noGrp="1"/>
          </p:cNvSpPr>
          <p:nvPr>
            <p:ph type="sldNum" sz="quarter" idx="5"/>
          </p:nvPr>
        </p:nvSpPr>
        <p:spPr/>
        <p:txBody>
          <a:bodyPr/>
          <a:lstStyle/>
          <a:p>
            <a:fld id="{6E130CB6-9656-4B1B-9EE5-655C3BDC9845}" type="slidenum">
              <a:rPr lang="en-US" smtClean="0"/>
              <a:t>75</a:t>
            </a:fld>
            <a:endParaRPr lang="en-US" dirty="0"/>
          </a:p>
        </p:txBody>
      </p:sp>
    </p:spTree>
    <p:extLst>
      <p:ext uri="{BB962C8B-B14F-4D97-AF65-F5344CB8AC3E}">
        <p14:creationId xmlns:p14="http://schemas.microsoft.com/office/powerpoint/2010/main" val="1418736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suggestion for Dens and Packs after completing Ranks this Spring is:  keep Scouting, but just do Fun, Simple and Easy activities with family and friends.  </a:t>
            </a:r>
          </a:p>
          <a:p>
            <a:r>
              <a:rPr lang="en-US" dirty="0"/>
              <a:t>As you relax, you’ll also retool for the coming program year in many ways.</a:t>
            </a:r>
          </a:p>
          <a:p>
            <a:endParaRPr lang="en-US" dirty="0"/>
          </a:p>
        </p:txBody>
      </p:sp>
      <p:sp>
        <p:nvSpPr>
          <p:cNvPr id="4" name="Slide Number Placeholder 3"/>
          <p:cNvSpPr>
            <a:spLocks noGrp="1"/>
          </p:cNvSpPr>
          <p:nvPr>
            <p:ph type="sldNum" sz="quarter" idx="5"/>
          </p:nvPr>
        </p:nvSpPr>
        <p:spPr/>
        <p:txBody>
          <a:bodyPr/>
          <a:lstStyle/>
          <a:p>
            <a:fld id="{6E130CB6-9656-4B1B-9EE5-655C3BDC9845}" type="slidenum">
              <a:rPr lang="en-US" smtClean="0"/>
              <a:t>76</a:t>
            </a:fld>
            <a:endParaRPr lang="en-US" dirty="0"/>
          </a:p>
        </p:txBody>
      </p:sp>
    </p:spTree>
    <p:extLst>
      <p:ext uri="{BB962C8B-B14F-4D97-AF65-F5344CB8AC3E}">
        <p14:creationId xmlns:p14="http://schemas.microsoft.com/office/powerpoint/2010/main" val="203767686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Continuing Den and Pack program after completing rank is something we hope Dens and Packs will do, but so very often it isn’t done.</a:t>
            </a:r>
          </a:p>
        </p:txBody>
      </p:sp>
      <p:sp>
        <p:nvSpPr>
          <p:cNvPr id="4" name="Slide Number Placeholder 3"/>
          <p:cNvSpPr>
            <a:spLocks noGrp="1"/>
          </p:cNvSpPr>
          <p:nvPr>
            <p:ph type="sldNum" sz="quarter" idx="5"/>
          </p:nvPr>
        </p:nvSpPr>
        <p:spPr/>
        <p:txBody>
          <a:bodyPr/>
          <a:lstStyle/>
          <a:p>
            <a:fld id="{6E130CB6-9656-4B1B-9EE5-655C3BDC9845}" type="slidenum">
              <a:rPr lang="en-US" smtClean="0"/>
              <a:t>77</a:t>
            </a:fld>
            <a:endParaRPr lang="en-US" dirty="0"/>
          </a:p>
        </p:txBody>
      </p:sp>
    </p:spTree>
    <p:extLst>
      <p:ext uri="{BB962C8B-B14F-4D97-AF65-F5344CB8AC3E}">
        <p14:creationId xmlns:p14="http://schemas.microsoft.com/office/powerpoint/2010/main" val="415652648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our suggestion isn’t to seek some new awards or do complex meeting plans with rigid requirements.  It’s to Keep It Simple, Make It Fun.  Seriously.  Just relax and have fun with Family + Friends.  After all, we know that families and parents want connection with other families and parents.  We can help with that.</a:t>
            </a:r>
          </a:p>
        </p:txBody>
      </p:sp>
      <p:sp>
        <p:nvSpPr>
          <p:cNvPr id="4" name="Slide Number Placeholder 3"/>
          <p:cNvSpPr>
            <a:spLocks noGrp="1"/>
          </p:cNvSpPr>
          <p:nvPr>
            <p:ph type="sldNum" sz="quarter" idx="5"/>
          </p:nvPr>
        </p:nvSpPr>
        <p:spPr/>
        <p:txBody>
          <a:bodyPr/>
          <a:lstStyle/>
          <a:p>
            <a:fld id="{6E130CB6-9656-4B1B-9EE5-655C3BDC9845}" type="slidenum">
              <a:rPr lang="en-US" smtClean="0"/>
              <a:t>78</a:t>
            </a:fld>
            <a:endParaRPr lang="en-US" dirty="0"/>
          </a:p>
        </p:txBody>
      </p:sp>
    </p:spTree>
    <p:extLst>
      <p:ext uri="{BB962C8B-B14F-4D97-AF65-F5344CB8AC3E}">
        <p14:creationId xmlns:p14="http://schemas.microsoft.com/office/powerpoint/2010/main" val="16483400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Doing Fun, Simple and Easy is intended to put no or limited stress on current leaders.  Leaders don’t need more work but they can use some time to chillax.</a:t>
            </a:r>
          </a:p>
        </p:txBody>
      </p:sp>
      <p:sp>
        <p:nvSpPr>
          <p:cNvPr id="4" name="Slide Number Placeholder 3"/>
          <p:cNvSpPr>
            <a:spLocks noGrp="1"/>
          </p:cNvSpPr>
          <p:nvPr>
            <p:ph type="sldNum" sz="quarter" idx="5"/>
          </p:nvPr>
        </p:nvSpPr>
        <p:spPr/>
        <p:txBody>
          <a:bodyPr/>
          <a:lstStyle/>
          <a:p>
            <a:fld id="{6E130CB6-9656-4B1B-9EE5-655C3BDC9845}" type="slidenum">
              <a:rPr lang="en-US" smtClean="0"/>
              <a:t>79</a:t>
            </a:fld>
            <a:endParaRPr lang="en-US" dirty="0"/>
          </a:p>
        </p:txBody>
      </p:sp>
    </p:spTree>
    <p:extLst>
      <p:ext uri="{BB962C8B-B14F-4D97-AF65-F5344CB8AC3E}">
        <p14:creationId xmlns:p14="http://schemas.microsoft.com/office/powerpoint/2010/main" val="2798229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if you have pure social fun time with other families … this can be a way to informally get ideas for next year’s activities, to get to know current parents better and maybe recruit them to your team, and to welcome new families. </a:t>
            </a:r>
          </a:p>
        </p:txBody>
      </p:sp>
      <p:sp>
        <p:nvSpPr>
          <p:cNvPr id="4" name="Slide Number Placeholder 3"/>
          <p:cNvSpPr>
            <a:spLocks noGrp="1"/>
          </p:cNvSpPr>
          <p:nvPr>
            <p:ph type="sldNum" sz="quarter" idx="5"/>
          </p:nvPr>
        </p:nvSpPr>
        <p:spPr/>
        <p:txBody>
          <a:bodyPr/>
          <a:lstStyle/>
          <a:p>
            <a:fld id="{6E130CB6-9656-4B1B-9EE5-655C3BDC9845}" type="slidenum">
              <a:rPr lang="en-US" smtClean="0"/>
              <a:t>80</a:t>
            </a:fld>
            <a:endParaRPr lang="en-US" dirty="0"/>
          </a:p>
        </p:txBody>
      </p:sp>
    </p:spTree>
    <p:extLst>
      <p:ext uri="{BB962C8B-B14F-4D97-AF65-F5344CB8AC3E}">
        <p14:creationId xmlns:p14="http://schemas.microsoft.com/office/powerpoint/2010/main" val="266890588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to be clear … we are not saying DON’T do more advancement in the spring and summer.  If you want to earn all the electives, go for it.  If a simple bike ride isn’t enough and your families want a full bike rodeo, ride on!  </a:t>
            </a:r>
          </a:p>
        </p:txBody>
      </p:sp>
      <p:sp>
        <p:nvSpPr>
          <p:cNvPr id="4" name="Slide Number Placeholder 3"/>
          <p:cNvSpPr>
            <a:spLocks noGrp="1"/>
          </p:cNvSpPr>
          <p:nvPr>
            <p:ph type="sldNum" sz="quarter" idx="5"/>
          </p:nvPr>
        </p:nvSpPr>
        <p:spPr/>
        <p:txBody>
          <a:bodyPr/>
          <a:lstStyle/>
          <a:p>
            <a:fld id="{6E130CB6-9656-4B1B-9EE5-655C3BDC9845}" type="slidenum">
              <a:rPr lang="en-US" smtClean="0"/>
              <a:t>81</a:t>
            </a:fld>
            <a:endParaRPr lang="en-US" dirty="0"/>
          </a:p>
        </p:txBody>
      </p:sp>
    </p:spTree>
    <p:extLst>
      <p:ext uri="{BB962C8B-B14F-4D97-AF65-F5344CB8AC3E}">
        <p14:creationId xmlns:p14="http://schemas.microsoft.com/office/powerpoint/2010/main" val="4817096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you relax or not, you’ll need time in Spring and Summer to plan for the upcoming Pack year.  </a:t>
            </a:r>
          </a:p>
        </p:txBody>
      </p:sp>
      <p:sp>
        <p:nvSpPr>
          <p:cNvPr id="4" name="Slide Number Placeholder 3"/>
          <p:cNvSpPr>
            <a:spLocks noGrp="1"/>
          </p:cNvSpPr>
          <p:nvPr>
            <p:ph type="sldNum" sz="quarter" idx="5"/>
          </p:nvPr>
        </p:nvSpPr>
        <p:spPr/>
        <p:txBody>
          <a:bodyPr/>
          <a:lstStyle/>
          <a:p>
            <a:fld id="{6E130CB6-9656-4B1B-9EE5-655C3BDC9845}" type="slidenum">
              <a:rPr lang="en-US" smtClean="0"/>
              <a:t>82</a:t>
            </a:fld>
            <a:endParaRPr lang="en-US" dirty="0"/>
          </a:p>
        </p:txBody>
      </p:sp>
    </p:spTree>
    <p:extLst>
      <p:ext uri="{BB962C8B-B14F-4D97-AF65-F5344CB8AC3E}">
        <p14:creationId xmlns:p14="http://schemas.microsoft.com/office/powerpoint/2010/main" val="37348672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Spring and Summer are the time to Retool for the upcoming year – and lay the foundations for a great Pack program.  Now, wouldn’t you like to do some of this alongside fun*simple*easy activities like pool parties and game days and cookouts?</a:t>
            </a:r>
          </a:p>
        </p:txBody>
      </p:sp>
      <p:sp>
        <p:nvSpPr>
          <p:cNvPr id="4" name="Slide Number Placeholder 3"/>
          <p:cNvSpPr>
            <a:spLocks noGrp="1"/>
          </p:cNvSpPr>
          <p:nvPr>
            <p:ph type="sldNum" sz="quarter" idx="5"/>
          </p:nvPr>
        </p:nvSpPr>
        <p:spPr/>
        <p:txBody>
          <a:bodyPr/>
          <a:lstStyle/>
          <a:p>
            <a:fld id="{6E130CB6-9656-4B1B-9EE5-655C3BDC9845}" type="slidenum">
              <a:rPr lang="en-US" smtClean="0"/>
              <a:t>83</a:t>
            </a:fld>
            <a:endParaRPr lang="en-US" dirty="0"/>
          </a:p>
        </p:txBody>
      </p:sp>
    </p:spTree>
    <p:extLst>
      <p:ext uri="{BB962C8B-B14F-4D97-AF65-F5344CB8AC3E}">
        <p14:creationId xmlns:p14="http://schemas.microsoft.com/office/powerpoint/2010/main" val="10568158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you know it, Summer’s gone and School has started, so it is time to Roll Out your Program and as you do that it’s time to recruit new families.</a:t>
            </a:r>
          </a:p>
        </p:txBody>
      </p:sp>
      <p:sp>
        <p:nvSpPr>
          <p:cNvPr id="4" name="Slide Number Placeholder 3"/>
          <p:cNvSpPr>
            <a:spLocks noGrp="1"/>
          </p:cNvSpPr>
          <p:nvPr>
            <p:ph type="sldNum" sz="quarter" idx="5"/>
          </p:nvPr>
        </p:nvSpPr>
        <p:spPr/>
        <p:txBody>
          <a:bodyPr/>
          <a:lstStyle/>
          <a:p>
            <a:fld id="{6E130CB6-9656-4B1B-9EE5-655C3BDC9845}" type="slidenum">
              <a:rPr lang="en-US" smtClean="0"/>
              <a:t>84</a:t>
            </a:fld>
            <a:endParaRPr lang="en-US" dirty="0"/>
          </a:p>
        </p:txBody>
      </p:sp>
    </p:spTree>
    <p:extLst>
      <p:ext uri="{BB962C8B-B14F-4D97-AF65-F5344CB8AC3E}">
        <p14:creationId xmlns:p14="http://schemas.microsoft.com/office/powerpoint/2010/main" val="11681882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School approaches, be sure you and your parents and leaders are lined up to launch your program, including recruiting.  Your District Professionals and Membership Volunteers should be in touch to confirm your readiness and help with any final coaching – but if you need help, seek help!  </a:t>
            </a:r>
          </a:p>
        </p:txBody>
      </p:sp>
      <p:sp>
        <p:nvSpPr>
          <p:cNvPr id="4" name="Slide Number Placeholder 3"/>
          <p:cNvSpPr>
            <a:spLocks noGrp="1"/>
          </p:cNvSpPr>
          <p:nvPr>
            <p:ph type="sldNum" sz="quarter" idx="5"/>
          </p:nvPr>
        </p:nvSpPr>
        <p:spPr/>
        <p:txBody>
          <a:bodyPr/>
          <a:lstStyle/>
          <a:p>
            <a:fld id="{6E130CB6-9656-4B1B-9EE5-655C3BDC9845}" type="slidenum">
              <a:rPr lang="en-US" smtClean="0"/>
              <a:t>85</a:t>
            </a:fld>
            <a:endParaRPr lang="en-US" dirty="0"/>
          </a:p>
        </p:txBody>
      </p:sp>
    </p:spTree>
    <p:extLst>
      <p:ext uri="{BB962C8B-B14F-4D97-AF65-F5344CB8AC3E}">
        <p14:creationId xmlns:p14="http://schemas.microsoft.com/office/powerpoint/2010/main" val="17750303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Winter Recruiting, because if you have good Den and Pack activities, you can empower your parents who like what their Scouts are doing to invite others.  </a:t>
            </a:r>
          </a:p>
          <a:p>
            <a:r>
              <a:rPr lang="en-US" dirty="0"/>
              <a:t>Den Leaders: don’t shy away from recruiting new families because you fear you’ll need to redo everything – if the new Cub Advancement program doesn’t show how families can catch up, we’ll create those tools.</a:t>
            </a:r>
          </a:p>
        </p:txBody>
      </p:sp>
      <p:sp>
        <p:nvSpPr>
          <p:cNvPr id="4" name="Slide Number Placeholder 3"/>
          <p:cNvSpPr>
            <a:spLocks noGrp="1"/>
          </p:cNvSpPr>
          <p:nvPr>
            <p:ph type="sldNum" sz="quarter" idx="5"/>
          </p:nvPr>
        </p:nvSpPr>
        <p:spPr/>
        <p:txBody>
          <a:bodyPr/>
          <a:lstStyle/>
          <a:p>
            <a:fld id="{6E130CB6-9656-4B1B-9EE5-655C3BDC9845}" type="slidenum">
              <a:rPr lang="en-US" smtClean="0"/>
              <a:t>86</a:t>
            </a:fld>
            <a:endParaRPr lang="en-US" dirty="0"/>
          </a:p>
        </p:txBody>
      </p:sp>
    </p:spTree>
    <p:extLst>
      <p:ext uri="{BB962C8B-B14F-4D97-AF65-F5344CB8AC3E}">
        <p14:creationId xmlns:p14="http://schemas.microsoft.com/office/powerpoint/2010/main" val="290724560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Seasons.</a:t>
            </a:r>
          </a:p>
        </p:txBody>
      </p:sp>
      <p:sp>
        <p:nvSpPr>
          <p:cNvPr id="4" name="Slide Number Placeholder 3"/>
          <p:cNvSpPr>
            <a:spLocks noGrp="1"/>
          </p:cNvSpPr>
          <p:nvPr>
            <p:ph type="sldNum" sz="quarter" idx="5"/>
          </p:nvPr>
        </p:nvSpPr>
        <p:spPr/>
        <p:txBody>
          <a:bodyPr/>
          <a:lstStyle/>
          <a:p>
            <a:fld id="{6E130CB6-9656-4B1B-9EE5-655C3BDC9845}" type="slidenum">
              <a:rPr lang="en-US" smtClean="0"/>
              <a:t>87</a:t>
            </a:fld>
            <a:endParaRPr lang="en-US" dirty="0"/>
          </a:p>
        </p:txBody>
      </p:sp>
    </p:spTree>
    <p:extLst>
      <p:ext uri="{BB962C8B-B14F-4D97-AF65-F5344CB8AC3E}">
        <p14:creationId xmlns:p14="http://schemas.microsoft.com/office/powerpoint/2010/main" val="174027381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EA3F8-DF39-3C3A-F251-FAEFE26E4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4E7A7C-1D8B-3EFE-93DB-A42ACE7BEC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2F2E5F-A033-D36A-4EB6-1C446E05E88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Six Steps. </a:t>
            </a:r>
          </a:p>
          <a:p>
            <a:endParaRPr lang="en-US" dirty="0"/>
          </a:p>
        </p:txBody>
      </p:sp>
      <p:sp>
        <p:nvSpPr>
          <p:cNvPr id="4" name="Slide Number Placeholder 3">
            <a:extLst>
              <a:ext uri="{FF2B5EF4-FFF2-40B4-BE49-F238E27FC236}">
                <a16:creationId xmlns:a16="http://schemas.microsoft.com/office/drawing/2014/main" id="{F0036126-7606-DE8F-4B04-6C45EBD2F9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03671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a:t>
            </a:r>
          </a:p>
        </p:txBody>
      </p:sp>
      <p:sp>
        <p:nvSpPr>
          <p:cNvPr id="4" name="Slide Number Placeholder 3"/>
          <p:cNvSpPr>
            <a:spLocks noGrp="1"/>
          </p:cNvSpPr>
          <p:nvPr>
            <p:ph type="sldNum" sz="quarter" idx="5"/>
          </p:nvPr>
        </p:nvSpPr>
        <p:spPr/>
        <p:txBody>
          <a:bodyPr/>
          <a:lstStyle/>
          <a:p>
            <a:fld id="{6E130CB6-9656-4B1B-9EE5-655C3BDC9845}" type="slidenum">
              <a:rPr lang="en-US" smtClean="0"/>
              <a:t>89</a:t>
            </a:fld>
            <a:endParaRPr lang="en-US" dirty="0"/>
          </a:p>
        </p:txBody>
      </p:sp>
    </p:spTree>
    <p:extLst>
      <p:ext uri="{BB962C8B-B14F-4D97-AF65-F5344CB8AC3E}">
        <p14:creationId xmlns:p14="http://schemas.microsoft.com/office/powerpoint/2010/main" val="1077419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4.xml"/><Relationship Id="rId1" Type="http://schemas.openxmlformats.org/officeDocument/2006/relationships/video" Target="https://www.youtube.com/embed/yREQNjPMDYA?feature=oembed" TargetMode="External"/><Relationship Id="rId4" Type="http://schemas.openxmlformats.org/officeDocument/2006/relationships/image" Target="../media/image8.jpe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C480-72EB-42AC-82B8-65F9DDE456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8B962AF-ECA8-94FE-9EE6-A4BBFD9E65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567FA8-0E4E-6084-EC47-8AF68B8BA2B0}"/>
              </a:ext>
            </a:extLst>
          </p:cNvPr>
          <p:cNvSpPr>
            <a:spLocks noGrp="1"/>
          </p:cNvSpPr>
          <p:nvPr>
            <p:ph type="dt" sz="half" idx="10"/>
          </p:nvPr>
        </p:nvSpPr>
        <p:spPr/>
        <p:txBody>
          <a:bodyPr/>
          <a:lstStyle/>
          <a:p>
            <a:fld id="{882EA63E-1984-479F-94E3-342CB715728A}" type="datetimeFigureOut">
              <a:rPr lang="en-US" smtClean="0"/>
              <a:t>2/24/2026</a:t>
            </a:fld>
            <a:endParaRPr lang="en-US" dirty="0"/>
          </a:p>
        </p:txBody>
      </p:sp>
      <p:sp>
        <p:nvSpPr>
          <p:cNvPr id="5" name="Footer Placeholder 4">
            <a:extLst>
              <a:ext uri="{FF2B5EF4-FFF2-40B4-BE49-F238E27FC236}">
                <a16:creationId xmlns:a16="http://schemas.microsoft.com/office/drawing/2014/main" id="{1C63E6E0-3846-48D9-4E25-BC8F87A31B0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50381E1-69EE-FF05-8F92-B11D5372CCF3}"/>
              </a:ext>
            </a:extLst>
          </p:cNvPr>
          <p:cNvSpPr>
            <a:spLocks noGrp="1"/>
          </p:cNvSpPr>
          <p:nvPr>
            <p:ph type="sldNum" sz="quarter" idx="12"/>
          </p:nvPr>
        </p:nvSpPr>
        <p:spPr/>
        <p:txBody>
          <a:bodyPr/>
          <a:lstStyle/>
          <a:p>
            <a:fld id="{199C8C54-06E3-4200-B957-0CF75AE87287}" type="slidenum">
              <a:rPr lang="en-US" smtClean="0"/>
              <a:t>‹#›</a:t>
            </a:fld>
            <a:endParaRPr lang="en-US" dirty="0"/>
          </a:p>
        </p:txBody>
      </p:sp>
    </p:spTree>
    <p:extLst>
      <p:ext uri="{BB962C8B-B14F-4D97-AF65-F5344CB8AC3E}">
        <p14:creationId xmlns:p14="http://schemas.microsoft.com/office/powerpoint/2010/main" val="341040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32495-1117-51A4-3717-DF599F3228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8BBDBA-50E3-725A-093E-BD37D2E9C7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A38269-4DC6-5A5F-72BE-5431CFC32F92}"/>
              </a:ext>
            </a:extLst>
          </p:cNvPr>
          <p:cNvSpPr>
            <a:spLocks noGrp="1"/>
          </p:cNvSpPr>
          <p:nvPr>
            <p:ph type="dt" sz="half" idx="10"/>
          </p:nvPr>
        </p:nvSpPr>
        <p:spPr/>
        <p:txBody>
          <a:bodyPr/>
          <a:lstStyle/>
          <a:p>
            <a:fld id="{882EA63E-1984-479F-94E3-342CB715728A}" type="datetimeFigureOut">
              <a:rPr lang="en-US" smtClean="0"/>
              <a:t>2/24/2026</a:t>
            </a:fld>
            <a:endParaRPr lang="en-US" dirty="0"/>
          </a:p>
        </p:txBody>
      </p:sp>
      <p:sp>
        <p:nvSpPr>
          <p:cNvPr id="5" name="Footer Placeholder 4">
            <a:extLst>
              <a:ext uri="{FF2B5EF4-FFF2-40B4-BE49-F238E27FC236}">
                <a16:creationId xmlns:a16="http://schemas.microsoft.com/office/drawing/2014/main" id="{ED4B438C-400F-6357-4B5D-9AE91D752E2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F25BAA-E541-7E7E-D5E2-50FB27486E7E}"/>
              </a:ext>
            </a:extLst>
          </p:cNvPr>
          <p:cNvSpPr>
            <a:spLocks noGrp="1"/>
          </p:cNvSpPr>
          <p:nvPr>
            <p:ph type="sldNum" sz="quarter" idx="12"/>
          </p:nvPr>
        </p:nvSpPr>
        <p:spPr/>
        <p:txBody>
          <a:bodyPr/>
          <a:lstStyle/>
          <a:p>
            <a:fld id="{199C8C54-06E3-4200-B957-0CF75AE87287}" type="slidenum">
              <a:rPr lang="en-US" smtClean="0"/>
              <a:t>‹#›</a:t>
            </a:fld>
            <a:endParaRPr lang="en-US" dirty="0"/>
          </a:p>
        </p:txBody>
      </p:sp>
    </p:spTree>
    <p:extLst>
      <p:ext uri="{BB962C8B-B14F-4D97-AF65-F5344CB8AC3E}">
        <p14:creationId xmlns:p14="http://schemas.microsoft.com/office/powerpoint/2010/main" val="452319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AFD32-090A-790D-64F9-AB730F5252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F486C6-EC1C-0DE7-4A0A-47154111D0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E605DB-2E2A-062D-AD27-80E161009471}"/>
              </a:ext>
            </a:extLst>
          </p:cNvPr>
          <p:cNvSpPr>
            <a:spLocks noGrp="1"/>
          </p:cNvSpPr>
          <p:nvPr>
            <p:ph type="dt" sz="half" idx="10"/>
          </p:nvPr>
        </p:nvSpPr>
        <p:spPr/>
        <p:txBody>
          <a:bodyPr/>
          <a:lstStyle/>
          <a:p>
            <a:fld id="{882EA63E-1984-479F-94E3-342CB715728A}" type="datetimeFigureOut">
              <a:rPr lang="en-US" smtClean="0"/>
              <a:t>2/24/2026</a:t>
            </a:fld>
            <a:endParaRPr lang="en-US" dirty="0"/>
          </a:p>
        </p:txBody>
      </p:sp>
      <p:sp>
        <p:nvSpPr>
          <p:cNvPr id="5" name="Footer Placeholder 4">
            <a:extLst>
              <a:ext uri="{FF2B5EF4-FFF2-40B4-BE49-F238E27FC236}">
                <a16:creationId xmlns:a16="http://schemas.microsoft.com/office/drawing/2014/main" id="{88AF40E7-1D72-8728-006C-371C97A928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09D8614-C650-3983-B8E9-13E9159094C3}"/>
              </a:ext>
            </a:extLst>
          </p:cNvPr>
          <p:cNvSpPr>
            <a:spLocks noGrp="1"/>
          </p:cNvSpPr>
          <p:nvPr>
            <p:ph type="sldNum" sz="quarter" idx="12"/>
          </p:nvPr>
        </p:nvSpPr>
        <p:spPr/>
        <p:txBody>
          <a:bodyPr/>
          <a:lstStyle/>
          <a:p>
            <a:fld id="{199C8C54-06E3-4200-B957-0CF75AE87287}" type="slidenum">
              <a:rPr lang="en-US" smtClean="0"/>
              <a:t>‹#›</a:t>
            </a:fld>
            <a:endParaRPr lang="en-US" dirty="0"/>
          </a:p>
        </p:txBody>
      </p:sp>
    </p:spTree>
    <p:extLst>
      <p:ext uri="{BB962C8B-B14F-4D97-AF65-F5344CB8AC3E}">
        <p14:creationId xmlns:p14="http://schemas.microsoft.com/office/powerpoint/2010/main" val="2141976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210E6-7F99-0AA6-4CBF-CDB662D48E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4EE9FA-FC91-50F7-D895-64B5A5E283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D1C8A7-4F88-EA44-A799-BCBFEF5B83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7FEA0B-A291-B441-B981-7ED6F962657F}"/>
              </a:ext>
            </a:extLst>
          </p:cNvPr>
          <p:cNvSpPr>
            <a:spLocks noGrp="1"/>
          </p:cNvSpPr>
          <p:nvPr>
            <p:ph type="dt" sz="half" idx="10"/>
          </p:nvPr>
        </p:nvSpPr>
        <p:spPr/>
        <p:txBody>
          <a:bodyPr/>
          <a:lstStyle/>
          <a:p>
            <a:fld id="{882EA63E-1984-479F-94E3-342CB715728A}" type="datetimeFigureOut">
              <a:rPr lang="en-US" smtClean="0"/>
              <a:t>2/24/2026</a:t>
            </a:fld>
            <a:endParaRPr lang="en-US" dirty="0"/>
          </a:p>
        </p:txBody>
      </p:sp>
      <p:sp>
        <p:nvSpPr>
          <p:cNvPr id="6" name="Footer Placeholder 5">
            <a:extLst>
              <a:ext uri="{FF2B5EF4-FFF2-40B4-BE49-F238E27FC236}">
                <a16:creationId xmlns:a16="http://schemas.microsoft.com/office/drawing/2014/main" id="{435EDF2E-B9E6-1F1F-4F8F-3DFA7037047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39153C-CF32-4E75-67D9-DDA7547D998C}"/>
              </a:ext>
            </a:extLst>
          </p:cNvPr>
          <p:cNvSpPr>
            <a:spLocks noGrp="1"/>
          </p:cNvSpPr>
          <p:nvPr>
            <p:ph type="sldNum" sz="quarter" idx="12"/>
          </p:nvPr>
        </p:nvSpPr>
        <p:spPr/>
        <p:txBody>
          <a:bodyPr/>
          <a:lstStyle/>
          <a:p>
            <a:fld id="{199C8C54-06E3-4200-B957-0CF75AE87287}" type="slidenum">
              <a:rPr lang="en-US" smtClean="0"/>
              <a:t>‹#›</a:t>
            </a:fld>
            <a:endParaRPr lang="en-US" dirty="0"/>
          </a:p>
        </p:txBody>
      </p:sp>
    </p:spTree>
    <p:extLst>
      <p:ext uri="{BB962C8B-B14F-4D97-AF65-F5344CB8AC3E}">
        <p14:creationId xmlns:p14="http://schemas.microsoft.com/office/powerpoint/2010/main" val="1726949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56EA6-3AA4-111A-B410-9BEC3D53BD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94BA89-1971-2614-FA16-03E7BA99BC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86177D-5E8C-391E-8C94-1B108FAA0F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B90EE4-F0CC-4C2E-C13E-3C02C90815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D4F3E0-813A-202F-F48C-11D69C1412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6EC9B2-9D31-9E92-7237-2D77EDBD2C9F}"/>
              </a:ext>
            </a:extLst>
          </p:cNvPr>
          <p:cNvSpPr>
            <a:spLocks noGrp="1"/>
          </p:cNvSpPr>
          <p:nvPr>
            <p:ph type="dt" sz="half" idx="10"/>
          </p:nvPr>
        </p:nvSpPr>
        <p:spPr/>
        <p:txBody>
          <a:bodyPr/>
          <a:lstStyle/>
          <a:p>
            <a:fld id="{882EA63E-1984-479F-94E3-342CB715728A}" type="datetimeFigureOut">
              <a:rPr lang="en-US" smtClean="0"/>
              <a:t>2/24/2026</a:t>
            </a:fld>
            <a:endParaRPr lang="en-US" dirty="0"/>
          </a:p>
        </p:txBody>
      </p:sp>
      <p:sp>
        <p:nvSpPr>
          <p:cNvPr id="8" name="Footer Placeholder 7">
            <a:extLst>
              <a:ext uri="{FF2B5EF4-FFF2-40B4-BE49-F238E27FC236}">
                <a16:creationId xmlns:a16="http://schemas.microsoft.com/office/drawing/2014/main" id="{9775F5E2-6F09-D056-9973-25BF2CCB3B4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BACEF01-E9E6-C756-F5A8-DF650EB35018}"/>
              </a:ext>
            </a:extLst>
          </p:cNvPr>
          <p:cNvSpPr>
            <a:spLocks noGrp="1"/>
          </p:cNvSpPr>
          <p:nvPr>
            <p:ph type="sldNum" sz="quarter" idx="12"/>
          </p:nvPr>
        </p:nvSpPr>
        <p:spPr/>
        <p:txBody>
          <a:bodyPr/>
          <a:lstStyle/>
          <a:p>
            <a:fld id="{199C8C54-06E3-4200-B957-0CF75AE87287}" type="slidenum">
              <a:rPr lang="en-US" smtClean="0"/>
              <a:t>‹#›</a:t>
            </a:fld>
            <a:endParaRPr lang="en-US" dirty="0"/>
          </a:p>
        </p:txBody>
      </p:sp>
    </p:spTree>
    <p:extLst>
      <p:ext uri="{BB962C8B-B14F-4D97-AF65-F5344CB8AC3E}">
        <p14:creationId xmlns:p14="http://schemas.microsoft.com/office/powerpoint/2010/main" val="2998746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EE38B-A691-C69D-C7F3-8280391F4B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5E0EB4-AB64-85E1-0B35-56AF629969A7}"/>
              </a:ext>
            </a:extLst>
          </p:cNvPr>
          <p:cNvSpPr>
            <a:spLocks noGrp="1"/>
          </p:cNvSpPr>
          <p:nvPr>
            <p:ph type="dt" sz="half" idx="10"/>
          </p:nvPr>
        </p:nvSpPr>
        <p:spPr/>
        <p:txBody>
          <a:bodyPr/>
          <a:lstStyle/>
          <a:p>
            <a:fld id="{882EA63E-1984-479F-94E3-342CB715728A}" type="datetimeFigureOut">
              <a:rPr lang="en-US" smtClean="0"/>
              <a:t>2/24/2026</a:t>
            </a:fld>
            <a:endParaRPr lang="en-US" dirty="0"/>
          </a:p>
        </p:txBody>
      </p:sp>
      <p:sp>
        <p:nvSpPr>
          <p:cNvPr id="4" name="Footer Placeholder 3">
            <a:extLst>
              <a:ext uri="{FF2B5EF4-FFF2-40B4-BE49-F238E27FC236}">
                <a16:creationId xmlns:a16="http://schemas.microsoft.com/office/drawing/2014/main" id="{00F2B158-BE93-2EA3-02BD-71A11DC3F88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411AD34-D0AD-EA2F-9CBD-E12C4712FD92}"/>
              </a:ext>
            </a:extLst>
          </p:cNvPr>
          <p:cNvSpPr>
            <a:spLocks noGrp="1"/>
          </p:cNvSpPr>
          <p:nvPr>
            <p:ph type="sldNum" sz="quarter" idx="12"/>
          </p:nvPr>
        </p:nvSpPr>
        <p:spPr/>
        <p:txBody>
          <a:bodyPr/>
          <a:lstStyle/>
          <a:p>
            <a:fld id="{199C8C54-06E3-4200-B957-0CF75AE87287}" type="slidenum">
              <a:rPr lang="en-US" smtClean="0"/>
              <a:t>‹#›</a:t>
            </a:fld>
            <a:endParaRPr lang="en-US" dirty="0"/>
          </a:p>
        </p:txBody>
      </p:sp>
    </p:spTree>
    <p:extLst>
      <p:ext uri="{BB962C8B-B14F-4D97-AF65-F5344CB8AC3E}">
        <p14:creationId xmlns:p14="http://schemas.microsoft.com/office/powerpoint/2010/main" val="294735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EC119B-141B-7B27-4B02-25932F34598D}"/>
              </a:ext>
            </a:extLst>
          </p:cNvPr>
          <p:cNvSpPr>
            <a:spLocks noGrp="1"/>
          </p:cNvSpPr>
          <p:nvPr>
            <p:ph type="dt" sz="half" idx="10"/>
          </p:nvPr>
        </p:nvSpPr>
        <p:spPr/>
        <p:txBody>
          <a:bodyPr/>
          <a:lstStyle/>
          <a:p>
            <a:fld id="{882EA63E-1984-479F-94E3-342CB715728A}" type="datetimeFigureOut">
              <a:rPr lang="en-US" smtClean="0"/>
              <a:t>2/24/2026</a:t>
            </a:fld>
            <a:endParaRPr lang="en-US" dirty="0"/>
          </a:p>
        </p:txBody>
      </p:sp>
      <p:sp>
        <p:nvSpPr>
          <p:cNvPr id="3" name="Footer Placeholder 2">
            <a:extLst>
              <a:ext uri="{FF2B5EF4-FFF2-40B4-BE49-F238E27FC236}">
                <a16:creationId xmlns:a16="http://schemas.microsoft.com/office/drawing/2014/main" id="{C05CEC0F-93A3-CB40-22C2-9E3E4AC2C4E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C9DC65E-EEBA-1D07-B25F-50E0CB4C4563}"/>
              </a:ext>
            </a:extLst>
          </p:cNvPr>
          <p:cNvSpPr>
            <a:spLocks noGrp="1"/>
          </p:cNvSpPr>
          <p:nvPr>
            <p:ph type="sldNum" sz="quarter" idx="12"/>
          </p:nvPr>
        </p:nvSpPr>
        <p:spPr/>
        <p:txBody>
          <a:bodyPr/>
          <a:lstStyle/>
          <a:p>
            <a:fld id="{199C8C54-06E3-4200-B957-0CF75AE87287}" type="slidenum">
              <a:rPr lang="en-US" smtClean="0"/>
              <a:t>‹#›</a:t>
            </a:fld>
            <a:endParaRPr lang="en-US" dirty="0"/>
          </a:p>
        </p:txBody>
      </p:sp>
    </p:spTree>
    <p:extLst>
      <p:ext uri="{BB962C8B-B14F-4D97-AF65-F5344CB8AC3E}">
        <p14:creationId xmlns:p14="http://schemas.microsoft.com/office/powerpoint/2010/main" val="2821708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80B86-840A-9409-4083-5E3262D95C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A60DCF-A849-63FC-B855-A6E02FED33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E6EF21-1B36-4B91-8CFF-B851BC41A6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6F5792-A1B0-C817-018F-9EE6EA98C30B}"/>
              </a:ext>
            </a:extLst>
          </p:cNvPr>
          <p:cNvSpPr>
            <a:spLocks noGrp="1"/>
          </p:cNvSpPr>
          <p:nvPr>
            <p:ph type="dt" sz="half" idx="10"/>
          </p:nvPr>
        </p:nvSpPr>
        <p:spPr/>
        <p:txBody>
          <a:bodyPr/>
          <a:lstStyle/>
          <a:p>
            <a:fld id="{882EA63E-1984-479F-94E3-342CB715728A}" type="datetimeFigureOut">
              <a:rPr lang="en-US" smtClean="0"/>
              <a:t>2/24/2026</a:t>
            </a:fld>
            <a:endParaRPr lang="en-US" dirty="0"/>
          </a:p>
        </p:txBody>
      </p:sp>
      <p:sp>
        <p:nvSpPr>
          <p:cNvPr id="6" name="Footer Placeholder 5">
            <a:extLst>
              <a:ext uri="{FF2B5EF4-FFF2-40B4-BE49-F238E27FC236}">
                <a16:creationId xmlns:a16="http://schemas.microsoft.com/office/drawing/2014/main" id="{9EEB8CEC-0342-21D9-9667-4BE83E292C0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10CBFD7-EB44-A6C6-7385-DEE4679E3623}"/>
              </a:ext>
            </a:extLst>
          </p:cNvPr>
          <p:cNvSpPr>
            <a:spLocks noGrp="1"/>
          </p:cNvSpPr>
          <p:nvPr>
            <p:ph type="sldNum" sz="quarter" idx="12"/>
          </p:nvPr>
        </p:nvSpPr>
        <p:spPr/>
        <p:txBody>
          <a:bodyPr/>
          <a:lstStyle/>
          <a:p>
            <a:fld id="{199C8C54-06E3-4200-B957-0CF75AE87287}" type="slidenum">
              <a:rPr lang="en-US" smtClean="0"/>
              <a:t>‹#›</a:t>
            </a:fld>
            <a:endParaRPr lang="en-US" dirty="0"/>
          </a:p>
        </p:txBody>
      </p:sp>
    </p:spTree>
    <p:extLst>
      <p:ext uri="{BB962C8B-B14F-4D97-AF65-F5344CB8AC3E}">
        <p14:creationId xmlns:p14="http://schemas.microsoft.com/office/powerpoint/2010/main" val="2591517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567B3-9288-E9AB-EDDA-F79FF841BD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5C008C-8359-3055-53B5-916E86B4B6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91A8DF1-17A7-7EE8-ED84-F2A0C0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5D2577-15D5-95C6-9BD9-1041344F3700}"/>
              </a:ext>
            </a:extLst>
          </p:cNvPr>
          <p:cNvSpPr>
            <a:spLocks noGrp="1"/>
          </p:cNvSpPr>
          <p:nvPr>
            <p:ph type="dt" sz="half" idx="10"/>
          </p:nvPr>
        </p:nvSpPr>
        <p:spPr/>
        <p:txBody>
          <a:bodyPr/>
          <a:lstStyle/>
          <a:p>
            <a:fld id="{882EA63E-1984-479F-94E3-342CB715728A}" type="datetimeFigureOut">
              <a:rPr lang="en-US" smtClean="0"/>
              <a:t>2/24/2026</a:t>
            </a:fld>
            <a:endParaRPr lang="en-US" dirty="0"/>
          </a:p>
        </p:txBody>
      </p:sp>
      <p:sp>
        <p:nvSpPr>
          <p:cNvPr id="6" name="Footer Placeholder 5">
            <a:extLst>
              <a:ext uri="{FF2B5EF4-FFF2-40B4-BE49-F238E27FC236}">
                <a16:creationId xmlns:a16="http://schemas.microsoft.com/office/drawing/2014/main" id="{2D9679C1-65AD-C963-15F8-49D9DAB25A4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CE2A3BB-C2CA-4D51-95F9-A2ECA1E59905}"/>
              </a:ext>
            </a:extLst>
          </p:cNvPr>
          <p:cNvSpPr>
            <a:spLocks noGrp="1"/>
          </p:cNvSpPr>
          <p:nvPr>
            <p:ph type="sldNum" sz="quarter" idx="12"/>
          </p:nvPr>
        </p:nvSpPr>
        <p:spPr/>
        <p:txBody>
          <a:bodyPr/>
          <a:lstStyle/>
          <a:p>
            <a:fld id="{199C8C54-06E3-4200-B957-0CF75AE87287}" type="slidenum">
              <a:rPr lang="en-US" smtClean="0"/>
              <a:t>‹#›</a:t>
            </a:fld>
            <a:endParaRPr lang="en-US" dirty="0"/>
          </a:p>
        </p:txBody>
      </p:sp>
    </p:spTree>
    <p:extLst>
      <p:ext uri="{BB962C8B-B14F-4D97-AF65-F5344CB8AC3E}">
        <p14:creationId xmlns:p14="http://schemas.microsoft.com/office/powerpoint/2010/main" val="3499202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3F6E-70D7-CFFF-CEC3-4C48C180D8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1F98B5-30DB-AF88-8918-77AEA614FD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AB3A4-3A8B-C9AE-4614-15EB3696D029}"/>
              </a:ext>
            </a:extLst>
          </p:cNvPr>
          <p:cNvSpPr>
            <a:spLocks noGrp="1"/>
          </p:cNvSpPr>
          <p:nvPr>
            <p:ph type="dt" sz="half" idx="10"/>
          </p:nvPr>
        </p:nvSpPr>
        <p:spPr/>
        <p:txBody>
          <a:bodyPr/>
          <a:lstStyle/>
          <a:p>
            <a:fld id="{882EA63E-1984-479F-94E3-342CB715728A}" type="datetimeFigureOut">
              <a:rPr lang="en-US" smtClean="0"/>
              <a:t>2/24/2026</a:t>
            </a:fld>
            <a:endParaRPr lang="en-US" dirty="0"/>
          </a:p>
        </p:txBody>
      </p:sp>
      <p:sp>
        <p:nvSpPr>
          <p:cNvPr id="5" name="Footer Placeholder 4">
            <a:extLst>
              <a:ext uri="{FF2B5EF4-FFF2-40B4-BE49-F238E27FC236}">
                <a16:creationId xmlns:a16="http://schemas.microsoft.com/office/drawing/2014/main" id="{6E7813B8-5E4F-78CE-96AD-7781ABD2097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E4ED58-1163-E71B-BEAD-D656B1E7973D}"/>
              </a:ext>
            </a:extLst>
          </p:cNvPr>
          <p:cNvSpPr>
            <a:spLocks noGrp="1"/>
          </p:cNvSpPr>
          <p:nvPr>
            <p:ph type="sldNum" sz="quarter" idx="12"/>
          </p:nvPr>
        </p:nvSpPr>
        <p:spPr/>
        <p:txBody>
          <a:bodyPr/>
          <a:lstStyle/>
          <a:p>
            <a:fld id="{199C8C54-06E3-4200-B957-0CF75AE87287}" type="slidenum">
              <a:rPr lang="en-US" smtClean="0"/>
              <a:t>‹#›</a:t>
            </a:fld>
            <a:endParaRPr lang="en-US" dirty="0"/>
          </a:p>
        </p:txBody>
      </p:sp>
    </p:spTree>
    <p:extLst>
      <p:ext uri="{BB962C8B-B14F-4D97-AF65-F5344CB8AC3E}">
        <p14:creationId xmlns:p14="http://schemas.microsoft.com/office/powerpoint/2010/main" val="564857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F95341-7C8C-52DF-25A8-3456BED653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5E02C5-691B-D162-16B9-3F05B137BF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A7952-E274-891E-FBB4-4F99F4BE973E}"/>
              </a:ext>
            </a:extLst>
          </p:cNvPr>
          <p:cNvSpPr>
            <a:spLocks noGrp="1"/>
          </p:cNvSpPr>
          <p:nvPr>
            <p:ph type="dt" sz="half" idx="10"/>
          </p:nvPr>
        </p:nvSpPr>
        <p:spPr/>
        <p:txBody>
          <a:bodyPr/>
          <a:lstStyle/>
          <a:p>
            <a:fld id="{882EA63E-1984-479F-94E3-342CB715728A}" type="datetimeFigureOut">
              <a:rPr lang="en-US" smtClean="0"/>
              <a:t>2/24/2026</a:t>
            </a:fld>
            <a:endParaRPr lang="en-US" dirty="0"/>
          </a:p>
        </p:txBody>
      </p:sp>
      <p:sp>
        <p:nvSpPr>
          <p:cNvPr id="5" name="Footer Placeholder 4">
            <a:extLst>
              <a:ext uri="{FF2B5EF4-FFF2-40B4-BE49-F238E27FC236}">
                <a16:creationId xmlns:a16="http://schemas.microsoft.com/office/drawing/2014/main" id="{956B6893-3055-C0B7-B4ED-D00659338B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2DE098-0291-2D90-BB9C-2923C446649D}"/>
              </a:ext>
            </a:extLst>
          </p:cNvPr>
          <p:cNvSpPr>
            <a:spLocks noGrp="1"/>
          </p:cNvSpPr>
          <p:nvPr>
            <p:ph type="sldNum" sz="quarter" idx="12"/>
          </p:nvPr>
        </p:nvSpPr>
        <p:spPr/>
        <p:txBody>
          <a:bodyPr/>
          <a:lstStyle/>
          <a:p>
            <a:fld id="{199C8C54-06E3-4200-B957-0CF75AE87287}" type="slidenum">
              <a:rPr lang="en-US" smtClean="0"/>
              <a:t>‹#›</a:t>
            </a:fld>
            <a:endParaRPr lang="en-US" dirty="0"/>
          </a:p>
        </p:txBody>
      </p:sp>
    </p:spTree>
    <p:extLst>
      <p:ext uri="{BB962C8B-B14F-4D97-AF65-F5344CB8AC3E}">
        <p14:creationId xmlns:p14="http://schemas.microsoft.com/office/powerpoint/2010/main" val="3742021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EBAE7-3FB9-4CFB-BEAB-47F412F6B6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B2454C-F1BD-4448-98BB-503C7C61CF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86AB8D-8265-413F-AAF6-00433448877C}"/>
              </a:ext>
            </a:extLst>
          </p:cNvPr>
          <p:cNvSpPr>
            <a:spLocks noGrp="1"/>
          </p:cNvSpPr>
          <p:nvPr>
            <p:ph type="dt" sz="half" idx="10"/>
          </p:nvPr>
        </p:nvSpPr>
        <p:spPr/>
        <p:txBody>
          <a:bodyPr/>
          <a:lstStyle/>
          <a:p>
            <a:fld id="{8554AB7F-E6CA-4EFA-8780-2550D3B6408F}" type="datetimeFigureOut">
              <a:rPr lang="en-US" smtClean="0"/>
              <a:t>2/24/2026</a:t>
            </a:fld>
            <a:endParaRPr lang="en-US" dirty="0"/>
          </a:p>
        </p:txBody>
      </p:sp>
      <p:sp>
        <p:nvSpPr>
          <p:cNvPr id="5" name="Footer Placeholder 4">
            <a:extLst>
              <a:ext uri="{FF2B5EF4-FFF2-40B4-BE49-F238E27FC236}">
                <a16:creationId xmlns:a16="http://schemas.microsoft.com/office/drawing/2014/main" id="{69174B6E-D9EF-47B5-A962-4BA8DA01EB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BE2076A-A561-4584-B246-E66F46D47ED8}"/>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55845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DE902-BB76-46E6-922D-FBB1CB6857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04AA02-2FC5-4CF7-93FF-0C6123E5EEB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CDC695-2B07-49FE-858F-84899401476D}"/>
              </a:ext>
            </a:extLst>
          </p:cNvPr>
          <p:cNvSpPr>
            <a:spLocks noGrp="1"/>
          </p:cNvSpPr>
          <p:nvPr>
            <p:ph type="dt" sz="half" idx="10"/>
          </p:nvPr>
        </p:nvSpPr>
        <p:spPr/>
        <p:txBody>
          <a:bodyPr/>
          <a:lstStyle/>
          <a:p>
            <a:fld id="{8554AB7F-E6CA-4EFA-8780-2550D3B6408F}" type="datetimeFigureOut">
              <a:rPr lang="en-US" smtClean="0"/>
              <a:t>2/24/2026</a:t>
            </a:fld>
            <a:endParaRPr lang="en-US" dirty="0"/>
          </a:p>
        </p:txBody>
      </p:sp>
      <p:sp>
        <p:nvSpPr>
          <p:cNvPr id="5" name="Footer Placeholder 4">
            <a:extLst>
              <a:ext uri="{FF2B5EF4-FFF2-40B4-BE49-F238E27FC236}">
                <a16:creationId xmlns:a16="http://schemas.microsoft.com/office/drawing/2014/main" id="{E29EA4BD-F333-4430-8E57-EC87008900C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F0BF1CB-3E6A-44F7-9E66-F78731E16DEE}"/>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2628814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ABD46-A039-4176-92A2-3238A1DD9A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F3B407-94C1-45B2-B895-4082E14DD0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71C8B97-0C5C-467A-BCFC-00F4E1DBCF80}"/>
              </a:ext>
            </a:extLst>
          </p:cNvPr>
          <p:cNvSpPr>
            <a:spLocks noGrp="1"/>
          </p:cNvSpPr>
          <p:nvPr>
            <p:ph type="dt" sz="half" idx="10"/>
          </p:nvPr>
        </p:nvSpPr>
        <p:spPr/>
        <p:txBody>
          <a:bodyPr/>
          <a:lstStyle/>
          <a:p>
            <a:fld id="{8554AB7F-E6CA-4EFA-8780-2550D3B6408F}" type="datetimeFigureOut">
              <a:rPr lang="en-US" smtClean="0"/>
              <a:t>2/24/2026</a:t>
            </a:fld>
            <a:endParaRPr lang="en-US" dirty="0"/>
          </a:p>
        </p:txBody>
      </p:sp>
      <p:sp>
        <p:nvSpPr>
          <p:cNvPr id="5" name="Footer Placeholder 4">
            <a:extLst>
              <a:ext uri="{FF2B5EF4-FFF2-40B4-BE49-F238E27FC236}">
                <a16:creationId xmlns:a16="http://schemas.microsoft.com/office/drawing/2014/main" id="{951C4FCF-2BAA-4692-BE73-ADDFD96851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7465825-1D43-4DCE-A40E-74857D511A77}"/>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41967326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58760-0BE4-409D-93D8-568AF431DE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32F19-3FCE-45CF-921A-21FC06322E5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C8814B-C922-4A7E-8158-97FE64C4754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ED4435-240C-4982-BF30-19D9D9383D21}"/>
              </a:ext>
            </a:extLst>
          </p:cNvPr>
          <p:cNvSpPr>
            <a:spLocks noGrp="1"/>
          </p:cNvSpPr>
          <p:nvPr>
            <p:ph type="dt" sz="half" idx="10"/>
          </p:nvPr>
        </p:nvSpPr>
        <p:spPr/>
        <p:txBody>
          <a:bodyPr/>
          <a:lstStyle/>
          <a:p>
            <a:fld id="{8554AB7F-E6CA-4EFA-8780-2550D3B6408F}" type="datetimeFigureOut">
              <a:rPr lang="en-US" smtClean="0"/>
              <a:t>2/24/2026</a:t>
            </a:fld>
            <a:endParaRPr lang="en-US" dirty="0"/>
          </a:p>
        </p:txBody>
      </p:sp>
      <p:sp>
        <p:nvSpPr>
          <p:cNvPr id="6" name="Footer Placeholder 5">
            <a:extLst>
              <a:ext uri="{FF2B5EF4-FFF2-40B4-BE49-F238E27FC236}">
                <a16:creationId xmlns:a16="http://schemas.microsoft.com/office/drawing/2014/main" id="{85B8E7A8-0B65-4B35-A5F8-6505FE29A6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FB4CA6B-18FF-42EE-9D5A-60B190261C29}"/>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36217652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89150-5CF8-4421-84BD-B7FF0C980D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5CEF08-8A44-4FD4-B2FF-5A80157940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DABD1E1-4E39-480F-BE2E-2413D412E37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1CD0B7-AD7D-4616-8DEA-8F5D0632CC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C6F6AE2-D072-4C3A-9CC3-08F4E3E2573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A5D1C7-F48D-4327-968B-0F8E6A47DE0C}"/>
              </a:ext>
            </a:extLst>
          </p:cNvPr>
          <p:cNvSpPr>
            <a:spLocks noGrp="1"/>
          </p:cNvSpPr>
          <p:nvPr>
            <p:ph type="dt" sz="half" idx="10"/>
          </p:nvPr>
        </p:nvSpPr>
        <p:spPr/>
        <p:txBody>
          <a:bodyPr/>
          <a:lstStyle/>
          <a:p>
            <a:fld id="{8554AB7F-E6CA-4EFA-8780-2550D3B6408F}" type="datetimeFigureOut">
              <a:rPr lang="en-US" smtClean="0"/>
              <a:t>2/24/2026</a:t>
            </a:fld>
            <a:endParaRPr lang="en-US" dirty="0"/>
          </a:p>
        </p:txBody>
      </p:sp>
      <p:sp>
        <p:nvSpPr>
          <p:cNvPr id="8" name="Footer Placeholder 7">
            <a:extLst>
              <a:ext uri="{FF2B5EF4-FFF2-40B4-BE49-F238E27FC236}">
                <a16:creationId xmlns:a16="http://schemas.microsoft.com/office/drawing/2014/main" id="{F0D57F5A-A0E4-4003-BEF8-CF8C38D04B1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97A5823-FBF9-4918-B27D-87A58396B5DA}"/>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9607063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28A65-019E-4BE0-A200-34F55EE92F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5446AD-E7C2-4BAF-900F-6935BF6AE6E7}"/>
              </a:ext>
            </a:extLst>
          </p:cNvPr>
          <p:cNvSpPr>
            <a:spLocks noGrp="1"/>
          </p:cNvSpPr>
          <p:nvPr>
            <p:ph type="dt" sz="half" idx="10"/>
          </p:nvPr>
        </p:nvSpPr>
        <p:spPr/>
        <p:txBody>
          <a:bodyPr/>
          <a:lstStyle/>
          <a:p>
            <a:fld id="{8554AB7F-E6CA-4EFA-8780-2550D3B6408F}" type="datetimeFigureOut">
              <a:rPr lang="en-US" smtClean="0"/>
              <a:t>2/24/2026</a:t>
            </a:fld>
            <a:endParaRPr lang="en-US" dirty="0"/>
          </a:p>
        </p:txBody>
      </p:sp>
      <p:sp>
        <p:nvSpPr>
          <p:cNvPr id="4" name="Footer Placeholder 3">
            <a:extLst>
              <a:ext uri="{FF2B5EF4-FFF2-40B4-BE49-F238E27FC236}">
                <a16:creationId xmlns:a16="http://schemas.microsoft.com/office/drawing/2014/main" id="{5837D8C9-1F7D-42EC-90EE-32010F2E347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1474787-B1D0-4920-B2AA-058988B04FCA}"/>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37744843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660155-8354-41EF-AA64-E9C9C02B7E87}"/>
              </a:ext>
            </a:extLst>
          </p:cNvPr>
          <p:cNvSpPr>
            <a:spLocks noGrp="1"/>
          </p:cNvSpPr>
          <p:nvPr>
            <p:ph type="dt" sz="half" idx="10"/>
          </p:nvPr>
        </p:nvSpPr>
        <p:spPr/>
        <p:txBody>
          <a:bodyPr/>
          <a:lstStyle/>
          <a:p>
            <a:fld id="{8554AB7F-E6CA-4EFA-8780-2550D3B6408F}" type="datetimeFigureOut">
              <a:rPr lang="en-US" smtClean="0"/>
              <a:t>2/24/2026</a:t>
            </a:fld>
            <a:endParaRPr lang="en-US" dirty="0"/>
          </a:p>
        </p:txBody>
      </p:sp>
      <p:sp>
        <p:nvSpPr>
          <p:cNvPr id="3" name="Footer Placeholder 2">
            <a:extLst>
              <a:ext uri="{FF2B5EF4-FFF2-40B4-BE49-F238E27FC236}">
                <a16:creationId xmlns:a16="http://schemas.microsoft.com/office/drawing/2014/main" id="{8EC176FB-C2E5-4686-A401-997046B776F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1D816CE-C777-4C41-A7FF-F23FC6722FB7}"/>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41779462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E7E8F-BB44-4EC2-B014-9BC408BC0E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7ADA7C-C3A2-480F-950A-A54DDCF939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54E0F3-5E1F-4FA7-A582-E3D5DC163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CC6B718-623C-4F7C-BFA0-C93F7EBCB904}"/>
              </a:ext>
            </a:extLst>
          </p:cNvPr>
          <p:cNvSpPr>
            <a:spLocks noGrp="1"/>
          </p:cNvSpPr>
          <p:nvPr>
            <p:ph type="dt" sz="half" idx="10"/>
          </p:nvPr>
        </p:nvSpPr>
        <p:spPr/>
        <p:txBody>
          <a:bodyPr/>
          <a:lstStyle/>
          <a:p>
            <a:fld id="{8554AB7F-E6CA-4EFA-8780-2550D3B6408F}" type="datetimeFigureOut">
              <a:rPr lang="en-US" smtClean="0"/>
              <a:t>2/24/2026</a:t>
            </a:fld>
            <a:endParaRPr lang="en-US" dirty="0"/>
          </a:p>
        </p:txBody>
      </p:sp>
      <p:sp>
        <p:nvSpPr>
          <p:cNvPr id="6" name="Footer Placeholder 5">
            <a:extLst>
              <a:ext uri="{FF2B5EF4-FFF2-40B4-BE49-F238E27FC236}">
                <a16:creationId xmlns:a16="http://schemas.microsoft.com/office/drawing/2014/main" id="{9A62C7A8-A0F2-43F2-BDC3-DDD4F2AE4FE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2727A01-E608-489C-8047-14DCA0CB9F23}"/>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2957901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B8F76-1136-4725-81D8-1A60A24013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37BA6E-CA2B-41CA-BD16-D759E3C19E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DEAD4C1-AFED-474A-B0E9-14A6009758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CC4158D-F2DF-4728-A10E-B22749AFACE9}"/>
              </a:ext>
            </a:extLst>
          </p:cNvPr>
          <p:cNvSpPr>
            <a:spLocks noGrp="1"/>
          </p:cNvSpPr>
          <p:nvPr>
            <p:ph type="dt" sz="half" idx="10"/>
          </p:nvPr>
        </p:nvSpPr>
        <p:spPr/>
        <p:txBody>
          <a:bodyPr/>
          <a:lstStyle/>
          <a:p>
            <a:fld id="{8554AB7F-E6CA-4EFA-8780-2550D3B6408F}" type="datetimeFigureOut">
              <a:rPr lang="en-US" smtClean="0"/>
              <a:t>2/24/2026</a:t>
            </a:fld>
            <a:endParaRPr lang="en-US" dirty="0"/>
          </a:p>
        </p:txBody>
      </p:sp>
      <p:sp>
        <p:nvSpPr>
          <p:cNvPr id="6" name="Footer Placeholder 5">
            <a:extLst>
              <a:ext uri="{FF2B5EF4-FFF2-40B4-BE49-F238E27FC236}">
                <a16:creationId xmlns:a16="http://schemas.microsoft.com/office/drawing/2014/main" id="{1FAF44D8-05EB-4ABE-9F0E-194813E8354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75E4630-2300-40AF-8FE5-5C688D59D8F4}"/>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40628848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4A477-F444-4015-A145-6C7AD8DB27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A8B239-E021-431E-888B-B54EF693AC5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C33220-229B-49C5-8668-01D2B2D41059}"/>
              </a:ext>
            </a:extLst>
          </p:cNvPr>
          <p:cNvSpPr>
            <a:spLocks noGrp="1"/>
          </p:cNvSpPr>
          <p:nvPr>
            <p:ph type="dt" sz="half" idx="10"/>
          </p:nvPr>
        </p:nvSpPr>
        <p:spPr/>
        <p:txBody>
          <a:bodyPr/>
          <a:lstStyle/>
          <a:p>
            <a:fld id="{8554AB7F-E6CA-4EFA-8780-2550D3B6408F}" type="datetimeFigureOut">
              <a:rPr lang="en-US" smtClean="0"/>
              <a:t>2/24/2026</a:t>
            </a:fld>
            <a:endParaRPr lang="en-US" dirty="0"/>
          </a:p>
        </p:txBody>
      </p:sp>
      <p:sp>
        <p:nvSpPr>
          <p:cNvPr id="5" name="Footer Placeholder 4">
            <a:extLst>
              <a:ext uri="{FF2B5EF4-FFF2-40B4-BE49-F238E27FC236}">
                <a16:creationId xmlns:a16="http://schemas.microsoft.com/office/drawing/2014/main" id="{75BECBDE-0652-4AA4-9E04-719467A2CA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7D49526-E3D9-4425-8C87-391397DF2C01}"/>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21455381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E9BB2E-B471-4A21-8A66-A4003D02A8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39B525-58A3-48C9-B579-C51FB30FBA7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AB00C5-28EE-4356-AA43-8849B69BAE66}"/>
              </a:ext>
            </a:extLst>
          </p:cNvPr>
          <p:cNvSpPr>
            <a:spLocks noGrp="1"/>
          </p:cNvSpPr>
          <p:nvPr>
            <p:ph type="dt" sz="half" idx="10"/>
          </p:nvPr>
        </p:nvSpPr>
        <p:spPr/>
        <p:txBody>
          <a:bodyPr/>
          <a:lstStyle/>
          <a:p>
            <a:fld id="{8554AB7F-E6CA-4EFA-8780-2550D3B6408F}" type="datetimeFigureOut">
              <a:rPr lang="en-US" smtClean="0"/>
              <a:t>2/24/2026</a:t>
            </a:fld>
            <a:endParaRPr lang="en-US" dirty="0"/>
          </a:p>
        </p:txBody>
      </p:sp>
      <p:sp>
        <p:nvSpPr>
          <p:cNvPr id="5" name="Footer Placeholder 4">
            <a:extLst>
              <a:ext uri="{FF2B5EF4-FFF2-40B4-BE49-F238E27FC236}">
                <a16:creationId xmlns:a16="http://schemas.microsoft.com/office/drawing/2014/main" id="{755B0874-34BC-453D-B60C-AF76D5849BC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1C8D49-48D9-44DD-B31F-C3CC2E3B980B}"/>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0058917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8_Custom Layout">
    <p:spTree>
      <p:nvGrpSpPr>
        <p:cNvPr id="1" name=""/>
        <p:cNvGrpSpPr/>
        <p:nvPr/>
      </p:nvGrpSpPr>
      <p:grpSpPr>
        <a:xfrm>
          <a:off x="0" y="0"/>
          <a:ext cx="0" cy="0"/>
          <a:chOff x="0" y="0"/>
          <a:chExt cx="0" cy="0"/>
        </a:xfrm>
      </p:grpSpPr>
      <p:pic>
        <p:nvPicPr>
          <p:cNvPr id="3" name="Picture 4" descr="P:\Billable\2014\BSA\_MG_699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1113"/>
            <a:ext cx="1219200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94784" y="65490"/>
            <a:ext cx="9158816" cy="914400"/>
          </a:xfrm>
        </p:spPr>
        <p:txBody>
          <a:bodyPr/>
          <a:lstStyle>
            <a:lvl1pPr>
              <a:defRPr sz="400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Tree>
    <p:extLst>
      <p:ext uri="{BB962C8B-B14F-4D97-AF65-F5344CB8AC3E}">
        <p14:creationId xmlns:p14="http://schemas.microsoft.com/office/powerpoint/2010/main" val="3871076761"/>
      </p:ext>
    </p:extLst>
  </p:cSld>
  <p:clrMapOvr>
    <a:masterClrMapping/>
  </p:clrMapOvr>
  <p:transition spd="med">
    <p:fade/>
  </p:transition>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77491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BB2FC-7210-49F5-993A-00B15C358B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0DDDBB-D62A-4015-A79E-4B409CE18F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descr="A pixelated eagle and fleur-de-lis&#10;&#10;Description automatically generated">
            <a:extLst>
              <a:ext uri="{FF2B5EF4-FFF2-40B4-BE49-F238E27FC236}">
                <a16:creationId xmlns:a16="http://schemas.microsoft.com/office/drawing/2014/main" id="{B26008A2-CCAD-71E9-A58C-0CCCEECC530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70378" y="6243156"/>
            <a:ext cx="2921149" cy="451635"/>
          </a:xfrm>
          <a:prstGeom prst="rect">
            <a:avLst/>
          </a:prstGeom>
        </p:spPr>
      </p:pic>
      <p:sp>
        <p:nvSpPr>
          <p:cNvPr id="11" name="Rectangle 10">
            <a:extLst>
              <a:ext uri="{FF2B5EF4-FFF2-40B4-BE49-F238E27FC236}">
                <a16:creationId xmlns:a16="http://schemas.microsoft.com/office/drawing/2014/main" id="{C2DDBC13-6109-EFC9-39E0-D8EF14C51331}"/>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745423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07569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BB2FC-7210-49F5-993A-00B15C358B79}"/>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50DDDBB-D62A-4015-A79E-4B409CE18FAA}"/>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descr="A black and white logo&#10;&#10;Description automatically generated">
            <a:extLst>
              <a:ext uri="{FF2B5EF4-FFF2-40B4-BE49-F238E27FC236}">
                <a16:creationId xmlns:a16="http://schemas.microsoft.com/office/drawing/2014/main" id="{D2583698-E122-C46D-2230-36E45E58AC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5746" y="6034906"/>
            <a:ext cx="3599001" cy="553988"/>
          </a:xfrm>
          <a:prstGeom prst="rect">
            <a:avLst/>
          </a:prstGeom>
        </p:spPr>
      </p:pic>
    </p:spTree>
    <p:extLst>
      <p:ext uri="{BB962C8B-B14F-4D97-AF65-F5344CB8AC3E}">
        <p14:creationId xmlns:p14="http://schemas.microsoft.com/office/powerpoint/2010/main" val="17943024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075697"/>
        </a:solidFill>
        <a:effectLst/>
      </p:bgPr>
    </p:bg>
    <p:spTree>
      <p:nvGrpSpPr>
        <p:cNvPr id="1" name=""/>
        <p:cNvGrpSpPr/>
        <p:nvPr/>
      </p:nvGrpSpPr>
      <p:grpSpPr>
        <a:xfrm>
          <a:off x="0" y="0"/>
          <a:ext cx="0" cy="0"/>
          <a:chOff x="0" y="0"/>
          <a:chExt cx="0" cy="0"/>
        </a:xfrm>
      </p:grpSpPr>
      <p:pic>
        <p:nvPicPr>
          <p:cNvPr id="7" name="Picture 6" descr="A black and white logo&#10;&#10;Description automatically generated">
            <a:extLst>
              <a:ext uri="{FF2B5EF4-FFF2-40B4-BE49-F238E27FC236}">
                <a16:creationId xmlns:a16="http://schemas.microsoft.com/office/drawing/2014/main" id="{D2583698-E122-C46D-2230-36E45E58AC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58422" y="2303584"/>
            <a:ext cx="10875156" cy="1673994"/>
          </a:xfrm>
          <a:prstGeom prst="rect">
            <a:avLst/>
          </a:prstGeom>
        </p:spPr>
      </p:pic>
    </p:spTree>
    <p:extLst>
      <p:ext uri="{BB962C8B-B14F-4D97-AF65-F5344CB8AC3E}">
        <p14:creationId xmlns:p14="http://schemas.microsoft.com/office/powerpoint/2010/main" val="34719083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075697"/>
        </a:solidFill>
        <a:effectLst/>
      </p:bgPr>
    </p:bg>
    <p:spTree>
      <p:nvGrpSpPr>
        <p:cNvPr id="1" name=""/>
        <p:cNvGrpSpPr/>
        <p:nvPr/>
      </p:nvGrpSpPr>
      <p:grpSpPr>
        <a:xfrm>
          <a:off x="0" y="0"/>
          <a:ext cx="0" cy="0"/>
          <a:chOff x="0" y="0"/>
          <a:chExt cx="0" cy="0"/>
        </a:xfrm>
      </p:grpSpPr>
      <p:pic>
        <p:nvPicPr>
          <p:cNvPr id="3" name="Picture 2" descr="A black and white logo with white text&#10;&#10;Description automatically generated">
            <a:extLst>
              <a:ext uri="{FF2B5EF4-FFF2-40B4-BE49-F238E27FC236}">
                <a16:creationId xmlns:a16="http://schemas.microsoft.com/office/drawing/2014/main" id="{4111B350-352A-23F8-F74D-644E0455BD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38037" y="771138"/>
            <a:ext cx="6915926" cy="5315723"/>
          </a:xfrm>
          <a:prstGeom prst="rect">
            <a:avLst/>
          </a:prstGeom>
        </p:spPr>
      </p:pic>
    </p:spTree>
    <p:extLst>
      <p:ext uri="{BB962C8B-B14F-4D97-AF65-F5344CB8AC3E}">
        <p14:creationId xmlns:p14="http://schemas.microsoft.com/office/powerpoint/2010/main" val="31495062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A837EC5-B555-47D5-AB4A-BAB18FFA03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descr="A pixelated eagle and fleur-de-lis&#10;&#10;Description automatically generated">
            <a:extLst>
              <a:ext uri="{FF2B5EF4-FFF2-40B4-BE49-F238E27FC236}">
                <a16:creationId xmlns:a16="http://schemas.microsoft.com/office/drawing/2014/main" id="{D6C67B68-CEBA-FAA3-EA8B-7301B9499FE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81484" y="1600200"/>
            <a:ext cx="8299721" cy="1283211"/>
          </a:xfrm>
          <a:prstGeom prst="rect">
            <a:avLst/>
          </a:prstGeom>
        </p:spPr>
      </p:pic>
      <p:pic>
        <p:nvPicPr>
          <p:cNvPr id="8" name="Online Media 3" title="Scouting America Anthem">
            <a:hlinkClick r:id="" action="ppaction://media"/>
            <a:extLst>
              <a:ext uri="{FF2B5EF4-FFF2-40B4-BE49-F238E27FC236}">
                <a16:creationId xmlns:a16="http://schemas.microsoft.com/office/drawing/2014/main" id="{1CBDA12D-17CE-90AB-8974-9CA6181BD4E2}"/>
              </a:ext>
            </a:extLst>
          </p:cNvPr>
          <p:cNvPicPr>
            <a:picLocks noRot="1" noChangeAspect="1"/>
          </p:cNvPicPr>
          <p:nvPr userDrawn="1">
            <a:videoFile r:link="rId1"/>
          </p:nvPr>
        </p:nvPicPr>
        <p:blipFill>
          <a:blip r:embed="rId4"/>
          <a:stretch>
            <a:fillRect/>
          </a:stretch>
        </p:blipFill>
        <p:spPr>
          <a:xfrm>
            <a:off x="836177" y="457200"/>
            <a:ext cx="10519646" cy="5943600"/>
          </a:xfrm>
          <a:prstGeom prst="rect">
            <a:avLst/>
          </a:prstGeom>
        </p:spPr>
      </p:pic>
    </p:spTree>
    <p:extLst>
      <p:ext uri="{BB962C8B-B14F-4D97-AF65-F5344CB8AC3E}">
        <p14:creationId xmlns:p14="http://schemas.microsoft.com/office/powerpoint/2010/main" val="3460399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4" name="Picture 3" descr="A blue and white eagle with a shield and stars&#10;&#10;Description automatically generated">
            <a:extLst>
              <a:ext uri="{FF2B5EF4-FFF2-40B4-BE49-F238E27FC236}">
                <a16:creationId xmlns:a16="http://schemas.microsoft.com/office/drawing/2014/main" id="{FA0E348E-CE95-E93D-AB93-FD1DB66AB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48578" y="99053"/>
            <a:ext cx="5894844" cy="6659894"/>
          </a:xfrm>
          <a:prstGeom prst="rect">
            <a:avLst/>
          </a:prstGeom>
        </p:spPr>
      </p:pic>
    </p:spTree>
    <p:extLst>
      <p:ext uri="{BB962C8B-B14F-4D97-AF65-F5344CB8AC3E}">
        <p14:creationId xmlns:p14="http://schemas.microsoft.com/office/powerpoint/2010/main" val="37077960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3" name="Picture 2" descr="A blue text on a black background&#10;&#10;Description automatically generated">
            <a:extLst>
              <a:ext uri="{FF2B5EF4-FFF2-40B4-BE49-F238E27FC236}">
                <a16:creationId xmlns:a16="http://schemas.microsoft.com/office/drawing/2014/main" id="{71F71FC7-FC0B-81F3-3755-39F02526D96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21722" y="728523"/>
            <a:ext cx="6548555" cy="5043607"/>
          </a:xfrm>
          <a:prstGeom prst="rect">
            <a:avLst/>
          </a:prstGeom>
        </p:spPr>
      </p:pic>
    </p:spTree>
    <p:extLst>
      <p:ext uri="{BB962C8B-B14F-4D97-AF65-F5344CB8AC3E}">
        <p14:creationId xmlns:p14="http://schemas.microsoft.com/office/powerpoint/2010/main" val="27501821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544B97-D90B-4251-B303-F42BABF433D9}"/>
              </a:ext>
            </a:extLst>
          </p:cNvPr>
          <p:cNvSpPr>
            <a:spLocks noGrp="1"/>
          </p:cNvSpPr>
          <p:nvPr>
            <p:ph type="body" idx="1"/>
          </p:nvPr>
        </p:nvSpPr>
        <p:spPr>
          <a:xfrm>
            <a:off x="831850" y="3798277"/>
            <a:ext cx="10515600" cy="2291373"/>
          </a:xfrm>
        </p:spPr>
        <p:txBody>
          <a:bodyPr>
            <a:normAutofit/>
          </a:bodyPr>
          <a:lstStyle>
            <a:lvl1pPr marL="0" indent="0" algn="ctr">
              <a:buNone/>
              <a:defRPr sz="3200">
                <a:solidFill>
                  <a:schemeClr val="tx1">
                    <a:tint val="75000"/>
                  </a:schemeClr>
                </a:solidFill>
                <a:latin typeface="Arial Black" panose="020B0A040201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8C4E32-D95D-40CE-A7DE-EC9E74C9D0A4}"/>
              </a:ext>
            </a:extLst>
          </p:cNvPr>
          <p:cNvSpPr>
            <a:spLocks noGrp="1"/>
          </p:cNvSpPr>
          <p:nvPr>
            <p:ph type="dt" sz="half" idx="10"/>
          </p:nvPr>
        </p:nvSpPr>
        <p:spPr>
          <a:xfrm>
            <a:off x="838200" y="6356350"/>
            <a:ext cx="2743200" cy="365125"/>
          </a:xfrm>
          <a:prstGeom prst="rect">
            <a:avLst/>
          </a:prstGeom>
        </p:spPr>
        <p:txBody>
          <a:bodyPr/>
          <a:lstStyle/>
          <a:p>
            <a:fld id="{BF8B219C-0363-4EAC-B355-C16BC5F10A50}" type="datetimeFigureOut">
              <a:rPr lang="en-US" smtClean="0"/>
              <a:t>2/24/2026</a:t>
            </a:fld>
            <a:endParaRPr lang="en-US"/>
          </a:p>
        </p:txBody>
      </p:sp>
      <p:sp>
        <p:nvSpPr>
          <p:cNvPr id="5" name="Footer Placeholder 4">
            <a:extLst>
              <a:ext uri="{FF2B5EF4-FFF2-40B4-BE49-F238E27FC236}">
                <a16:creationId xmlns:a16="http://schemas.microsoft.com/office/drawing/2014/main" id="{CB5B6717-C5A9-4E32-B8EC-5887317D2FC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D22FD96-2ED5-4776-B90F-FC4761E221B7}"/>
              </a:ext>
            </a:extLst>
          </p:cNvPr>
          <p:cNvSpPr>
            <a:spLocks noGrp="1"/>
          </p:cNvSpPr>
          <p:nvPr>
            <p:ph type="sldNum" sz="quarter" idx="12"/>
          </p:nvPr>
        </p:nvSpPr>
        <p:spPr>
          <a:xfrm>
            <a:off x="8610600" y="6356350"/>
            <a:ext cx="2743200" cy="365125"/>
          </a:xfrm>
          <a:prstGeom prst="rect">
            <a:avLst/>
          </a:prstGeom>
        </p:spPr>
        <p:txBody>
          <a:bodyPr/>
          <a:lstStyle/>
          <a:p>
            <a:fld id="{5575102F-CC77-4CA7-8712-F041898EE779}" type="slidenum">
              <a:rPr lang="en-US" smtClean="0"/>
              <a:t>‹#›</a:t>
            </a:fld>
            <a:endParaRPr lang="en-US"/>
          </a:p>
        </p:txBody>
      </p:sp>
      <p:pic>
        <p:nvPicPr>
          <p:cNvPr id="7" name="Picture 6" descr="A pixelated eagle and fleur-de-lis&#10;&#10;Description automatically generated">
            <a:extLst>
              <a:ext uri="{FF2B5EF4-FFF2-40B4-BE49-F238E27FC236}">
                <a16:creationId xmlns:a16="http://schemas.microsoft.com/office/drawing/2014/main" id="{C82D88EB-31C6-B7FF-FC1D-120633A2D81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8200" y="1604353"/>
            <a:ext cx="10509250" cy="1624824"/>
          </a:xfrm>
          <a:prstGeom prst="rect">
            <a:avLst/>
          </a:prstGeom>
        </p:spPr>
      </p:pic>
    </p:spTree>
    <p:extLst>
      <p:ext uri="{BB962C8B-B14F-4D97-AF65-F5344CB8AC3E}">
        <p14:creationId xmlns:p14="http://schemas.microsoft.com/office/powerpoint/2010/main" val="15356372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544B97-D90B-4251-B303-F42BABF433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8C4E32-D95D-40CE-A7DE-EC9E74C9D0A4}"/>
              </a:ext>
            </a:extLst>
          </p:cNvPr>
          <p:cNvSpPr>
            <a:spLocks noGrp="1"/>
          </p:cNvSpPr>
          <p:nvPr>
            <p:ph type="dt" sz="half" idx="10"/>
          </p:nvPr>
        </p:nvSpPr>
        <p:spPr>
          <a:xfrm>
            <a:off x="838200" y="6356350"/>
            <a:ext cx="2743200" cy="365125"/>
          </a:xfrm>
          <a:prstGeom prst="rect">
            <a:avLst/>
          </a:prstGeom>
        </p:spPr>
        <p:txBody>
          <a:bodyPr/>
          <a:lstStyle/>
          <a:p>
            <a:fld id="{BF8B219C-0363-4EAC-B355-C16BC5F10A50}" type="datetimeFigureOut">
              <a:rPr lang="en-US" smtClean="0"/>
              <a:t>2/24/2026</a:t>
            </a:fld>
            <a:endParaRPr lang="en-US"/>
          </a:p>
        </p:txBody>
      </p:sp>
      <p:sp>
        <p:nvSpPr>
          <p:cNvPr id="5" name="Footer Placeholder 4">
            <a:extLst>
              <a:ext uri="{FF2B5EF4-FFF2-40B4-BE49-F238E27FC236}">
                <a16:creationId xmlns:a16="http://schemas.microsoft.com/office/drawing/2014/main" id="{CB5B6717-C5A9-4E32-B8EC-5887317D2FC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D22FD96-2ED5-4776-B90F-FC4761E221B7}"/>
              </a:ext>
            </a:extLst>
          </p:cNvPr>
          <p:cNvSpPr>
            <a:spLocks noGrp="1"/>
          </p:cNvSpPr>
          <p:nvPr>
            <p:ph type="sldNum" sz="quarter" idx="12"/>
          </p:nvPr>
        </p:nvSpPr>
        <p:spPr>
          <a:xfrm>
            <a:off x="8610600" y="6356350"/>
            <a:ext cx="2743200" cy="365125"/>
          </a:xfrm>
          <a:prstGeom prst="rect">
            <a:avLst/>
          </a:prstGeom>
        </p:spPr>
        <p:txBody>
          <a:bodyPr/>
          <a:lstStyle/>
          <a:p>
            <a:fld id="{5575102F-CC77-4CA7-8712-F041898EE779}" type="slidenum">
              <a:rPr lang="en-US" smtClean="0"/>
              <a:t>‹#›</a:t>
            </a:fld>
            <a:endParaRPr lang="en-US"/>
          </a:p>
        </p:txBody>
      </p:sp>
      <p:pic>
        <p:nvPicPr>
          <p:cNvPr id="7" name="Picture 6" descr="A pixelated eagle and fleur-de-lis&#10;&#10;Description automatically generated">
            <a:extLst>
              <a:ext uri="{FF2B5EF4-FFF2-40B4-BE49-F238E27FC236}">
                <a16:creationId xmlns:a16="http://schemas.microsoft.com/office/drawing/2014/main" id="{C82D88EB-31C6-B7FF-FC1D-120633A2D81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8200" y="1604353"/>
            <a:ext cx="10509250" cy="1624824"/>
          </a:xfrm>
          <a:prstGeom prst="rect">
            <a:avLst/>
          </a:prstGeom>
        </p:spPr>
      </p:pic>
    </p:spTree>
    <p:extLst>
      <p:ext uri="{BB962C8B-B14F-4D97-AF65-F5344CB8AC3E}">
        <p14:creationId xmlns:p14="http://schemas.microsoft.com/office/powerpoint/2010/main" val="13160402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EF757-681C-4A02-9880-D3EFEC32F1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B92B0C-E864-4B4B-964A-9E53C4E709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6875C4-2DA6-4DB0-886A-65230F286C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pixelated eagle and fleur-de-lis&#10;&#10;Description automatically generated">
            <a:extLst>
              <a:ext uri="{FF2B5EF4-FFF2-40B4-BE49-F238E27FC236}">
                <a16:creationId xmlns:a16="http://schemas.microsoft.com/office/drawing/2014/main" id="{243208EF-80D1-9D6D-4411-CD2EE50FAB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70378" y="6243156"/>
            <a:ext cx="2921149" cy="451635"/>
          </a:xfrm>
          <a:prstGeom prst="rect">
            <a:avLst/>
          </a:prstGeom>
        </p:spPr>
      </p:pic>
      <p:sp>
        <p:nvSpPr>
          <p:cNvPr id="11" name="Rectangle 10">
            <a:extLst>
              <a:ext uri="{FF2B5EF4-FFF2-40B4-BE49-F238E27FC236}">
                <a16:creationId xmlns:a16="http://schemas.microsoft.com/office/drawing/2014/main" id="{CFA1B245-E00A-3917-E017-4EA5C66C542C}"/>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62263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3AD7C-ECC6-49CB-B259-D3F6D5FCA6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5DAF5-D4B9-40C2-8952-A817CEA0E7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D5CD0C-B93E-4D69-9F0B-B03424A60E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11D90EF-04B1-4207-82AE-7D6FF6DE43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06857F-C227-4BF7-9CAA-DF52159C1D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pixelated eagle and fleur-de-lis&#10;&#10;Description automatically generated">
            <a:extLst>
              <a:ext uri="{FF2B5EF4-FFF2-40B4-BE49-F238E27FC236}">
                <a16:creationId xmlns:a16="http://schemas.microsoft.com/office/drawing/2014/main" id="{D916E408-743D-4137-361F-428EB2B7145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70378" y="6243156"/>
            <a:ext cx="2921149" cy="451635"/>
          </a:xfrm>
          <a:prstGeom prst="rect">
            <a:avLst/>
          </a:prstGeom>
        </p:spPr>
      </p:pic>
      <p:sp>
        <p:nvSpPr>
          <p:cNvPr id="11" name="Rectangle 10">
            <a:extLst>
              <a:ext uri="{FF2B5EF4-FFF2-40B4-BE49-F238E27FC236}">
                <a16:creationId xmlns:a16="http://schemas.microsoft.com/office/drawing/2014/main" id="{8AF52595-2092-FCC4-2918-2636FE29C921}"/>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389037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499FE-3370-48F5-9321-3BDCA32F3D21}"/>
              </a:ext>
            </a:extLst>
          </p:cNvPr>
          <p:cNvSpPr>
            <a:spLocks noGrp="1"/>
          </p:cNvSpPr>
          <p:nvPr>
            <p:ph type="title"/>
          </p:nvPr>
        </p:nvSpPr>
        <p:spPr/>
        <p:txBody>
          <a:bodyPr/>
          <a:lstStyle/>
          <a:p>
            <a:r>
              <a:rPr lang="en-US"/>
              <a:t>Click to edit Master title style</a:t>
            </a:r>
          </a:p>
        </p:txBody>
      </p:sp>
      <p:pic>
        <p:nvPicPr>
          <p:cNvPr id="6" name="Picture 5" descr="A pixelated eagle and fleur-de-lis&#10;&#10;Description automatically generated">
            <a:extLst>
              <a:ext uri="{FF2B5EF4-FFF2-40B4-BE49-F238E27FC236}">
                <a16:creationId xmlns:a16="http://schemas.microsoft.com/office/drawing/2014/main" id="{B491A432-C8BD-9833-A8B4-DBD00718334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70378" y="6243156"/>
            <a:ext cx="2921149" cy="451635"/>
          </a:xfrm>
          <a:prstGeom prst="rect">
            <a:avLst/>
          </a:prstGeom>
        </p:spPr>
      </p:pic>
      <p:sp>
        <p:nvSpPr>
          <p:cNvPr id="7" name="Rectangle 6">
            <a:extLst>
              <a:ext uri="{FF2B5EF4-FFF2-40B4-BE49-F238E27FC236}">
                <a16:creationId xmlns:a16="http://schemas.microsoft.com/office/drawing/2014/main" id="{2F4B0F77-6FAF-1282-B422-7DCFBDEBEFE2}"/>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11346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pixelated eagle and fleur-de-lis&#10;&#10;Description automatically generated">
            <a:extLst>
              <a:ext uri="{FF2B5EF4-FFF2-40B4-BE49-F238E27FC236}">
                <a16:creationId xmlns:a16="http://schemas.microsoft.com/office/drawing/2014/main" id="{0C94862F-08CF-46FC-C24E-7A34BB609F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70378" y="6243156"/>
            <a:ext cx="2921149" cy="451635"/>
          </a:xfrm>
          <a:prstGeom prst="rect">
            <a:avLst/>
          </a:prstGeom>
        </p:spPr>
      </p:pic>
      <p:sp>
        <p:nvSpPr>
          <p:cNvPr id="6" name="Rectangle 5">
            <a:extLst>
              <a:ext uri="{FF2B5EF4-FFF2-40B4-BE49-F238E27FC236}">
                <a16:creationId xmlns:a16="http://schemas.microsoft.com/office/drawing/2014/main" id="{BAF6F8E2-423C-235F-A91E-46368224DC61}"/>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046443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96428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29CC8-CB60-4446-B9C0-ADCD838412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E9C459-CA2E-471A-90B8-9CD7B5B744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993446-49D2-4C5C-AB3C-7983D6B46E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xelated eagle and fleur-de-lis&#10;&#10;Description automatically generated">
            <a:extLst>
              <a:ext uri="{FF2B5EF4-FFF2-40B4-BE49-F238E27FC236}">
                <a16:creationId xmlns:a16="http://schemas.microsoft.com/office/drawing/2014/main" id="{FFFBB187-25D7-47C5-F607-124BAF58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70378" y="6243156"/>
            <a:ext cx="2921149" cy="451635"/>
          </a:xfrm>
          <a:prstGeom prst="rect">
            <a:avLst/>
          </a:prstGeom>
        </p:spPr>
      </p:pic>
      <p:sp>
        <p:nvSpPr>
          <p:cNvPr id="9" name="Rectangle 8">
            <a:extLst>
              <a:ext uri="{FF2B5EF4-FFF2-40B4-BE49-F238E27FC236}">
                <a16:creationId xmlns:a16="http://schemas.microsoft.com/office/drawing/2014/main" id="{D1C14125-5670-0FF1-5A04-AD8CD4EE708C}"/>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79270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B1AF4-9EFB-4707-9220-D0D63A4D98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970091-600C-4D13-BC30-F093773304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3D1BD4D-2262-4913-BC7B-CDD0773F33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xelated eagle and fleur-de-lis&#10;&#10;Description automatically generated">
            <a:extLst>
              <a:ext uri="{FF2B5EF4-FFF2-40B4-BE49-F238E27FC236}">
                <a16:creationId xmlns:a16="http://schemas.microsoft.com/office/drawing/2014/main" id="{95A09301-6D40-261D-449B-6AF89293CA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70378" y="6243156"/>
            <a:ext cx="2921149" cy="451635"/>
          </a:xfrm>
          <a:prstGeom prst="rect">
            <a:avLst/>
          </a:prstGeom>
        </p:spPr>
      </p:pic>
      <p:sp>
        <p:nvSpPr>
          <p:cNvPr id="9" name="Rectangle 8">
            <a:extLst>
              <a:ext uri="{FF2B5EF4-FFF2-40B4-BE49-F238E27FC236}">
                <a16:creationId xmlns:a16="http://schemas.microsoft.com/office/drawing/2014/main" id="{C8774B37-F34B-E20E-FDA4-684FC1755BE8}"/>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82874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14F11-2B33-457A-AE33-E84F496C0E1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6930FA-69BC-4619-978D-55BEAF1C65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xelated eagle and fleur-de-lis&#10;&#10;Description automatically generated">
            <a:extLst>
              <a:ext uri="{FF2B5EF4-FFF2-40B4-BE49-F238E27FC236}">
                <a16:creationId xmlns:a16="http://schemas.microsoft.com/office/drawing/2014/main" id="{B794337A-6CBF-625D-825A-48C4B388BE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70378" y="6243156"/>
            <a:ext cx="2921149" cy="451635"/>
          </a:xfrm>
          <a:prstGeom prst="rect">
            <a:avLst/>
          </a:prstGeom>
        </p:spPr>
      </p:pic>
      <p:sp>
        <p:nvSpPr>
          <p:cNvPr id="8" name="Rectangle 7">
            <a:extLst>
              <a:ext uri="{FF2B5EF4-FFF2-40B4-BE49-F238E27FC236}">
                <a16:creationId xmlns:a16="http://schemas.microsoft.com/office/drawing/2014/main" id="{9EAFF8C0-FF2B-8447-B3EF-197DC3F17CBD}"/>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329146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4A9CE8-520D-4A08-8BE0-AD7B43EB375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077866-7875-4403-83CF-5558D69EF4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xelated eagle and fleur-de-lis&#10;&#10;Description automatically generated">
            <a:extLst>
              <a:ext uri="{FF2B5EF4-FFF2-40B4-BE49-F238E27FC236}">
                <a16:creationId xmlns:a16="http://schemas.microsoft.com/office/drawing/2014/main" id="{A347FE61-ADCA-2027-39E6-BDE85EAD8E4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70378" y="6243156"/>
            <a:ext cx="2921149" cy="451635"/>
          </a:xfrm>
          <a:prstGeom prst="rect">
            <a:avLst/>
          </a:prstGeom>
        </p:spPr>
      </p:pic>
      <p:sp>
        <p:nvSpPr>
          <p:cNvPr id="8" name="Rectangle 7">
            <a:extLst>
              <a:ext uri="{FF2B5EF4-FFF2-40B4-BE49-F238E27FC236}">
                <a16:creationId xmlns:a16="http://schemas.microsoft.com/office/drawing/2014/main" id="{F205E194-E059-501B-EE4E-125B7521C4F1}"/>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84958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theme" Target="../theme/theme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4CA636-26C1-A216-3EB5-35581B3F23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536798-8B11-439F-5FCD-D977A9349E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07F9B3-0591-C6F4-935B-B5F719C9EE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2EA63E-1984-479F-94E3-342CB715728A}" type="datetimeFigureOut">
              <a:rPr lang="en-US" smtClean="0"/>
              <a:t>2/24/2026</a:t>
            </a:fld>
            <a:endParaRPr lang="en-US" dirty="0"/>
          </a:p>
        </p:txBody>
      </p:sp>
      <p:sp>
        <p:nvSpPr>
          <p:cNvPr id="5" name="Footer Placeholder 4">
            <a:extLst>
              <a:ext uri="{FF2B5EF4-FFF2-40B4-BE49-F238E27FC236}">
                <a16:creationId xmlns:a16="http://schemas.microsoft.com/office/drawing/2014/main" id="{D24705F9-7C24-1959-0E51-4FF31BC173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361C7DA-D876-E6EA-1E31-9A31507387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9C8C54-06E3-4200-B957-0CF75AE87287}" type="slidenum">
              <a:rPr lang="en-US" smtClean="0"/>
              <a:t>‹#›</a:t>
            </a:fld>
            <a:endParaRPr lang="en-US" dirty="0"/>
          </a:p>
        </p:txBody>
      </p:sp>
    </p:spTree>
    <p:extLst>
      <p:ext uri="{BB962C8B-B14F-4D97-AF65-F5344CB8AC3E}">
        <p14:creationId xmlns:p14="http://schemas.microsoft.com/office/powerpoint/2010/main" val="41290012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0AD51B-D34F-4C64-8794-77E4FE43C2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487EA9-FFA1-4A42-BA65-B7AEFF1AE2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91FB5D-0249-4E87-85C9-13ABCEF29C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54AB7F-E6CA-4EFA-8780-2550D3B6408F}" type="datetimeFigureOut">
              <a:rPr lang="en-US" smtClean="0"/>
              <a:t>2/24/2026</a:t>
            </a:fld>
            <a:endParaRPr lang="en-US" dirty="0"/>
          </a:p>
        </p:txBody>
      </p:sp>
      <p:sp>
        <p:nvSpPr>
          <p:cNvPr id="5" name="Footer Placeholder 4">
            <a:extLst>
              <a:ext uri="{FF2B5EF4-FFF2-40B4-BE49-F238E27FC236}">
                <a16:creationId xmlns:a16="http://schemas.microsoft.com/office/drawing/2014/main" id="{B842F5B5-CEE2-4AF7-8C54-9AC9E449FE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32B6BBA-04E6-48F8-BCE1-42CEBA1785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E2E60E-84AF-43CC-8D22-E3B9D17FF0F0}" type="slidenum">
              <a:rPr lang="en-US" smtClean="0"/>
              <a:t>‹#›</a:t>
            </a:fld>
            <a:endParaRPr lang="en-US" dirty="0"/>
          </a:p>
        </p:txBody>
      </p:sp>
    </p:spTree>
    <p:extLst>
      <p:ext uri="{BB962C8B-B14F-4D97-AF65-F5344CB8AC3E}">
        <p14:creationId xmlns:p14="http://schemas.microsoft.com/office/powerpoint/2010/main" val="33057810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258EB3"/>
            </a:gs>
            <a:gs pos="50000">
              <a:srgbClr val="258EB3">
                <a:gamma/>
                <a:tint val="39216"/>
                <a:invGamma/>
              </a:srgbClr>
            </a:gs>
            <a:gs pos="100000">
              <a:srgbClr val="258EB3"/>
            </a:gs>
          </a:gsLst>
          <a:lin ang="2700000" scaled="1"/>
        </a:gradFill>
        <a:effectLst/>
      </p:bgPr>
    </p:bg>
    <p:spTree>
      <p:nvGrpSpPr>
        <p:cNvPr id="1" name=""/>
        <p:cNvGrpSpPr/>
        <p:nvPr/>
      </p:nvGrpSpPr>
      <p:grpSpPr>
        <a:xfrm>
          <a:off x="0" y="0"/>
          <a:ext cx="0" cy="0"/>
          <a:chOff x="0" y="0"/>
          <a:chExt cx="0" cy="0"/>
        </a:xfrm>
      </p:grpSpPr>
      <p:pic>
        <p:nvPicPr>
          <p:cNvPr id="270338" name="Picture 2"/>
          <p:cNvPicPr>
            <a:picLocks noChangeAspect="1" noChangeArrowheads="1"/>
          </p:cNvPicPr>
          <p:nvPr userDrawn="1"/>
        </p:nvPicPr>
        <p:blipFill>
          <a:blip r:embed="rId3">
            <a:extLst>
              <a:ext uri="{28A0092B-C50C-407E-A947-70E740481C1C}">
                <a14:useLocalDpi xmlns:a14="http://schemas.microsoft.com/office/drawing/2010/main"/>
              </a:ext>
            </a:extLst>
          </a:blip>
          <a:stretch>
            <a:fillRect/>
          </a:stretch>
        </p:blipFill>
        <p:spPr bwMode="auto">
          <a:xfrm>
            <a:off x="-9515" y="277531"/>
            <a:ext cx="12200445" cy="5987035"/>
          </a:xfrm>
          <a:prstGeom prst="rect">
            <a:avLst/>
          </a:prstGeom>
          <a:noFill/>
          <a:extLst>
            <a:ext uri="{909E8E84-426E-40DD-AFC4-6F175D3DCCD1}">
              <a14:hiddenFill xmlns:a14="http://schemas.microsoft.com/office/drawing/2010/main">
                <a:solidFill>
                  <a:srgbClr val="FFFFFF"/>
                </a:solidFill>
              </a14:hiddenFill>
            </a:ext>
          </a:extLst>
        </p:spPr>
      </p:pic>
      <p:grpSp>
        <p:nvGrpSpPr>
          <p:cNvPr id="270350" name="Group 14"/>
          <p:cNvGrpSpPr>
            <a:grpSpLocks/>
          </p:cNvGrpSpPr>
          <p:nvPr userDrawn="1"/>
        </p:nvGrpSpPr>
        <p:grpSpPr bwMode="auto">
          <a:xfrm>
            <a:off x="203200" y="6297618"/>
            <a:ext cx="609600" cy="458787"/>
            <a:chOff x="566" y="4031"/>
            <a:chExt cx="288" cy="289"/>
          </a:xfrm>
        </p:grpSpPr>
        <p:sp>
          <p:nvSpPr>
            <p:cNvPr id="270351"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dirty="0">
                <a:solidFill>
                  <a:srgbClr val="000000"/>
                </a:solidFill>
              </a:endParaRPr>
            </a:p>
          </p:txBody>
        </p:sp>
        <p:sp>
          <p:nvSpPr>
            <p:cNvPr id="270352"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dirty="0">
                <a:solidFill>
                  <a:srgbClr val="000000"/>
                </a:solidFill>
              </a:endParaRPr>
            </a:p>
          </p:txBody>
        </p:sp>
        <p:sp>
          <p:nvSpPr>
            <p:cNvPr id="270353" name="Oval 17">
              <a:hlinkClick r:id="" action="ppaction://hlinkshowjump?jump=previous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dirty="0">
                <a:solidFill>
                  <a:srgbClr val="000000"/>
                </a:solidFill>
              </a:endParaRPr>
            </a:p>
          </p:txBody>
        </p:sp>
      </p:grpSp>
      <p:sp>
        <p:nvSpPr>
          <p:cNvPr id="16" name="Rectangle 61"/>
          <p:cNvSpPr>
            <a:spLocks noChangeArrowheads="1"/>
          </p:cNvSpPr>
          <p:nvPr userDrawn="1"/>
        </p:nvSpPr>
        <p:spPr bwMode="auto">
          <a:xfrm>
            <a:off x="1111252" y="1449402"/>
            <a:ext cx="9963149" cy="4113198"/>
          </a:xfrm>
          <a:prstGeom prst="rect">
            <a:avLst/>
          </a:prstGeom>
          <a:gradFill rotWithShape="0">
            <a:gsLst>
              <a:gs pos="0">
                <a:srgbClr val="393939"/>
              </a:gs>
              <a:gs pos="100000">
                <a:srgbClr val="3C3C3C"/>
              </a:gs>
              <a:gs pos="78000">
                <a:schemeClr val="tx1"/>
              </a:gs>
              <a:gs pos="11000">
                <a:schemeClr val="tx1"/>
              </a:gs>
            </a:gsLst>
            <a:lin ang="5400000" scaled="1"/>
          </a:gradFill>
          <a:ln w="38100">
            <a:solidFill>
              <a:schemeClr val="tx1"/>
            </a:solidFill>
            <a:miter lim="800000"/>
            <a:headEnd/>
            <a:tailEnd/>
          </a:ln>
          <a:effectLst/>
        </p:spPr>
        <p:txBody>
          <a:bodyPr wrap="none" anchor="ctr"/>
          <a:lstStyle/>
          <a:p>
            <a:pPr algn="ctr"/>
            <a:endParaRPr lang="en-US" altLang="en-US" sz="6600" b="1" dirty="0">
              <a:solidFill>
                <a:srgbClr val="000000"/>
              </a:solidFill>
              <a:effectLst>
                <a:outerShdw blurRad="38100" dist="38100" dir="2700000" algn="tl">
                  <a:srgbClr val="C0C0C0"/>
                </a:outerShdw>
              </a:effectLst>
            </a:endParaRPr>
          </a:p>
        </p:txBody>
      </p:sp>
      <p:grpSp>
        <p:nvGrpSpPr>
          <p:cNvPr id="18" name="Group 14"/>
          <p:cNvGrpSpPr>
            <a:grpSpLocks/>
          </p:cNvGrpSpPr>
          <p:nvPr userDrawn="1"/>
        </p:nvGrpSpPr>
        <p:grpSpPr bwMode="auto">
          <a:xfrm rot="10800000">
            <a:off x="918635" y="6297618"/>
            <a:ext cx="609600" cy="458787"/>
            <a:chOff x="566" y="4031"/>
            <a:chExt cx="288" cy="289"/>
          </a:xfrm>
        </p:grpSpPr>
        <p:sp>
          <p:nvSpPr>
            <p:cNvPr id="19"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dirty="0">
                <a:solidFill>
                  <a:srgbClr val="000000"/>
                </a:solidFill>
              </a:endParaRPr>
            </a:p>
          </p:txBody>
        </p:sp>
        <p:sp>
          <p:nvSpPr>
            <p:cNvPr id="20"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dirty="0">
                <a:solidFill>
                  <a:srgbClr val="000000"/>
                </a:solidFill>
              </a:endParaRPr>
            </a:p>
          </p:txBody>
        </p:sp>
        <p:sp>
          <p:nvSpPr>
            <p:cNvPr id="21" name="Oval 17">
              <a:hlinkClick r:id="" action="ppaction://hlinkshowjump?jump=next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dirty="0">
                <a:solidFill>
                  <a:srgbClr val="000000"/>
                </a:solidFill>
              </a:endParaRPr>
            </a:p>
          </p:txBody>
        </p:sp>
      </p:grpSp>
    </p:spTree>
    <p:extLst>
      <p:ext uri="{BB962C8B-B14F-4D97-AF65-F5344CB8AC3E}">
        <p14:creationId xmlns:p14="http://schemas.microsoft.com/office/powerpoint/2010/main" val="4034039343"/>
      </p:ext>
    </p:extLst>
  </p:cSld>
  <p:clrMap bg1="lt1" tx1="dk1" bg2="lt2" tx2="dk2" accent1="accent1" accent2="accent2" accent3="accent3" accent4="accent4" accent5="accent5" accent6="accent6" hlink="hlink" folHlink="folHlink"/>
  <p:sldLayoutIdLst>
    <p:sldLayoutId id="2147483675"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ahoma" pitchFamily="34" charset="0"/>
        </a:defRPr>
      </a:lvl2pPr>
      <a:lvl3pPr algn="ctr" rtl="0" fontAlgn="base">
        <a:spcBef>
          <a:spcPct val="0"/>
        </a:spcBef>
        <a:spcAft>
          <a:spcPct val="0"/>
        </a:spcAft>
        <a:defRPr sz="4400">
          <a:solidFill>
            <a:schemeClr val="tx2"/>
          </a:solidFill>
          <a:latin typeface="Tahoma" pitchFamily="34" charset="0"/>
        </a:defRPr>
      </a:lvl3pPr>
      <a:lvl4pPr algn="ctr" rtl="0" fontAlgn="base">
        <a:spcBef>
          <a:spcPct val="0"/>
        </a:spcBef>
        <a:spcAft>
          <a:spcPct val="0"/>
        </a:spcAft>
        <a:defRPr sz="4400">
          <a:solidFill>
            <a:schemeClr val="tx2"/>
          </a:solidFill>
          <a:latin typeface="Tahoma" pitchFamily="34" charset="0"/>
        </a:defRPr>
      </a:lvl4pPr>
      <a:lvl5pPr algn="ctr" rtl="0" fontAlgn="base">
        <a:spcBef>
          <a:spcPct val="0"/>
        </a:spcBef>
        <a:spcAft>
          <a:spcPct val="0"/>
        </a:spcAft>
        <a:defRPr sz="4400">
          <a:solidFill>
            <a:schemeClr val="tx2"/>
          </a:solidFill>
          <a:latin typeface="Tahoma" pitchFamily="34" charset="0"/>
        </a:defRPr>
      </a:lvl5pPr>
      <a:lvl6pPr marL="457189" algn="ctr" rtl="0" fontAlgn="base">
        <a:spcBef>
          <a:spcPct val="0"/>
        </a:spcBef>
        <a:spcAft>
          <a:spcPct val="0"/>
        </a:spcAft>
        <a:defRPr sz="4400">
          <a:solidFill>
            <a:schemeClr val="tx2"/>
          </a:solidFill>
          <a:latin typeface="Tahoma" pitchFamily="34" charset="0"/>
        </a:defRPr>
      </a:lvl6pPr>
      <a:lvl7pPr marL="914377" algn="ctr" rtl="0" fontAlgn="base">
        <a:spcBef>
          <a:spcPct val="0"/>
        </a:spcBef>
        <a:spcAft>
          <a:spcPct val="0"/>
        </a:spcAft>
        <a:defRPr sz="4400">
          <a:solidFill>
            <a:schemeClr val="tx2"/>
          </a:solidFill>
          <a:latin typeface="Tahoma" pitchFamily="34" charset="0"/>
        </a:defRPr>
      </a:lvl7pPr>
      <a:lvl8pPr marL="1371566" algn="ctr" rtl="0" fontAlgn="base">
        <a:spcBef>
          <a:spcPct val="0"/>
        </a:spcBef>
        <a:spcAft>
          <a:spcPct val="0"/>
        </a:spcAft>
        <a:defRPr sz="4400">
          <a:solidFill>
            <a:schemeClr val="tx2"/>
          </a:solidFill>
          <a:latin typeface="Tahoma" pitchFamily="34" charset="0"/>
        </a:defRPr>
      </a:lvl8pPr>
      <a:lvl9pPr marL="1828754" algn="ctr" rtl="0" fontAlgn="base">
        <a:spcBef>
          <a:spcPct val="0"/>
        </a:spcBef>
        <a:spcAft>
          <a:spcPct val="0"/>
        </a:spcAft>
        <a:defRPr sz="4400">
          <a:solidFill>
            <a:schemeClr val="tx2"/>
          </a:solidFill>
          <a:latin typeface="Tahoma" pitchFamily="34" charset="0"/>
        </a:defRPr>
      </a:lvl9pPr>
    </p:titleStyle>
    <p:bodyStyle>
      <a:lvl1pPr marL="342891" indent="-342891" algn="l" rtl="0" fontAlgn="base">
        <a:spcBef>
          <a:spcPct val="20000"/>
        </a:spcBef>
        <a:spcAft>
          <a:spcPct val="0"/>
        </a:spcAft>
        <a:buChar char="•"/>
        <a:defRPr sz="3200">
          <a:solidFill>
            <a:schemeClr val="tx1"/>
          </a:solidFill>
          <a:latin typeface="+mn-lt"/>
          <a:ea typeface="+mn-ea"/>
          <a:cs typeface="+mn-cs"/>
        </a:defRPr>
      </a:lvl1pPr>
      <a:lvl2pPr marL="742932" indent="-285744" algn="l" rtl="0" fontAlgn="base">
        <a:spcBef>
          <a:spcPct val="20000"/>
        </a:spcBef>
        <a:spcAft>
          <a:spcPct val="0"/>
        </a:spcAft>
        <a:buChar char="–"/>
        <a:defRPr sz="2800">
          <a:solidFill>
            <a:schemeClr val="tx1"/>
          </a:solidFill>
          <a:latin typeface="+mn-lt"/>
        </a:defRPr>
      </a:lvl2pPr>
      <a:lvl3pPr marL="1142971" indent="-228594" algn="l" rtl="0" fontAlgn="base">
        <a:spcBef>
          <a:spcPct val="20000"/>
        </a:spcBef>
        <a:spcAft>
          <a:spcPct val="0"/>
        </a:spcAft>
        <a:buChar char="•"/>
        <a:defRPr sz="2400">
          <a:solidFill>
            <a:schemeClr val="tx1"/>
          </a:solidFill>
          <a:latin typeface="+mn-lt"/>
        </a:defRPr>
      </a:lvl3pPr>
      <a:lvl4pPr marL="1600160" indent="-228594" algn="l" rtl="0" fontAlgn="base">
        <a:spcBef>
          <a:spcPct val="20000"/>
        </a:spcBef>
        <a:spcAft>
          <a:spcPct val="0"/>
        </a:spcAft>
        <a:buChar char="–"/>
        <a:defRPr sz="2000">
          <a:solidFill>
            <a:schemeClr val="tx1"/>
          </a:solidFill>
          <a:latin typeface="+mn-lt"/>
        </a:defRPr>
      </a:lvl4pPr>
      <a:lvl5pPr marL="2057349" indent="-228594" algn="l" rtl="0" fontAlgn="base">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9D2550-CAEC-427C-9931-29B0BCF64C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BCA68F2-4BD4-466B-B002-5596145E43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0343358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Lst>
  <p:txStyles>
    <p:titleStyle>
      <a:lvl1pPr algn="l" defTabSz="914400" rtl="0" eaLnBrk="1" latinLnBrk="0" hangingPunct="1">
        <a:lnSpc>
          <a:spcPct val="90000"/>
        </a:lnSpc>
        <a:spcBef>
          <a:spcPct val="0"/>
        </a:spcBef>
        <a:buNone/>
        <a:defRPr sz="4400" kern="1200">
          <a:solidFill>
            <a:srgbClr val="075697"/>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44.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59.jpeg"/></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15.xml"/><Relationship Id="rId5" Type="http://schemas.openxmlformats.org/officeDocument/2006/relationships/image" Target="../media/image62.png"/><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9.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68.png"/></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73.png"/></Relationships>
</file>

<file path=ppt/slides/_rels/slide4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2.xml"/><Relationship Id="rId1" Type="http://schemas.openxmlformats.org/officeDocument/2006/relationships/slideLayout" Target="../slideLayouts/slideLayout17.xml"/><Relationship Id="rId4" Type="http://schemas.openxmlformats.org/officeDocument/2006/relationships/image" Target="../media/image77.png"/></Relationships>
</file>

<file path=ppt/slides/_rels/slide4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4.xml"/><Relationship Id="rId1" Type="http://schemas.openxmlformats.org/officeDocument/2006/relationships/slideLayout" Target="../slideLayouts/slideLayout15.xml"/><Relationship Id="rId4" Type="http://schemas.openxmlformats.org/officeDocument/2006/relationships/image" Target="../media/image80.jpeg"/></Relationships>
</file>

<file path=ppt/slides/_rels/slide4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6.xml"/><Relationship Id="rId1" Type="http://schemas.openxmlformats.org/officeDocument/2006/relationships/slideLayout" Target="../slideLayouts/slideLayout15.xml"/><Relationship Id="rId5" Type="http://schemas.openxmlformats.org/officeDocument/2006/relationships/image" Target="../media/image84.png"/><Relationship Id="rId4" Type="http://schemas.openxmlformats.org/officeDocument/2006/relationships/image" Target="../media/image83.png"/></Relationships>
</file>

<file path=ppt/slides/_rels/slide4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7.xml"/><Relationship Id="rId1" Type="http://schemas.openxmlformats.org/officeDocument/2006/relationships/slideLayout" Target="../slideLayouts/slideLayout15.xml"/><Relationship Id="rId5" Type="http://schemas.openxmlformats.org/officeDocument/2006/relationships/image" Target="../media/image17.jpeg"/><Relationship Id="rId4" Type="http://schemas.openxmlformats.org/officeDocument/2006/relationships/image" Target="../media/image86.jpeg"/></Relationships>
</file>

<file path=ppt/slides/_rels/slide5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0.xml"/><Relationship Id="rId1" Type="http://schemas.openxmlformats.org/officeDocument/2006/relationships/slideLayout" Target="../slideLayouts/slideLayout18.xml"/><Relationship Id="rId4" Type="http://schemas.openxmlformats.org/officeDocument/2006/relationships/image" Target="../media/image90.png"/></Relationships>
</file>

<file path=ppt/slides/_rels/slide5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4.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5.xml"/><Relationship Id="rId1" Type="http://schemas.openxmlformats.org/officeDocument/2006/relationships/slideLayout" Target="../slideLayouts/slideLayout13.xml"/><Relationship Id="rId4" Type="http://schemas.openxmlformats.org/officeDocument/2006/relationships/image" Target="../media/image96.png"/></Relationships>
</file>

<file path=ppt/slides/_rels/slide5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6.xml"/><Relationship Id="rId1" Type="http://schemas.openxmlformats.org/officeDocument/2006/relationships/slideLayout" Target="../slideLayouts/slideLayout17.xml"/><Relationship Id="rId4" Type="http://schemas.openxmlformats.org/officeDocument/2006/relationships/image" Target="../media/image98.png"/></Relationships>
</file>

<file path=ppt/slides/_rels/slide5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7.xml"/><Relationship Id="rId1" Type="http://schemas.openxmlformats.org/officeDocument/2006/relationships/slideLayout" Target="../slideLayouts/slideLayout15.xml"/><Relationship Id="rId4" Type="http://schemas.openxmlformats.org/officeDocument/2006/relationships/image" Target="../media/image100.png"/></Relationships>
</file>

<file path=ppt/slides/_rels/slide6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1.xml"/><Relationship Id="rId1" Type="http://schemas.openxmlformats.org/officeDocument/2006/relationships/slideLayout" Target="../slideLayouts/slideLayout15.xml"/><Relationship Id="rId4" Type="http://schemas.openxmlformats.org/officeDocument/2006/relationships/image" Target="../media/image105.jpeg"/></Relationships>
</file>

<file path=ppt/slides/_rels/slide64.xml.rels><?xml version="1.0" encoding="UTF-8" standalone="yes"?>
<Relationships xmlns="http://schemas.openxmlformats.org/package/2006/relationships"><Relationship Id="rId3" Type="http://schemas.openxmlformats.org/officeDocument/2006/relationships/hyperlink" Target="https://www.atlantabsa.org/promotingthepack" TargetMode="External"/><Relationship Id="rId2" Type="http://schemas.openxmlformats.org/officeDocument/2006/relationships/notesSlide" Target="../notesSlides/notesSlide62.xml"/><Relationship Id="rId1" Type="http://schemas.openxmlformats.org/officeDocument/2006/relationships/slideLayout" Target="../slideLayouts/slideLayout4.xml"/><Relationship Id="rId5" Type="http://schemas.openxmlformats.org/officeDocument/2006/relationships/hyperlink" Target="https://www.scouting.org/resources/forms/" TargetMode="External"/><Relationship Id="rId4" Type="http://schemas.openxmlformats.org/officeDocument/2006/relationships/hyperlink" Target="https://www.atlantabsa.org/signupeventstips"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3.xml"/><Relationship Id="rId1" Type="http://schemas.openxmlformats.org/officeDocument/2006/relationships/slideLayout" Target="../slideLayouts/slideLayout6.xml"/><Relationship Id="rId4" Type="http://schemas.openxmlformats.org/officeDocument/2006/relationships/image" Target="../media/image107.jpeg"/></Relationships>
</file>

<file path=ppt/slides/_rels/slide6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109.png"/></Relationships>
</file>

<file path=ppt/slides/_rels/slide6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65.xml"/><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15.jpeg"/><Relationship Id="rId2" Type="http://schemas.openxmlformats.org/officeDocument/2006/relationships/notesSlide" Target="../notesSlides/notesSlide66.xml"/><Relationship Id="rId1" Type="http://schemas.openxmlformats.org/officeDocument/2006/relationships/slideLayout" Target="../slideLayouts/slideLayout17.xml"/><Relationship Id="rId6" Type="http://schemas.openxmlformats.org/officeDocument/2006/relationships/image" Target="../media/image114.png"/><Relationship Id="rId5" Type="http://schemas.openxmlformats.org/officeDocument/2006/relationships/image" Target="../media/image113.jpeg"/><Relationship Id="rId4" Type="http://schemas.openxmlformats.org/officeDocument/2006/relationships/image" Target="../media/image112.png"/></Relationships>
</file>

<file path=ppt/slides/_rels/slide69.xml.rels><?xml version="1.0" encoding="UTF-8" standalone="yes"?>
<Relationships xmlns="http://schemas.openxmlformats.org/package/2006/relationships"><Relationship Id="rId3" Type="http://schemas.openxmlformats.org/officeDocument/2006/relationships/image" Target="../media/image116.jpeg"/><Relationship Id="rId7" Type="http://schemas.openxmlformats.org/officeDocument/2006/relationships/image" Target="../media/image120.jpeg"/><Relationship Id="rId2" Type="http://schemas.openxmlformats.org/officeDocument/2006/relationships/notesSlide" Target="../notesSlides/notesSlide67.xml"/><Relationship Id="rId1" Type="http://schemas.openxmlformats.org/officeDocument/2006/relationships/slideLayout" Target="../slideLayouts/slideLayout17.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7.jpeg"/></Relationships>
</file>

<file path=ppt/slides/_rels/slide7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68.xml"/><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69.xml"/><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70.xml"/><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71.xml"/><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76.xml"/><Relationship Id="rId1" Type="http://schemas.openxmlformats.org/officeDocument/2006/relationships/slideLayout" Target="../slideLayouts/slideLayout4.xml"/><Relationship Id="rId4" Type="http://schemas.openxmlformats.org/officeDocument/2006/relationships/image" Target="../media/image130.png"/></Relationships>
</file>

<file path=ppt/slides/_rels/slide79.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6.xml"/><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87.xml"/><Relationship Id="rId1" Type="http://schemas.openxmlformats.org/officeDocument/2006/relationships/slideLayout" Target="../slideLayouts/slideLayout6.xml"/><Relationship Id="rId6" Type="http://schemas.openxmlformats.org/officeDocument/2006/relationships/image" Target="../media/image142.png"/><Relationship Id="rId5" Type="http://schemas.openxmlformats.org/officeDocument/2006/relationships/hyperlink" Target="mailto:bert.bender@alston.com" TargetMode="External"/><Relationship Id="rId4" Type="http://schemas.openxmlformats.org/officeDocument/2006/relationships/image" Target="../media/image1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5FDB-5F39-E2AE-88DA-D8AB2FD41DA2}"/>
              </a:ext>
            </a:extLst>
          </p:cNvPr>
          <p:cNvSpPr>
            <a:spLocks noGrp="1"/>
          </p:cNvSpPr>
          <p:nvPr>
            <p:ph type="title"/>
          </p:nvPr>
        </p:nvSpPr>
        <p:spPr>
          <a:xfrm>
            <a:off x="3537857" y="365125"/>
            <a:ext cx="8403772" cy="1931761"/>
          </a:xfrm>
        </p:spPr>
        <p:txBody>
          <a:bodyPr>
            <a:noAutofit/>
          </a:bodyPr>
          <a:lstStyle/>
          <a:p>
            <a:pPr algn="r"/>
            <a:r>
              <a:rPr lang="en-US" sz="6000" b="1" dirty="0">
                <a:effectLst/>
                <a:latin typeface="+mn-lt"/>
                <a:ea typeface="Calibri" panose="020F0502020204030204" pitchFamily="34" charset="0"/>
              </a:rPr>
              <a:t>2026-27 Atlanta Area Council Membership Plan</a:t>
            </a:r>
            <a:endParaRPr lang="en-US" sz="6000" dirty="0"/>
          </a:p>
        </p:txBody>
      </p:sp>
      <p:pic>
        <p:nvPicPr>
          <p:cNvPr id="4" name="Picture 2">
            <a:extLst>
              <a:ext uri="{FF2B5EF4-FFF2-40B4-BE49-F238E27FC236}">
                <a16:creationId xmlns:a16="http://schemas.microsoft.com/office/drawing/2014/main" id="{725E2E32-047F-CC9E-A6DF-92B6CC052C51}"/>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838200" y="3013146"/>
            <a:ext cx="10515600" cy="27165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0DDEFC0-E33D-4716-F576-C87B88BC466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7529" y="206835"/>
            <a:ext cx="2548036" cy="1944553"/>
          </a:xfrm>
          <a:prstGeom prst="rect">
            <a:avLst/>
          </a:prstGeom>
        </p:spPr>
      </p:pic>
    </p:spTree>
    <p:extLst>
      <p:ext uri="{BB962C8B-B14F-4D97-AF65-F5344CB8AC3E}">
        <p14:creationId xmlns:p14="http://schemas.microsoft.com/office/powerpoint/2010/main" val="1097173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DB956F-1698-BB23-F6A0-5184A606DA0B}"/>
              </a:ext>
            </a:extLst>
          </p:cNvPr>
          <p:cNvSpPr>
            <a:spLocks noGrp="1"/>
          </p:cNvSpPr>
          <p:nvPr>
            <p:ph type="title"/>
          </p:nvPr>
        </p:nvSpPr>
        <p:spPr>
          <a:xfrm>
            <a:off x="1104901" y="5886533"/>
            <a:ext cx="9885992" cy="879580"/>
          </a:xfrm>
        </p:spPr>
        <p:txBody>
          <a:bodyPr vert="horz" lIns="91440" tIns="45720" rIns="91440" bIns="45720" rtlCol="0" anchor="b">
            <a:noAutofit/>
          </a:bodyPr>
          <a:lstStyle/>
          <a:p>
            <a:pPr algn="ctr"/>
            <a:r>
              <a:rPr lang="en-US" sz="4800" dirty="0">
                <a:solidFill>
                  <a:schemeClr val="tx1">
                    <a:lumMod val="85000"/>
                    <a:lumOff val="15000"/>
                  </a:schemeClr>
                </a:solidFill>
                <a:latin typeface="+mn-lt"/>
              </a:rPr>
              <a:t>– You Are Why We Will Grow Scouting</a:t>
            </a:r>
          </a:p>
        </p:txBody>
      </p:sp>
      <p:pic>
        <p:nvPicPr>
          <p:cNvPr id="3" name="Picture 2">
            <a:extLst>
              <a:ext uri="{FF2B5EF4-FFF2-40B4-BE49-F238E27FC236}">
                <a16:creationId xmlns:a16="http://schemas.microsoft.com/office/drawing/2014/main" id="{CB91A519-34B8-C277-00CA-C364C665FE6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
        <p:nvSpPr>
          <p:cNvPr id="4" name="Title 1">
            <a:extLst>
              <a:ext uri="{FF2B5EF4-FFF2-40B4-BE49-F238E27FC236}">
                <a16:creationId xmlns:a16="http://schemas.microsoft.com/office/drawing/2014/main" id="{2A855DDD-AE9F-8D80-09FA-D1FFED081498}"/>
              </a:ext>
            </a:extLst>
          </p:cNvPr>
          <p:cNvSpPr txBox="1">
            <a:spLocks/>
          </p:cNvSpPr>
          <p:nvPr/>
        </p:nvSpPr>
        <p:spPr>
          <a:xfrm>
            <a:off x="1036009" y="5092700"/>
            <a:ext cx="10051090" cy="10049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tx1">
                    <a:lumMod val="85000"/>
                    <a:lumOff val="15000"/>
                  </a:schemeClr>
                </a:solidFill>
                <a:latin typeface="+mn-lt"/>
              </a:rPr>
              <a:t>First … Big Thanks to Our Adult Leaders</a:t>
            </a:r>
          </a:p>
        </p:txBody>
      </p:sp>
    </p:spTree>
    <p:extLst>
      <p:ext uri="{BB962C8B-B14F-4D97-AF65-F5344CB8AC3E}">
        <p14:creationId xmlns:p14="http://schemas.microsoft.com/office/powerpoint/2010/main" val="1432047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childTnLst>
                                </p:cTn>
                              </p:par>
                            </p:childTnLst>
                          </p:cTn>
                        </p:par>
                        <p:par>
                          <p:cTn id="8" fill="hold">
                            <p:stCondLst>
                              <p:cond delay="1750"/>
                            </p:stCondLst>
                            <p:childTnLst>
                              <p:par>
                                <p:cTn id="9" presetID="10" presetClass="entr" presetSubtype="0" fill="hold"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250"/>
                                        <p:tgtEl>
                                          <p:spTgt spid="3"/>
                                        </p:tgtEl>
                                      </p:cBhvr>
                                    </p:animEffect>
                                  </p:childTnLst>
                                </p:cTn>
                              </p:par>
                            </p:childTnLst>
                          </p:cTn>
                        </p:par>
                        <p:par>
                          <p:cTn id="12" fill="hold">
                            <p:stCondLst>
                              <p:cond delay="3500"/>
                            </p:stCondLst>
                            <p:childTnLst>
                              <p:par>
                                <p:cTn id="13" presetID="10" presetClass="entr" presetSubtype="0" fill="hold" grpId="0" nodeType="afterEffect">
                                  <p:stCondLst>
                                    <p:cond delay="5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7" name="Picture 6" descr="A group of people standing in front of a table&#10;&#10;Description automatically generated">
            <a:extLst>
              <a:ext uri="{FF2B5EF4-FFF2-40B4-BE49-F238E27FC236}">
                <a16:creationId xmlns:a16="http://schemas.microsoft.com/office/drawing/2014/main" id="{6CA10701-8221-7263-C138-34B31BC6926D}"/>
              </a:ext>
            </a:extLst>
          </p:cNvPr>
          <p:cNvPicPr>
            <a:picLocks noChangeAspect="1"/>
          </p:cNvPicPr>
          <p:nvPr/>
        </p:nvPicPr>
        <p:blipFill rotWithShape="1">
          <a:blip r:embed="rId3" cstate="email">
            <a:alphaModFix amt="60000"/>
            <a:extLst>
              <a:ext uri="{28A0092B-C50C-407E-A947-70E740481C1C}">
                <a14:useLocalDpi xmlns:a14="http://schemas.microsoft.com/office/drawing/2010/main"/>
              </a:ext>
            </a:extLst>
          </a:blip>
          <a:src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67CD587C-D80E-292B-4533-6590757D1E3A}"/>
              </a:ext>
            </a:extLst>
          </p:cNvPr>
          <p:cNvSpPr>
            <a:spLocks noGrp="1"/>
          </p:cNvSpPr>
          <p:nvPr>
            <p:ph type="title"/>
          </p:nvPr>
        </p:nvSpPr>
        <p:spPr>
          <a:xfrm>
            <a:off x="182880" y="728906"/>
            <a:ext cx="11827411" cy="2057037"/>
          </a:xfrm>
        </p:spPr>
        <p:txBody>
          <a:bodyPr vert="horz" lIns="91440" tIns="45720" rIns="91440" bIns="45720" rtlCol="0" anchor="ctr">
            <a:normAutofit/>
          </a:bodyPr>
          <a:lstStyle/>
          <a:p>
            <a:r>
              <a:rPr lang="en-US" sz="6600" b="1" dirty="0">
                <a:solidFill>
                  <a:srgbClr val="FFFFFF"/>
                </a:solidFill>
                <a:latin typeface="+mn-lt"/>
              </a:rPr>
              <a:t>What Units Need to Know Now</a:t>
            </a:r>
          </a:p>
        </p:txBody>
      </p:sp>
      <p:sp>
        <p:nvSpPr>
          <p:cNvPr id="3" name="Content Placeholder 2">
            <a:extLst>
              <a:ext uri="{FF2B5EF4-FFF2-40B4-BE49-F238E27FC236}">
                <a16:creationId xmlns:a16="http://schemas.microsoft.com/office/drawing/2014/main" id="{E793240C-9EE4-CCBC-56E0-67641CD20834}"/>
              </a:ext>
            </a:extLst>
          </p:cNvPr>
          <p:cNvSpPr>
            <a:spLocks noGrp="1"/>
          </p:cNvSpPr>
          <p:nvPr>
            <p:ph sz="half" idx="1"/>
          </p:nvPr>
        </p:nvSpPr>
        <p:spPr>
          <a:xfrm>
            <a:off x="182881" y="3556179"/>
            <a:ext cx="11827410" cy="3171423"/>
          </a:xfrm>
        </p:spPr>
        <p:txBody>
          <a:bodyPr vert="horz" lIns="91440" tIns="45720" rIns="91440" bIns="45720" rtlCol="0">
            <a:noAutofit/>
          </a:bodyPr>
          <a:lstStyle/>
          <a:p>
            <a:pPr marL="342900"/>
            <a:r>
              <a:rPr lang="en-US" sz="4400" dirty="0">
                <a:solidFill>
                  <a:srgbClr val="FFFFFF"/>
                </a:solidFill>
              </a:rPr>
              <a:t>Big Change started in 2024 – </a:t>
            </a:r>
            <a:r>
              <a:rPr lang="en-US" sz="4400" b="1" i="1" dirty="0">
                <a:solidFill>
                  <a:srgbClr val="FFFFFF"/>
                </a:solidFill>
              </a:rPr>
              <a:t>Pack Run Recruiting</a:t>
            </a:r>
          </a:p>
          <a:p>
            <a:pPr marL="342900"/>
            <a:r>
              <a:rPr lang="en-US" sz="4400" dirty="0">
                <a:solidFill>
                  <a:srgbClr val="FFFFFF"/>
                </a:solidFill>
              </a:rPr>
              <a:t>Steps to Successful and Sustainable Recruiting</a:t>
            </a:r>
          </a:p>
          <a:p>
            <a:pPr marL="342900"/>
            <a:r>
              <a:rPr lang="en-US" sz="4400" dirty="0">
                <a:solidFill>
                  <a:srgbClr val="FFFFFF"/>
                </a:solidFill>
              </a:rPr>
              <a:t>Details of Pack-Run School Sign-Up Nights</a:t>
            </a:r>
          </a:p>
          <a:p>
            <a:pPr marL="342900"/>
            <a:r>
              <a:rPr lang="en-US" sz="4400" dirty="0">
                <a:solidFill>
                  <a:srgbClr val="FFFFFF"/>
                </a:solidFill>
              </a:rPr>
              <a:t>Year-Round Recruiting: Seasons of Cub Scouting</a:t>
            </a:r>
          </a:p>
        </p:txBody>
      </p:sp>
    </p:spTree>
    <p:extLst>
      <p:ext uri="{BB962C8B-B14F-4D97-AF65-F5344CB8AC3E}">
        <p14:creationId xmlns:p14="http://schemas.microsoft.com/office/powerpoint/2010/main" val="357027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childTnLst>
                                </p:cTn>
                              </p:par>
                            </p:childTnLst>
                          </p:cTn>
                        </p:par>
                        <p:par>
                          <p:cTn id="8" fill="hold">
                            <p:stCondLst>
                              <p:cond delay="1750"/>
                            </p:stCondLst>
                            <p:childTnLst>
                              <p:par>
                                <p:cTn id="9" presetID="10" presetClass="entr" presetSubtype="0" fill="hold" grpId="0" nodeType="after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250"/>
                                        <p:tgtEl>
                                          <p:spTgt spid="2"/>
                                        </p:tgtEl>
                                      </p:cBhvr>
                                    </p:animEffect>
                                  </p:childTnLst>
                                </p:cTn>
                              </p:par>
                            </p:childTnLst>
                          </p:cTn>
                        </p:par>
                        <p:par>
                          <p:cTn id="12" fill="hold">
                            <p:stCondLst>
                              <p:cond delay="3500"/>
                            </p:stCondLst>
                            <p:childTnLst>
                              <p:par>
                                <p:cTn id="13" presetID="10" presetClass="entr" presetSubtype="0" fill="hold" grpId="0" nodeType="afterEffect">
                                  <p:stCondLst>
                                    <p:cond delay="5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250"/>
                                        <p:tgtEl>
                                          <p:spTgt spid="3">
                                            <p:txEl>
                                              <p:pRg st="0" end="0"/>
                                            </p:txEl>
                                          </p:spTgt>
                                        </p:tgtEl>
                                      </p:cBhvr>
                                    </p:animEffect>
                                  </p:childTnLst>
                                </p:cTn>
                              </p:par>
                            </p:childTnLst>
                          </p:cTn>
                        </p:par>
                        <p:par>
                          <p:cTn id="16" fill="hold">
                            <p:stCondLst>
                              <p:cond delay="5250"/>
                            </p:stCondLst>
                            <p:childTnLst>
                              <p:par>
                                <p:cTn id="17" presetID="10" presetClass="entr" presetSubtype="0" fill="hold" grpId="0" nodeType="afterEffect">
                                  <p:stCondLst>
                                    <p:cond delay="5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250"/>
                                        <p:tgtEl>
                                          <p:spTgt spid="3">
                                            <p:txEl>
                                              <p:pRg st="1" end="1"/>
                                            </p:txEl>
                                          </p:spTgt>
                                        </p:tgtEl>
                                      </p:cBhvr>
                                    </p:animEffect>
                                  </p:childTnLst>
                                </p:cTn>
                              </p:par>
                            </p:childTnLst>
                          </p:cTn>
                        </p:par>
                        <p:par>
                          <p:cTn id="20" fill="hold">
                            <p:stCondLst>
                              <p:cond delay="7000"/>
                            </p:stCondLst>
                            <p:childTnLst>
                              <p:par>
                                <p:cTn id="21" presetID="10" presetClass="entr" presetSubtype="0" fill="hold" grpId="0" nodeType="afterEffect">
                                  <p:stCondLst>
                                    <p:cond delay="5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250"/>
                                        <p:tgtEl>
                                          <p:spTgt spid="3">
                                            <p:txEl>
                                              <p:pRg st="2" end="2"/>
                                            </p:txEl>
                                          </p:spTgt>
                                        </p:tgtEl>
                                      </p:cBhvr>
                                    </p:animEffect>
                                  </p:childTnLst>
                                </p:cTn>
                              </p:par>
                            </p:childTnLst>
                          </p:cTn>
                        </p:par>
                        <p:par>
                          <p:cTn id="24" fill="hold">
                            <p:stCondLst>
                              <p:cond delay="8750"/>
                            </p:stCondLst>
                            <p:childTnLst>
                              <p:par>
                                <p:cTn id="25" presetID="10" presetClass="entr" presetSubtype="0" fill="hold" grpId="0" nodeType="afterEffect">
                                  <p:stCondLst>
                                    <p:cond delay="50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2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F8446B12-7391-4711-8B31-112A0B896C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CB23BB-9AC7-ECE8-1AEB-C7FCEE5FB276}"/>
              </a:ext>
            </a:extLst>
          </p:cNvPr>
          <p:cNvSpPr>
            <a:spLocks noGrp="1"/>
          </p:cNvSpPr>
          <p:nvPr>
            <p:ph type="title"/>
          </p:nvPr>
        </p:nvSpPr>
        <p:spPr>
          <a:xfrm>
            <a:off x="591590" y="4282643"/>
            <a:ext cx="10206397" cy="990393"/>
          </a:xfrm>
        </p:spPr>
        <p:txBody>
          <a:bodyPr vert="horz" wrap="square" lIns="91440" tIns="45720" rIns="91440" bIns="45720" rtlCol="0" anchor="b">
            <a:noAutofit/>
          </a:bodyPr>
          <a:lstStyle/>
          <a:p>
            <a:r>
              <a:rPr lang="en-US" sz="6000" b="1" dirty="0">
                <a:solidFill>
                  <a:schemeClr val="bg1"/>
                </a:solidFill>
              </a:rPr>
              <a:t>Big Change Started in 2024:</a:t>
            </a:r>
          </a:p>
        </p:txBody>
      </p:sp>
      <p:pic>
        <p:nvPicPr>
          <p:cNvPr id="2050" name="Picture 2">
            <a:extLst>
              <a:ext uri="{FF2B5EF4-FFF2-40B4-BE49-F238E27FC236}">
                <a16:creationId xmlns:a16="http://schemas.microsoft.com/office/drawing/2014/main" id="{DC792993-C8D0-27C9-DAFD-28BE5DDBA624}"/>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 y="-1"/>
            <a:ext cx="12191980" cy="3984912"/>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a:noFill/>
          <a:extLst>
            <a:ext uri="{909E8E84-426E-40DD-AFC4-6F175D3DCCD1}">
              <a14:hiddenFill xmlns:a14="http://schemas.microsoft.com/office/drawing/2010/main">
                <a:solidFill>
                  <a:srgbClr val="FFFFFF"/>
                </a:solidFill>
              </a14:hiddenFill>
            </a:ext>
          </a:extLst>
        </p:spPr>
      </p:pic>
      <p:grpSp>
        <p:nvGrpSpPr>
          <p:cNvPr id="2057" name="Group 2056">
            <a:extLst>
              <a:ext uri="{FF2B5EF4-FFF2-40B4-BE49-F238E27FC236}">
                <a16:creationId xmlns:a16="http://schemas.microsoft.com/office/drawing/2014/main" id="{AC0B7807-0C83-4963-821A-69B17272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2058" name="Freeform: Shape 2057">
              <a:extLst>
                <a:ext uri="{FF2B5EF4-FFF2-40B4-BE49-F238E27FC236}">
                  <a16:creationId xmlns:a16="http://schemas.microsoft.com/office/drawing/2014/main" id="{BB027EC7-3252-48A2-A7A4-1741F72E4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59" name="Freeform: Shape 2058">
              <a:extLst>
                <a:ext uri="{FF2B5EF4-FFF2-40B4-BE49-F238E27FC236}">
                  <a16:creationId xmlns:a16="http://schemas.microsoft.com/office/drawing/2014/main" id="{4EBC51E4-7477-4290-BBD0-18AD942C3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4">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 name="Title 1">
            <a:extLst>
              <a:ext uri="{FF2B5EF4-FFF2-40B4-BE49-F238E27FC236}">
                <a16:creationId xmlns:a16="http://schemas.microsoft.com/office/drawing/2014/main" id="{72DFEF1F-47F0-BB67-3267-063F59E7D571}"/>
              </a:ext>
            </a:extLst>
          </p:cNvPr>
          <p:cNvSpPr txBox="1">
            <a:spLocks/>
          </p:cNvSpPr>
          <p:nvPr/>
        </p:nvSpPr>
        <p:spPr>
          <a:xfrm>
            <a:off x="608215" y="5505787"/>
            <a:ext cx="9416933" cy="990393"/>
          </a:xfrm>
          <a:prstGeom prst="rect">
            <a:avLst/>
          </a:prstGeom>
        </p:spPr>
        <p:txBody>
          <a:bodyPr vert="horz" wrap="square"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7200" b="1" i="1" u="none" strike="noStrike" kern="1200" cap="none" spc="0" normalizeH="0" baseline="0" noProof="0" dirty="0">
                <a:ln>
                  <a:noFill/>
                </a:ln>
                <a:solidFill>
                  <a:prstClr val="white"/>
                </a:solidFill>
                <a:effectLst/>
                <a:uLnTx/>
                <a:uFillTx/>
                <a:latin typeface="Calibri Light" panose="020F0302020204030204"/>
                <a:ea typeface="+mj-ea"/>
                <a:cs typeface="+mj-cs"/>
              </a:rPr>
              <a:t>Pack Run</a:t>
            </a:r>
            <a:r>
              <a:rPr kumimoji="0" lang="en-US" sz="7200" b="1" i="0" u="none" strike="noStrike" kern="1200" cap="none" spc="0" normalizeH="0" baseline="0" noProof="0" dirty="0">
                <a:ln>
                  <a:noFill/>
                </a:ln>
                <a:solidFill>
                  <a:prstClr val="white"/>
                </a:solidFill>
                <a:effectLst/>
                <a:uLnTx/>
                <a:uFillTx/>
                <a:latin typeface="Calibri Light" panose="020F0302020204030204"/>
                <a:ea typeface="+mj-ea"/>
                <a:cs typeface="+mj-cs"/>
              </a:rPr>
              <a:t> Recruiting</a:t>
            </a:r>
          </a:p>
        </p:txBody>
      </p:sp>
    </p:spTree>
    <p:extLst>
      <p:ext uri="{BB962C8B-B14F-4D97-AF65-F5344CB8AC3E}">
        <p14:creationId xmlns:p14="http://schemas.microsoft.com/office/powerpoint/2010/main" val="1814732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1000"/>
                                        <p:tgtEl>
                                          <p:spTgt spid="2050"/>
                                        </p:tgtEl>
                                      </p:cBhvr>
                                    </p:animEffect>
                                  </p:childTnLst>
                                </p:cTn>
                              </p:par>
                            </p:childTnLst>
                          </p:cTn>
                        </p:par>
                        <p:par>
                          <p:cTn id="12" fill="hold">
                            <p:stCondLst>
                              <p:cond delay="3000"/>
                            </p:stCondLst>
                            <p:childTnLst>
                              <p:par>
                                <p:cTn id="13" presetID="10" presetClass="entr" presetSubtype="0" fill="hold" grpId="0" nodeType="after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D5D19D-0789-4518-B5DC-D47ADF69D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2D7F162-0908-51D1-BEC9-28F6F561DED0}"/>
              </a:ext>
            </a:extLst>
          </p:cNvPr>
          <p:cNvSpPr>
            <a:spLocks noGrp="1"/>
          </p:cNvSpPr>
          <p:nvPr>
            <p:ph type="title"/>
          </p:nvPr>
        </p:nvSpPr>
        <p:spPr>
          <a:xfrm>
            <a:off x="267833" y="666728"/>
            <a:ext cx="5011388" cy="2387600"/>
          </a:xfrm>
        </p:spPr>
        <p:txBody>
          <a:bodyPr vert="horz" lIns="91440" tIns="45720" rIns="91440" bIns="45720" rtlCol="0" anchor="t">
            <a:normAutofit fontScale="90000"/>
          </a:bodyPr>
          <a:lstStyle/>
          <a:p>
            <a:pPr algn="ctr"/>
            <a:r>
              <a:rPr lang="en-US" sz="6000" b="1" dirty="0"/>
              <a:t>How School Sign-Up Nights Were </a:t>
            </a:r>
            <a:r>
              <a:rPr lang="en-US" sz="6000" b="1" i="1" dirty="0"/>
              <a:t>(Too Often)</a:t>
            </a:r>
            <a:r>
              <a:rPr lang="en-US" sz="6000" b="1" dirty="0"/>
              <a:t> Run</a:t>
            </a:r>
          </a:p>
        </p:txBody>
      </p:sp>
      <p:grpSp>
        <p:nvGrpSpPr>
          <p:cNvPr id="11" name="Group 1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6" name="Rectangle 1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2951DFC-2163-1E03-CBD6-8014CB343A9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515" r="2" b="2"/>
          <a:stretch/>
        </p:blipFill>
        <p:spPr>
          <a:xfrm>
            <a:off x="5922492" y="666728"/>
            <a:ext cx="5536001" cy="5465791"/>
          </a:xfrm>
          <a:prstGeom prst="rect">
            <a:avLst/>
          </a:prstGeom>
        </p:spPr>
      </p:pic>
      <p:sp>
        <p:nvSpPr>
          <p:cNvPr id="5" name="Title 1">
            <a:extLst>
              <a:ext uri="{FF2B5EF4-FFF2-40B4-BE49-F238E27FC236}">
                <a16:creationId xmlns:a16="http://schemas.microsoft.com/office/drawing/2014/main" id="{0C99325E-87B6-41DF-0D67-9B408EC58955}"/>
              </a:ext>
            </a:extLst>
          </p:cNvPr>
          <p:cNvSpPr txBox="1">
            <a:spLocks/>
          </p:cNvSpPr>
          <p:nvPr/>
        </p:nvSpPr>
        <p:spPr>
          <a:xfrm>
            <a:off x="97927" y="4047841"/>
            <a:ext cx="5181294" cy="1873228"/>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Light" panose="020F0302020204030204"/>
                <a:ea typeface="+mj-ea"/>
                <a:cs typeface="+mj-cs"/>
              </a:rPr>
              <a:t>Often – No (or not enough) Pack Participation</a:t>
            </a:r>
          </a:p>
        </p:txBody>
      </p:sp>
    </p:spTree>
    <p:extLst>
      <p:ext uri="{BB962C8B-B14F-4D97-AF65-F5344CB8AC3E}">
        <p14:creationId xmlns:p14="http://schemas.microsoft.com/office/powerpoint/2010/main" val="3857474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3000"/>
                            </p:stCondLst>
                            <p:childTnLst>
                              <p:par>
                                <p:cTn id="13" presetID="10" presetClass="entr" presetSubtype="0" fill="hold" grpId="0" nodeType="afterEffect">
                                  <p:stCondLst>
                                    <p:cond delay="500"/>
                                  </p:stCondLst>
                                  <p:iterate>
                                    <p:tmPct val="10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D5D19D-0789-4518-B5DC-D47ADF69D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6" name="Rectangle 1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45D56621-11B7-09F2-C4FF-09F6DDB46220}"/>
              </a:ext>
            </a:extLst>
          </p:cNvPr>
          <p:cNvSpPr txBox="1">
            <a:spLocks/>
          </p:cNvSpPr>
          <p:nvPr/>
        </p:nvSpPr>
        <p:spPr>
          <a:xfrm>
            <a:off x="267833" y="1181100"/>
            <a:ext cx="4634367" cy="12700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libri Light" panose="020F0302020204030204"/>
                <a:ea typeface="+mj-ea"/>
                <a:cs typeface="+mj-cs"/>
              </a:rPr>
              <a:t>A Better Way?</a:t>
            </a:r>
          </a:p>
        </p:txBody>
      </p:sp>
      <p:sp>
        <p:nvSpPr>
          <p:cNvPr id="8" name="Title 1">
            <a:extLst>
              <a:ext uri="{FF2B5EF4-FFF2-40B4-BE49-F238E27FC236}">
                <a16:creationId xmlns:a16="http://schemas.microsoft.com/office/drawing/2014/main" id="{6FA9D3E5-4D46-9CCE-696C-5073FBA39030}"/>
              </a:ext>
            </a:extLst>
          </p:cNvPr>
          <p:cNvSpPr txBox="1">
            <a:spLocks/>
          </p:cNvSpPr>
          <p:nvPr/>
        </p:nvSpPr>
        <p:spPr>
          <a:xfrm>
            <a:off x="97927" y="4047840"/>
            <a:ext cx="4804273" cy="245953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Light" panose="020F0302020204030204"/>
                <a:ea typeface="+mj-ea"/>
                <a:cs typeface="+mj-cs"/>
              </a:rPr>
              <a:t>Empowering Packs = A Recruiting Force Multiplier</a:t>
            </a:r>
          </a:p>
        </p:txBody>
      </p:sp>
      <p:pic>
        <p:nvPicPr>
          <p:cNvPr id="15" name="Picture 14">
            <a:extLst>
              <a:ext uri="{FF2B5EF4-FFF2-40B4-BE49-F238E27FC236}">
                <a16:creationId xmlns:a16="http://schemas.microsoft.com/office/drawing/2014/main" id="{ED756509-63B3-D72D-9980-DBD9C2109BDF}"/>
              </a:ext>
            </a:extLst>
          </p:cNvPr>
          <p:cNvPicPr>
            <a:picLocks noChangeAspect="1"/>
          </p:cNvPicPr>
          <p:nvPr/>
        </p:nvPicPr>
        <p:blipFill>
          <a:blip r:embed="rId3"/>
          <a:stretch>
            <a:fillRect/>
          </a:stretch>
        </p:blipFill>
        <p:spPr>
          <a:xfrm>
            <a:off x="4775200" y="761715"/>
            <a:ext cx="6653991" cy="5326280"/>
          </a:xfrm>
          <a:prstGeom prst="rect">
            <a:avLst/>
          </a:prstGeom>
        </p:spPr>
      </p:pic>
    </p:spTree>
    <p:extLst>
      <p:ext uri="{BB962C8B-B14F-4D97-AF65-F5344CB8AC3E}">
        <p14:creationId xmlns:p14="http://schemas.microsoft.com/office/powerpoint/2010/main" val="180698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par>
                          <p:cTn id="12" fill="hold">
                            <p:stCondLst>
                              <p:cond delay="3000"/>
                            </p:stCondLst>
                            <p:childTnLst>
                              <p:par>
                                <p:cTn id="13" presetID="10" presetClass="entr" presetSubtype="0" fill="hold" grpId="0" nodeType="afterEffect">
                                  <p:stCondLst>
                                    <p:cond delay="500"/>
                                  </p:stCondLst>
                                  <p:iterate>
                                    <p:tmPct val="10000"/>
                                  </p:iterate>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oup of young boys and girls in uniform&#10;&#10;Description automatically generated">
            <a:extLst>
              <a:ext uri="{FF2B5EF4-FFF2-40B4-BE49-F238E27FC236}">
                <a16:creationId xmlns:a16="http://schemas.microsoft.com/office/drawing/2014/main" id="{D9F6B705-F676-BE42-FAAE-B551E38FCD8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4E645FD-10BE-AEBD-0E56-51321523F33B}"/>
              </a:ext>
            </a:extLst>
          </p:cNvPr>
          <p:cNvSpPr>
            <a:spLocks noGrp="1"/>
          </p:cNvSpPr>
          <p:nvPr>
            <p:ph type="title"/>
          </p:nvPr>
        </p:nvSpPr>
        <p:spPr>
          <a:xfrm>
            <a:off x="523875" y="5317240"/>
            <a:ext cx="11210925" cy="744836"/>
          </a:xfrm>
        </p:spPr>
        <p:txBody>
          <a:bodyPr>
            <a:noAutofit/>
          </a:bodyPr>
          <a:lstStyle/>
          <a:p>
            <a:pPr algn="ctr"/>
            <a:r>
              <a:rPr lang="en-US" sz="4800" dirty="0">
                <a:solidFill>
                  <a:schemeClr val="tx1">
                    <a:lumMod val="85000"/>
                    <a:lumOff val="15000"/>
                  </a:schemeClr>
                </a:solidFill>
                <a:latin typeface="+mn-lt"/>
              </a:rPr>
              <a:t>Why Do We Want To Put Packs In Charge?</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884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CE63384-2E79-BFC7-03F3-D3119546293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AFBC93-368A-921D-B709-0085E945CC20}"/>
              </a:ext>
            </a:extLst>
          </p:cNvPr>
          <p:cNvSpPr>
            <a:spLocks noGrp="1"/>
          </p:cNvSpPr>
          <p:nvPr>
            <p:ph type="title"/>
          </p:nvPr>
        </p:nvSpPr>
        <p:spPr>
          <a:xfrm>
            <a:off x="523875" y="5317240"/>
            <a:ext cx="11210925" cy="744836"/>
          </a:xfrm>
        </p:spPr>
        <p:txBody>
          <a:bodyPr>
            <a:noAutofit/>
          </a:bodyPr>
          <a:lstStyle/>
          <a:p>
            <a:pPr algn="ctr"/>
            <a:r>
              <a:rPr lang="en-US" sz="5400" dirty="0">
                <a:solidFill>
                  <a:schemeClr val="tx1">
                    <a:lumMod val="85000"/>
                    <a:lumOff val="15000"/>
                  </a:schemeClr>
                </a:solidFill>
                <a:latin typeface="+mn-lt"/>
              </a:rPr>
              <a:t>It’s Your Local Pack Program!</a:t>
            </a:r>
          </a:p>
        </p:txBody>
      </p:sp>
      <p:cxnSp>
        <p:nvCxnSpPr>
          <p:cNvPr id="14" name="Straight Connector 1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759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1B1A7-5C83-6535-A1B7-1781E1E0A88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7B91D43-D3AC-3C96-9C49-36A51F1DDC83}"/>
              </a:ext>
            </a:extLst>
          </p:cNvPr>
          <p:cNvSpPr>
            <a:spLocks noGrp="1"/>
          </p:cNvSpPr>
          <p:nvPr>
            <p:ph type="title"/>
          </p:nvPr>
        </p:nvSpPr>
        <p:spPr>
          <a:xfrm>
            <a:off x="523875" y="5317240"/>
            <a:ext cx="11210925" cy="744836"/>
          </a:xfrm>
        </p:spPr>
        <p:txBody>
          <a:bodyPr>
            <a:normAutofit/>
          </a:bodyPr>
          <a:lstStyle/>
          <a:p>
            <a:pPr algn="ctr"/>
            <a:r>
              <a:rPr lang="en-US" dirty="0">
                <a:solidFill>
                  <a:schemeClr val="tx1">
                    <a:lumMod val="85000"/>
                    <a:lumOff val="15000"/>
                  </a:schemeClr>
                </a:solidFill>
                <a:latin typeface="+mn-lt"/>
              </a:rPr>
              <a:t>Your Pack People Can Sell What You Do Better</a:t>
            </a:r>
          </a:p>
        </p:txBody>
      </p:sp>
      <p:cxnSp>
        <p:nvCxnSpPr>
          <p:cNvPr id="10" name="Straight Connector 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1693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0555C5-4729-6F61-5F37-52825801938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20" y="10"/>
            <a:ext cx="12191980" cy="6857990"/>
          </a:xfrm>
          <a:prstGeom prst="rect">
            <a:avLst/>
          </a:prstGeom>
          <a:noFill/>
        </p:spPr>
      </p:pic>
      <p:sp>
        <p:nvSpPr>
          <p:cNvPr id="8" name="Rectangle 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C358507-0E77-2847-B676-F6619578BD6E}"/>
              </a:ext>
            </a:extLst>
          </p:cNvPr>
          <p:cNvSpPr>
            <a:spLocks noGrp="1"/>
          </p:cNvSpPr>
          <p:nvPr>
            <p:ph type="title"/>
          </p:nvPr>
        </p:nvSpPr>
        <p:spPr>
          <a:xfrm>
            <a:off x="523875" y="5317240"/>
            <a:ext cx="11210925" cy="744836"/>
          </a:xfrm>
        </p:spPr>
        <p:txBody>
          <a:bodyPr>
            <a:normAutofit fontScale="90000"/>
          </a:bodyPr>
          <a:lstStyle/>
          <a:p>
            <a:pPr algn="ctr"/>
            <a:r>
              <a:rPr lang="en-US" sz="5400" dirty="0">
                <a:solidFill>
                  <a:schemeClr val="tx1">
                    <a:lumMod val="85000"/>
                    <a:lumOff val="15000"/>
                  </a:schemeClr>
                </a:solidFill>
                <a:latin typeface="+mn-lt"/>
              </a:rPr>
              <a:t>Packs Know Their Local Needs Best</a:t>
            </a:r>
          </a:p>
        </p:txBody>
      </p:sp>
      <p:cxnSp>
        <p:nvCxnSpPr>
          <p:cNvPr id="10" name="Straight Connector 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10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685E6AE5-2029-47C2-1D9B-98A4E565A1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443"/>
          <a:stretch/>
        </p:blipFill>
        <p:spPr>
          <a:xfrm>
            <a:off x="-3047" y="10"/>
            <a:ext cx="12191999" cy="6857990"/>
          </a:xfrm>
          <a:prstGeom prst="rect">
            <a:avLst/>
          </a:prstGeom>
        </p:spPr>
      </p:pic>
      <p:sp>
        <p:nvSpPr>
          <p:cNvPr id="30" name="Rectangle 2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ABFA8C-2CDA-A10B-B047-62FD9C364AB4}"/>
              </a:ext>
            </a:extLst>
          </p:cNvPr>
          <p:cNvSpPr>
            <a:spLocks noGrp="1"/>
          </p:cNvSpPr>
          <p:nvPr>
            <p:ph type="title"/>
          </p:nvPr>
        </p:nvSpPr>
        <p:spPr>
          <a:xfrm>
            <a:off x="211015" y="5736850"/>
            <a:ext cx="11605711" cy="774743"/>
          </a:xfrm>
          <a:effectLst>
            <a:outerShdw blurRad="50800" dist="38100" dir="2700000" algn="tl" rotWithShape="0">
              <a:prstClr val="black">
                <a:alpha val="40000"/>
              </a:prstClr>
            </a:outerShdw>
          </a:effectLst>
        </p:spPr>
        <p:txBody>
          <a:bodyPr vert="horz" lIns="91440" tIns="45720" rIns="91440" bIns="45720" rtlCol="0" anchor="b">
            <a:noAutofit/>
          </a:bodyPr>
          <a:lstStyle/>
          <a:p>
            <a:pPr algn="ctr"/>
            <a:r>
              <a:rPr lang="en-US" sz="6000" dirty="0">
                <a:latin typeface="+mn-lt"/>
              </a:rPr>
              <a:t>Many Packs Already Apply The Plan</a:t>
            </a:r>
          </a:p>
        </p:txBody>
      </p:sp>
    </p:spTree>
    <p:extLst>
      <p:ext uri="{BB962C8B-B14F-4D97-AF65-F5344CB8AC3E}">
        <p14:creationId xmlns:p14="http://schemas.microsoft.com/office/powerpoint/2010/main" val="798179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0B338A-F1D4-7C9A-DFB0-20C964DCC7B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EB45DE-60CE-C48F-D25E-8A512C425B28}"/>
              </a:ext>
            </a:extLst>
          </p:cNvPr>
          <p:cNvSpPr>
            <a:spLocks noGrp="1"/>
          </p:cNvSpPr>
          <p:nvPr>
            <p:ph type="title"/>
          </p:nvPr>
        </p:nvSpPr>
        <p:spPr>
          <a:xfrm>
            <a:off x="123093" y="5317240"/>
            <a:ext cx="12068888" cy="744836"/>
          </a:xfrm>
        </p:spPr>
        <p:txBody>
          <a:bodyPr>
            <a:noAutofit/>
          </a:bodyPr>
          <a:lstStyle/>
          <a:p>
            <a:pPr algn="ctr"/>
            <a:r>
              <a:rPr lang="en-US" sz="5200" dirty="0">
                <a:solidFill>
                  <a:schemeClr val="tx1">
                    <a:lumMod val="85000"/>
                    <a:lumOff val="15000"/>
                  </a:schemeClr>
                </a:solidFill>
                <a:latin typeface="+mn-lt"/>
              </a:rPr>
              <a:t>Recruiting Steps Help Packs Plan + Succeed</a:t>
            </a:r>
          </a:p>
        </p:txBody>
      </p:sp>
      <p:cxnSp>
        <p:nvCxnSpPr>
          <p:cNvPr id="10" name="Straight Connector 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426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F9EECA2-C756-493D-AE5E-90C0BE756E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42E3B3A-303A-6F66-208E-0700EC1F951C}"/>
              </a:ext>
            </a:extLst>
          </p:cNvPr>
          <p:cNvSpPr>
            <a:spLocks noGrp="1"/>
          </p:cNvSpPr>
          <p:nvPr>
            <p:ph type="title"/>
          </p:nvPr>
        </p:nvSpPr>
        <p:spPr>
          <a:xfrm>
            <a:off x="426002" y="551793"/>
            <a:ext cx="5849193" cy="2467737"/>
          </a:xfrm>
        </p:spPr>
        <p:txBody>
          <a:bodyPr vert="horz" lIns="91440" tIns="45720" rIns="91440" bIns="45720" rtlCol="0" anchor="ctr">
            <a:normAutofit/>
          </a:bodyPr>
          <a:lstStyle/>
          <a:p>
            <a:pPr algn="ctr"/>
            <a:r>
              <a:rPr lang="en-US" sz="6000" kern="1200" dirty="0">
                <a:solidFill>
                  <a:schemeClr val="tx1"/>
                </a:solidFill>
                <a:latin typeface="+mn-lt"/>
                <a:ea typeface="+mj-ea"/>
                <a:cs typeface="+mj-cs"/>
              </a:rPr>
              <a:t>Pack Needs – or Capacity – Varies</a:t>
            </a:r>
          </a:p>
        </p:txBody>
      </p:sp>
      <p:pic>
        <p:nvPicPr>
          <p:cNvPr id="4" name="Picture 3">
            <a:extLst>
              <a:ext uri="{FF2B5EF4-FFF2-40B4-BE49-F238E27FC236}">
                <a16:creationId xmlns:a16="http://schemas.microsoft.com/office/drawing/2014/main" id="{CFD6ED44-936B-09E4-DE98-AC5D680494C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 b="-1"/>
          <a:stretch/>
        </p:blipFill>
        <p:spPr>
          <a:xfrm>
            <a:off x="6795930" y="-3"/>
            <a:ext cx="5396073" cy="3451172"/>
          </a:xfrm>
          <a:prstGeom prst="rect">
            <a:avLst/>
          </a:prstGeom>
        </p:spPr>
      </p:pic>
      <p:pic>
        <p:nvPicPr>
          <p:cNvPr id="6" name="Picture 5">
            <a:extLst>
              <a:ext uri="{FF2B5EF4-FFF2-40B4-BE49-F238E27FC236}">
                <a16:creationId xmlns:a16="http://schemas.microsoft.com/office/drawing/2014/main" id="{9A8E3172-31EF-ACBF-D418-47ABFEF1FD2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 y="3451173"/>
            <a:ext cx="6818654" cy="3406829"/>
          </a:xfrm>
          <a:prstGeom prst="rect">
            <a:avLst/>
          </a:prstGeom>
        </p:spPr>
      </p:pic>
      <p:sp>
        <p:nvSpPr>
          <p:cNvPr id="13" name="Rectangle 12">
            <a:extLst>
              <a:ext uri="{FF2B5EF4-FFF2-40B4-BE49-F238E27FC236}">
                <a16:creationId xmlns:a16="http://schemas.microsoft.com/office/drawing/2014/main" id="{24726E46-0A95-4CE6-80B3-2C7406BD5A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931"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17846589-3EED-4DB2-A497-C9938D7B29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419907"/>
            <a:ext cx="12192001"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823520B2-B075-F9AB-CCD0-C66E5F6A98DD}"/>
              </a:ext>
            </a:extLst>
          </p:cNvPr>
          <p:cNvSpPr txBox="1">
            <a:spLocks/>
          </p:cNvSpPr>
          <p:nvPr/>
        </p:nvSpPr>
        <p:spPr>
          <a:xfrm>
            <a:off x="7099809" y="3947541"/>
            <a:ext cx="4964174" cy="2782443"/>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Calibri" panose="020F0502020204030204"/>
                <a:ea typeface="+mj-ea"/>
                <a:cs typeface="+mj-cs"/>
              </a:rPr>
              <a:t>Main Issue: How Many Engaged Leaders</a:t>
            </a:r>
          </a:p>
        </p:txBody>
      </p:sp>
    </p:spTree>
    <p:extLst>
      <p:ext uri="{BB962C8B-B14F-4D97-AF65-F5344CB8AC3E}">
        <p14:creationId xmlns:p14="http://schemas.microsoft.com/office/powerpoint/2010/main" val="3121769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3000"/>
                            </p:stCondLst>
                            <p:childTnLst>
                              <p:par>
                                <p:cTn id="13" presetID="10" presetClass="entr" presetSubtype="0" fill="hold" grpId="0" nodeType="after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3">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2DEFA67C-1CB7-D630-A185-3AF6E249295A}"/>
              </a:ext>
            </a:extLst>
          </p:cNvPr>
          <p:cNvSpPr>
            <a:spLocks noGrp="1"/>
          </p:cNvSpPr>
          <p:nvPr>
            <p:ph type="title"/>
          </p:nvPr>
        </p:nvSpPr>
        <p:spPr>
          <a:xfrm>
            <a:off x="489195" y="523086"/>
            <a:ext cx="11059326" cy="1031327"/>
          </a:xfrm>
        </p:spPr>
        <p:txBody>
          <a:bodyPr vert="horz" lIns="91440" tIns="45720" rIns="91440" bIns="45720" rtlCol="0" anchor="ctr">
            <a:normAutofit/>
          </a:bodyPr>
          <a:lstStyle/>
          <a:p>
            <a:pPr algn="ctr"/>
            <a:r>
              <a:rPr lang="en-US" sz="6000" kern="1200" dirty="0">
                <a:solidFill>
                  <a:schemeClr val="tx1"/>
                </a:solidFill>
                <a:latin typeface="+mn-lt"/>
                <a:ea typeface="+mj-ea"/>
                <a:cs typeface="+mj-cs"/>
              </a:rPr>
              <a:t>Can 2 Leaders Lead 70 Scouts?</a:t>
            </a:r>
          </a:p>
        </p:txBody>
      </p:sp>
      <p:sp>
        <p:nvSpPr>
          <p:cNvPr id="26"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B0B6417-622E-A4E3-02B1-AAD96F7EC20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89195" y="2018005"/>
            <a:ext cx="11210562" cy="3586353"/>
          </a:xfrm>
          <a:prstGeom prst="rect">
            <a:avLst/>
          </a:prstGeom>
        </p:spPr>
      </p:pic>
      <p:sp>
        <p:nvSpPr>
          <p:cNvPr id="3" name="Title 4">
            <a:extLst>
              <a:ext uri="{FF2B5EF4-FFF2-40B4-BE49-F238E27FC236}">
                <a16:creationId xmlns:a16="http://schemas.microsoft.com/office/drawing/2014/main" id="{9225BB8F-8238-AD15-A40A-8AD915C768F5}"/>
              </a:ext>
            </a:extLst>
          </p:cNvPr>
          <p:cNvSpPr txBox="1">
            <a:spLocks/>
          </p:cNvSpPr>
          <p:nvPr/>
        </p:nvSpPr>
        <p:spPr>
          <a:xfrm>
            <a:off x="0" y="5629917"/>
            <a:ext cx="12010292" cy="103132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rPr>
              <a:t>Should We Recruit 70 Scouts To A 2 Leader Pack?</a:t>
            </a:r>
          </a:p>
        </p:txBody>
      </p:sp>
    </p:spTree>
    <p:extLst>
      <p:ext uri="{BB962C8B-B14F-4D97-AF65-F5344CB8AC3E}">
        <p14:creationId xmlns:p14="http://schemas.microsoft.com/office/powerpoint/2010/main" val="105518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250"/>
                                        <p:tgtEl>
                                          <p:spTgt spid="5"/>
                                        </p:tgtEl>
                                      </p:cBhvr>
                                    </p:animEffect>
                                  </p:childTnLst>
                                </p:cTn>
                              </p:par>
                            </p:childTnLst>
                          </p:cTn>
                        </p:par>
                        <p:par>
                          <p:cTn id="8" fill="hold">
                            <p:stCondLst>
                              <p:cond delay="1750"/>
                            </p:stCondLst>
                            <p:childTnLst>
                              <p:par>
                                <p:cTn id="9" presetID="10" presetClass="entr" presetSubtype="0" fill="hold"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250"/>
                                        <p:tgtEl>
                                          <p:spTgt spid="7"/>
                                        </p:tgtEl>
                                      </p:cBhvr>
                                    </p:animEffect>
                                  </p:childTnLst>
                                </p:cTn>
                              </p:par>
                            </p:childTnLst>
                          </p:cTn>
                        </p:par>
                        <p:par>
                          <p:cTn id="12" fill="hold">
                            <p:stCondLst>
                              <p:cond delay="3500"/>
                            </p:stCondLst>
                            <p:childTnLst>
                              <p:par>
                                <p:cTn id="13" presetID="10" presetClass="entr" presetSubtype="0" fill="hold" grpId="0" nodeType="after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B48AE1-C084-BB7B-C99E-7336C7EB861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199193-1534-7BBC-7DF5-362BA90DAEA9}"/>
              </a:ext>
            </a:extLst>
          </p:cNvPr>
          <p:cNvSpPr>
            <a:spLocks noGrp="1"/>
          </p:cNvSpPr>
          <p:nvPr>
            <p:ph type="title"/>
          </p:nvPr>
        </p:nvSpPr>
        <p:spPr>
          <a:xfrm>
            <a:off x="386862" y="5317240"/>
            <a:ext cx="11623429" cy="744836"/>
          </a:xfrm>
        </p:spPr>
        <p:txBody>
          <a:bodyPr>
            <a:noAutofit/>
          </a:bodyPr>
          <a:lstStyle/>
          <a:p>
            <a:pPr algn="ctr"/>
            <a:r>
              <a:rPr lang="en-US" sz="4600" dirty="0">
                <a:solidFill>
                  <a:schemeClr val="tx1">
                    <a:lumMod val="85000"/>
                    <a:lumOff val="15000"/>
                  </a:schemeClr>
                </a:solidFill>
                <a:latin typeface="+mn-lt"/>
              </a:rPr>
              <a:t>Too Many Youth + Not Enough Adults = Trouble</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8163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D82580-4597-4744-F011-B023D4B4DDB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7A91B1B3-25EA-2FFE-F234-4A133A59A62C}"/>
              </a:ext>
            </a:extLst>
          </p:cNvPr>
          <p:cNvSpPr txBox="1">
            <a:spLocks/>
          </p:cNvSpPr>
          <p:nvPr/>
        </p:nvSpPr>
        <p:spPr>
          <a:xfrm>
            <a:off x="0" y="5317240"/>
            <a:ext cx="12191979" cy="744836"/>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fontAlgn="auto">
              <a:spcAft>
                <a:spcPts val="600"/>
              </a:spcAft>
              <a:buClrTx/>
              <a:buSzTx/>
              <a:tabLst/>
              <a:defRPr/>
            </a:pPr>
            <a:r>
              <a:rPr kumimoji="0" lang="en-US" sz="3600" b="1" i="0" u="none" strike="noStrike" cap="none" spc="0" normalizeH="0" baseline="0" noProof="0" dirty="0">
                <a:ln>
                  <a:noFill/>
                </a:ln>
                <a:solidFill>
                  <a:schemeClr val="tx1">
                    <a:lumMod val="85000"/>
                    <a:lumOff val="15000"/>
                  </a:schemeClr>
                </a:solidFill>
                <a:effectLst/>
                <a:uLnTx/>
                <a:uFillTx/>
                <a:latin typeface="+mn-lt"/>
              </a:rPr>
              <a:t>District Executives Did Great School Sign-Ups – Lots of New Youth</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5898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461F72-A27E-48C5-A99A-B5EEDA745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133760C-E92E-BB9D-556B-FBDA1A95F3AE}"/>
              </a:ext>
            </a:extLst>
          </p:cNvPr>
          <p:cNvSpPr>
            <a:spLocks noGrp="1"/>
          </p:cNvSpPr>
          <p:nvPr>
            <p:ph type="title"/>
          </p:nvPr>
        </p:nvSpPr>
        <p:spPr>
          <a:xfrm>
            <a:off x="1524000" y="4879033"/>
            <a:ext cx="9144000" cy="1748373"/>
          </a:xfrm>
        </p:spPr>
        <p:txBody>
          <a:bodyPr vert="horz" lIns="91440" tIns="45720" rIns="91440" bIns="45720" rtlCol="0" anchor="b">
            <a:noAutofit/>
          </a:bodyPr>
          <a:lstStyle/>
          <a:p>
            <a:pPr algn="ctr"/>
            <a:r>
              <a:rPr lang="en-US" sz="6600" b="1" dirty="0">
                <a:latin typeface="+mn-lt"/>
              </a:rPr>
              <a:t>It Is </a:t>
            </a:r>
            <a:r>
              <a:rPr lang="en-US" sz="6600" b="1" kern="1200" dirty="0">
                <a:solidFill>
                  <a:schemeClr val="tx1"/>
                </a:solidFill>
                <a:latin typeface="+mn-lt"/>
                <a:ea typeface="+mj-ea"/>
                <a:cs typeface="+mj-cs"/>
              </a:rPr>
              <a:t>Professional + Volunteer Collaboration</a:t>
            </a:r>
          </a:p>
        </p:txBody>
      </p:sp>
      <p:pic>
        <p:nvPicPr>
          <p:cNvPr id="3" name="Picture 2">
            <a:extLst>
              <a:ext uri="{FF2B5EF4-FFF2-40B4-BE49-F238E27FC236}">
                <a16:creationId xmlns:a16="http://schemas.microsoft.com/office/drawing/2014/main" id="{21FF4F57-3B8B-78EA-B8F4-3483C9300F88}"/>
              </a:ext>
            </a:extLst>
          </p:cNvPr>
          <p:cNvPicPr>
            <a:picLocks noChangeAspect="1"/>
          </p:cNvPicPr>
          <p:nvPr/>
        </p:nvPicPr>
        <p:blipFill>
          <a:blip r:embed="rId3"/>
          <a:stretch>
            <a:fillRect/>
          </a:stretch>
        </p:blipFill>
        <p:spPr>
          <a:xfrm>
            <a:off x="643466" y="1338260"/>
            <a:ext cx="10905067" cy="1063244"/>
          </a:xfrm>
          <a:custGeom>
            <a:avLst/>
            <a:gdLst/>
            <a:ahLst/>
            <a:cxnLst/>
            <a:rect l="l" t="t" r="r" b="b"/>
            <a:pathLst>
              <a:path w="9143998" h="2473607">
                <a:moveTo>
                  <a:pt x="64634" y="0"/>
                </a:moveTo>
                <a:lnTo>
                  <a:pt x="9079363" y="0"/>
                </a:lnTo>
                <a:cubicBezTo>
                  <a:pt x="9115060" y="0"/>
                  <a:pt x="9143998" y="28938"/>
                  <a:pt x="9143998" y="64635"/>
                </a:cubicBezTo>
                <a:lnTo>
                  <a:pt x="9143998" y="2408972"/>
                </a:lnTo>
                <a:cubicBezTo>
                  <a:pt x="9143998" y="2444669"/>
                  <a:pt x="9115060" y="2473607"/>
                  <a:pt x="9079363" y="2473607"/>
                </a:cubicBezTo>
                <a:lnTo>
                  <a:pt x="64634" y="2473607"/>
                </a:lnTo>
                <a:cubicBezTo>
                  <a:pt x="46786" y="2473607"/>
                  <a:pt x="30627" y="2466373"/>
                  <a:pt x="18930" y="2454676"/>
                </a:cubicBezTo>
                <a:lnTo>
                  <a:pt x="0" y="2408974"/>
                </a:lnTo>
                <a:lnTo>
                  <a:pt x="0" y="64633"/>
                </a:lnTo>
                <a:lnTo>
                  <a:pt x="18930" y="18931"/>
                </a:lnTo>
                <a:cubicBezTo>
                  <a:pt x="30627" y="7235"/>
                  <a:pt x="46786" y="0"/>
                  <a:pt x="64634" y="0"/>
                </a:cubicBezTo>
                <a:close/>
              </a:path>
            </a:pathLst>
          </a:custGeom>
        </p:spPr>
      </p:pic>
      <p:sp>
        <p:nvSpPr>
          <p:cNvPr id="10" name="Oval 9">
            <a:extLst>
              <a:ext uri="{FF2B5EF4-FFF2-40B4-BE49-F238E27FC236}">
                <a16:creationId xmlns:a16="http://schemas.microsoft.com/office/drawing/2014/main" id="{DF382E8D-312B-4792-A211-0BDE37F6F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5562" y="2623216"/>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036F9B07-02BE-4BD5-BA9D-E91B8A456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38539" y="361268"/>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3DA76091-E6FB-727F-561A-46A34034CAEA}"/>
              </a:ext>
            </a:extLst>
          </p:cNvPr>
          <p:cNvSpPr txBox="1">
            <a:spLocks/>
          </p:cNvSpPr>
          <p:nvPr/>
        </p:nvSpPr>
        <p:spPr>
          <a:xfrm>
            <a:off x="1711662" y="2867633"/>
            <a:ext cx="9144000" cy="174837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600" b="1" dirty="0">
                <a:latin typeface="+mn-lt"/>
              </a:rPr>
              <a:t>Pack-Run Approach is not “Pack Goes It Alone”</a:t>
            </a:r>
          </a:p>
        </p:txBody>
      </p:sp>
    </p:spTree>
    <p:extLst>
      <p:ext uri="{BB962C8B-B14F-4D97-AF65-F5344CB8AC3E}">
        <p14:creationId xmlns:p14="http://schemas.microsoft.com/office/powerpoint/2010/main" val="1564511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childTnLst>
                                </p:cTn>
                              </p:par>
                            </p:childTnLst>
                          </p:cTn>
                        </p:par>
                        <p:par>
                          <p:cTn id="8" fill="hold">
                            <p:stCondLst>
                              <p:cond delay="1750"/>
                            </p:stCondLst>
                            <p:childTnLst>
                              <p:par>
                                <p:cTn id="9" presetID="10" presetClass="entr" presetSubtype="0" fill="hold"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250"/>
                                        <p:tgtEl>
                                          <p:spTgt spid="3"/>
                                        </p:tgtEl>
                                      </p:cBhvr>
                                    </p:animEffect>
                                  </p:childTnLst>
                                </p:cTn>
                              </p:par>
                            </p:childTnLst>
                          </p:cTn>
                        </p:par>
                        <p:par>
                          <p:cTn id="12" fill="hold">
                            <p:stCondLst>
                              <p:cond delay="3500"/>
                            </p:stCondLst>
                            <p:childTnLst>
                              <p:par>
                                <p:cTn id="13" presetID="10" presetClass="entr" presetSubtype="0" fill="hold" grpId="0" nodeType="afterEffect">
                                  <p:stCondLst>
                                    <p:cond delay="5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B1C030-2DFE-32D2-30E5-ADE2C8DA58F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3328" name="Rectangle 1332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02D0FB-B1E4-93E5-5073-E7FDF2F86505}"/>
              </a:ext>
            </a:extLst>
          </p:cNvPr>
          <p:cNvSpPr>
            <a:spLocks noGrp="1"/>
          </p:cNvSpPr>
          <p:nvPr>
            <p:ph type="title"/>
          </p:nvPr>
        </p:nvSpPr>
        <p:spPr>
          <a:xfrm>
            <a:off x="1" y="5317240"/>
            <a:ext cx="12191980" cy="744836"/>
          </a:xfrm>
        </p:spPr>
        <p:txBody>
          <a:bodyPr>
            <a:normAutofit/>
          </a:bodyPr>
          <a:lstStyle/>
          <a:p>
            <a:pPr algn="ctr"/>
            <a:r>
              <a:rPr lang="en-US" sz="3400" b="1" dirty="0">
                <a:solidFill>
                  <a:schemeClr val="tx1">
                    <a:lumMod val="85000"/>
                    <a:lumOff val="15000"/>
                  </a:schemeClr>
                </a:solidFill>
                <a:latin typeface="+mn-lt"/>
              </a:rPr>
              <a:t>Professional Recruiting Role – Coach + Support Unit Leaders</a:t>
            </a:r>
          </a:p>
        </p:txBody>
      </p:sp>
      <p:cxnSp>
        <p:nvCxnSpPr>
          <p:cNvPr id="13330" name="Straight Connector 1332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332" name="Straight Connector 1333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70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405" name="Rectangle 1639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478F4B-3D94-34BF-B97E-6393CD28EFAF}"/>
              </a:ext>
            </a:extLst>
          </p:cNvPr>
          <p:cNvSpPr>
            <a:spLocks noGrp="1"/>
          </p:cNvSpPr>
          <p:nvPr>
            <p:ph type="title"/>
          </p:nvPr>
        </p:nvSpPr>
        <p:spPr>
          <a:xfrm>
            <a:off x="589559" y="856180"/>
            <a:ext cx="5096249" cy="1128068"/>
          </a:xfrm>
        </p:spPr>
        <p:txBody>
          <a:bodyPr vert="horz" lIns="91440" tIns="45720" rIns="91440" bIns="45720" rtlCol="0" anchor="ctr">
            <a:noAutofit/>
          </a:bodyPr>
          <a:lstStyle/>
          <a:p>
            <a:r>
              <a:rPr lang="en-US" b="1" dirty="0">
                <a:latin typeface="+mn-lt"/>
              </a:rPr>
              <a:t>District Professional Coaching of Leaders</a:t>
            </a:r>
          </a:p>
        </p:txBody>
      </p:sp>
      <p:grpSp>
        <p:nvGrpSpPr>
          <p:cNvPr id="16407" name="Group 1640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6403" name="Rectangle 1640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04" name="Rectangle 1640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406" name="Rectangle 1640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CE1D7CF-3D9A-7A76-5C6E-AF7F5163DBBA}"/>
              </a:ext>
            </a:extLst>
          </p:cNvPr>
          <p:cNvSpPr>
            <a:spLocks noGrp="1"/>
          </p:cNvSpPr>
          <p:nvPr>
            <p:ph sz="half" idx="1"/>
          </p:nvPr>
        </p:nvSpPr>
        <p:spPr>
          <a:xfrm>
            <a:off x="108451" y="2364562"/>
            <a:ext cx="5622591" cy="3979585"/>
          </a:xfrm>
        </p:spPr>
        <p:txBody>
          <a:bodyPr vert="horz" lIns="91440" tIns="45720" rIns="91440" bIns="45720" rtlCol="0" anchor="ctr">
            <a:noAutofit/>
          </a:bodyPr>
          <a:lstStyle/>
          <a:p>
            <a:pPr marL="0" indent="0">
              <a:buNone/>
            </a:pPr>
            <a:r>
              <a:rPr lang="en-US" sz="3200" dirty="0"/>
              <a:t>District will Share and Review:</a:t>
            </a:r>
          </a:p>
          <a:p>
            <a:r>
              <a:rPr lang="en-US" sz="3200" dirty="0"/>
              <a:t>Guide to Cub Scout Family Recruiting</a:t>
            </a:r>
          </a:p>
          <a:p>
            <a:r>
              <a:rPr lang="en-US" sz="3200" dirty="0"/>
              <a:t>Plan and Script for Sign-Up Events</a:t>
            </a:r>
          </a:p>
          <a:p>
            <a:r>
              <a:rPr lang="en-US" sz="3200" dirty="0"/>
              <a:t>School Playbook: Coaching for School Sign-Up Nights </a:t>
            </a:r>
          </a:p>
          <a:p>
            <a:r>
              <a:rPr lang="en-US" sz="3200" dirty="0"/>
              <a:t>AAC Recruiting Resource Pages</a:t>
            </a:r>
          </a:p>
        </p:txBody>
      </p:sp>
      <p:sp>
        <p:nvSpPr>
          <p:cNvPr id="16408" name="Rectangle 1640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10" name="Rectangle 1640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275850FC-2E9F-1DB9-8333-93A330A3922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77788" y="799352"/>
            <a:ext cx="5425410" cy="5259296"/>
          </a:xfrm>
          <a:prstGeom prst="rect">
            <a:avLst/>
          </a:prstGeom>
        </p:spPr>
      </p:pic>
    </p:spTree>
    <p:extLst>
      <p:ext uri="{BB962C8B-B14F-4D97-AF65-F5344CB8AC3E}">
        <p14:creationId xmlns:p14="http://schemas.microsoft.com/office/powerpoint/2010/main" val="342699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6000"/>
                            </p:stCondLst>
                            <p:childTnLst>
                              <p:par>
                                <p:cTn id="21" presetID="10" presetClass="entr" presetSubtype="0" fill="hold" nodeType="afterEffect">
                                  <p:stCondLst>
                                    <p:cond delay="5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7500"/>
                            </p:stCondLst>
                            <p:childTnLst>
                              <p:par>
                                <p:cTn id="25" presetID="10" presetClass="entr" presetSubtype="0" fill="hold" nodeType="afterEffect">
                                  <p:stCondLst>
                                    <p:cond delay="50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par>
                          <p:cTn id="28" fill="hold">
                            <p:stCondLst>
                              <p:cond delay="9000"/>
                            </p:stCondLst>
                            <p:childTnLst>
                              <p:par>
                                <p:cTn id="29" presetID="10" presetClass="entr" presetSubtype="0" fill="hold" nodeType="afterEffect">
                                  <p:stCondLst>
                                    <p:cond delay="50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3C6EA15-913E-4F24-8057-9250BF19F838}"/>
              </a:ext>
            </a:extLst>
          </p:cNvPr>
          <p:cNvSpPr>
            <a:spLocks noGrp="1"/>
          </p:cNvSpPr>
          <p:nvPr>
            <p:ph type="title"/>
          </p:nvPr>
        </p:nvSpPr>
        <p:spPr>
          <a:xfrm>
            <a:off x="5292969" y="479493"/>
            <a:ext cx="6803174" cy="1325563"/>
          </a:xfrm>
        </p:spPr>
        <p:txBody>
          <a:bodyPr vert="horz" lIns="91440" tIns="45720" rIns="91440" bIns="45720" rtlCol="0" anchor="ctr">
            <a:noAutofit/>
          </a:bodyPr>
          <a:lstStyle/>
          <a:p>
            <a:r>
              <a:rPr lang="en-US" sz="4800" b="1" kern="1200" dirty="0">
                <a:solidFill>
                  <a:schemeClr val="tx1"/>
                </a:solidFill>
                <a:latin typeface="Helvetica Neue Medium"/>
              </a:rPr>
              <a:t>Steps for</a:t>
            </a:r>
            <a:br>
              <a:rPr lang="en-US" sz="4800" b="1" kern="1200" dirty="0">
                <a:solidFill>
                  <a:schemeClr val="tx1"/>
                </a:solidFill>
                <a:latin typeface="Helvetica Neue Medium"/>
              </a:rPr>
            </a:br>
            <a:r>
              <a:rPr lang="en-US" sz="4800" b="1" kern="1200" dirty="0">
                <a:solidFill>
                  <a:schemeClr val="tx1"/>
                </a:solidFill>
                <a:latin typeface="Helvetica Neue Medium"/>
              </a:rPr>
              <a:t>Successful Recruiting</a:t>
            </a:r>
          </a:p>
        </p:txBody>
      </p:sp>
      <p:sp>
        <p:nvSpPr>
          <p:cNvPr id="18" name="Freeform: Shape 17">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B468B021-5C13-997F-4812-B3590539D52C}"/>
              </a:ext>
            </a:extLst>
          </p:cNvPr>
          <p:cNvGrpSpPr/>
          <p:nvPr/>
        </p:nvGrpSpPr>
        <p:grpSpPr>
          <a:xfrm>
            <a:off x="5292969" y="2126907"/>
            <a:ext cx="1487530" cy="857048"/>
            <a:chOff x="0" y="1983"/>
            <a:chExt cx="1364709" cy="747765"/>
          </a:xfrm>
        </p:grpSpPr>
        <p:sp>
          <p:nvSpPr>
            <p:cNvPr id="5" name="Callout: Up Arrow 4">
              <a:extLst>
                <a:ext uri="{FF2B5EF4-FFF2-40B4-BE49-F238E27FC236}">
                  <a16:creationId xmlns:a16="http://schemas.microsoft.com/office/drawing/2014/main" id="{F6E607C6-69A0-E8E3-A6B1-57C3C096C2E7}"/>
                </a:ext>
              </a:extLst>
            </p:cNvPr>
            <p:cNvSpPr/>
            <p:nvPr/>
          </p:nvSpPr>
          <p:spPr>
            <a:xfrm rot="10800000">
              <a:off x="0" y="1983"/>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endParaRPr lang="en-US"/>
            </a:p>
          </p:txBody>
        </p:sp>
        <p:sp>
          <p:nvSpPr>
            <p:cNvPr id="7" name="Callout: Up Arrow 4">
              <a:extLst>
                <a:ext uri="{FF2B5EF4-FFF2-40B4-BE49-F238E27FC236}">
                  <a16:creationId xmlns:a16="http://schemas.microsoft.com/office/drawing/2014/main" id="{BBCAAC40-79A4-0567-CC5F-81EE7D48090D}"/>
                </a:ext>
              </a:extLst>
            </p:cNvPr>
            <p:cNvSpPr txBox="1"/>
            <p:nvPr/>
          </p:nvSpPr>
          <p:spPr>
            <a:xfrm>
              <a:off x="186745" y="52760"/>
              <a:ext cx="1137783" cy="4578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Calendar</a:t>
              </a:r>
            </a:p>
          </p:txBody>
        </p:sp>
      </p:grpSp>
      <p:grpSp>
        <p:nvGrpSpPr>
          <p:cNvPr id="8" name="Group 7">
            <a:extLst>
              <a:ext uri="{FF2B5EF4-FFF2-40B4-BE49-F238E27FC236}">
                <a16:creationId xmlns:a16="http://schemas.microsoft.com/office/drawing/2014/main" id="{52C6D4A0-23F6-C476-CFA6-8BC985114429}"/>
              </a:ext>
            </a:extLst>
          </p:cNvPr>
          <p:cNvGrpSpPr/>
          <p:nvPr/>
        </p:nvGrpSpPr>
        <p:grpSpPr>
          <a:xfrm>
            <a:off x="6839033" y="2084055"/>
            <a:ext cx="4800127" cy="674222"/>
            <a:chOff x="1364709" y="1983"/>
            <a:chExt cx="4094128" cy="486047"/>
          </a:xfrm>
        </p:grpSpPr>
        <p:sp>
          <p:nvSpPr>
            <p:cNvPr id="9" name="Rectangle 8">
              <a:extLst>
                <a:ext uri="{FF2B5EF4-FFF2-40B4-BE49-F238E27FC236}">
                  <a16:creationId xmlns:a16="http://schemas.microsoft.com/office/drawing/2014/main" id="{BCC149A3-627D-4D5C-76E2-E717D750CD82}"/>
                </a:ext>
              </a:extLst>
            </p:cNvPr>
            <p:cNvSpPr/>
            <p:nvPr/>
          </p:nvSpPr>
          <p:spPr>
            <a:xfrm>
              <a:off x="1364709" y="1983"/>
              <a:ext cx="4094128" cy="486047"/>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 name="TextBox 10">
              <a:extLst>
                <a:ext uri="{FF2B5EF4-FFF2-40B4-BE49-F238E27FC236}">
                  <a16:creationId xmlns:a16="http://schemas.microsoft.com/office/drawing/2014/main" id="{86A200DF-B00B-CD96-EDA5-A678A64B4B7E}"/>
                </a:ext>
              </a:extLst>
            </p:cNvPr>
            <p:cNvSpPr txBox="1"/>
            <p:nvPr/>
          </p:nvSpPr>
          <p:spPr>
            <a:xfrm>
              <a:off x="1364709" y="1983"/>
              <a:ext cx="4094128" cy="48604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Build a Calendar of </a:t>
              </a: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Fun Activities</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a:t>
              </a:r>
            </a:p>
          </p:txBody>
        </p:sp>
      </p:grpSp>
      <p:grpSp>
        <p:nvGrpSpPr>
          <p:cNvPr id="12" name="Group 11">
            <a:extLst>
              <a:ext uri="{FF2B5EF4-FFF2-40B4-BE49-F238E27FC236}">
                <a16:creationId xmlns:a16="http://schemas.microsoft.com/office/drawing/2014/main" id="{2055549F-B54F-350E-A0C9-146461F10C98}"/>
              </a:ext>
            </a:extLst>
          </p:cNvPr>
          <p:cNvGrpSpPr/>
          <p:nvPr/>
        </p:nvGrpSpPr>
        <p:grpSpPr>
          <a:xfrm>
            <a:off x="5208374" y="2999134"/>
            <a:ext cx="1821138" cy="766426"/>
            <a:chOff x="-103314" y="723794"/>
            <a:chExt cx="1680424" cy="766426"/>
          </a:xfrm>
        </p:grpSpPr>
        <p:sp>
          <p:nvSpPr>
            <p:cNvPr id="13" name="Callout: Up Arrow 12">
              <a:extLst>
                <a:ext uri="{FF2B5EF4-FFF2-40B4-BE49-F238E27FC236}">
                  <a16:creationId xmlns:a16="http://schemas.microsoft.com/office/drawing/2014/main" id="{20AC2EF3-B062-8FC1-4F12-CA98C79FB213}"/>
                </a:ext>
              </a:extLst>
            </p:cNvPr>
            <p:cNvSpPr/>
            <p:nvPr/>
          </p:nvSpPr>
          <p:spPr>
            <a:xfrm rot="10800000">
              <a:off x="0" y="742455"/>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endParaRPr lang="en-US"/>
            </a:p>
          </p:txBody>
        </p:sp>
        <p:sp>
          <p:nvSpPr>
            <p:cNvPr id="15" name="Callout: Up Arrow 4">
              <a:extLst>
                <a:ext uri="{FF2B5EF4-FFF2-40B4-BE49-F238E27FC236}">
                  <a16:creationId xmlns:a16="http://schemas.microsoft.com/office/drawing/2014/main" id="{F0C4368A-5206-1A9B-5B7C-6D9747B2A77F}"/>
                </a:ext>
              </a:extLst>
            </p:cNvPr>
            <p:cNvSpPr txBox="1"/>
            <p:nvPr/>
          </p:nvSpPr>
          <p:spPr>
            <a:xfrm>
              <a:off x="-103314" y="723794"/>
              <a:ext cx="1680424" cy="6449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Promote</a:t>
              </a:r>
            </a:p>
          </p:txBody>
        </p:sp>
      </p:grpSp>
      <p:grpSp>
        <p:nvGrpSpPr>
          <p:cNvPr id="17" name="Group 16">
            <a:extLst>
              <a:ext uri="{FF2B5EF4-FFF2-40B4-BE49-F238E27FC236}">
                <a16:creationId xmlns:a16="http://schemas.microsoft.com/office/drawing/2014/main" id="{3035EE26-A18A-B5A3-2C89-464F50062A16}"/>
              </a:ext>
            </a:extLst>
          </p:cNvPr>
          <p:cNvGrpSpPr/>
          <p:nvPr/>
        </p:nvGrpSpPr>
        <p:grpSpPr>
          <a:xfrm>
            <a:off x="6811069" y="3057740"/>
            <a:ext cx="5137691" cy="486046"/>
            <a:chOff x="1342215" y="803167"/>
            <a:chExt cx="4285567" cy="395322"/>
          </a:xfrm>
        </p:grpSpPr>
        <p:sp>
          <p:nvSpPr>
            <p:cNvPr id="19" name="Rectangle 18">
              <a:extLst>
                <a:ext uri="{FF2B5EF4-FFF2-40B4-BE49-F238E27FC236}">
                  <a16:creationId xmlns:a16="http://schemas.microsoft.com/office/drawing/2014/main" id="{BE9E8616-3624-0D0F-C5A4-B3D1227AA79B}"/>
                </a:ext>
              </a:extLst>
            </p:cNvPr>
            <p:cNvSpPr/>
            <p:nvPr/>
          </p:nvSpPr>
          <p:spPr>
            <a:xfrm>
              <a:off x="1364709" y="803167"/>
              <a:ext cx="4110389" cy="395322"/>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TextBox 19">
              <a:extLst>
                <a:ext uri="{FF2B5EF4-FFF2-40B4-BE49-F238E27FC236}">
                  <a16:creationId xmlns:a16="http://schemas.microsoft.com/office/drawing/2014/main" id="{AEAA115F-105E-E174-781F-745602C5576C}"/>
                </a:ext>
              </a:extLst>
            </p:cNvPr>
            <p:cNvSpPr txBox="1"/>
            <p:nvPr/>
          </p:nvSpPr>
          <p:spPr>
            <a:xfrm>
              <a:off x="1342215" y="848325"/>
              <a:ext cx="4285567" cy="26838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1" i="1"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Pack</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 People </a:t>
              </a: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Promote</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 Their Pack Program</a:t>
              </a:r>
            </a:p>
          </p:txBody>
        </p:sp>
      </p:grpSp>
      <p:grpSp>
        <p:nvGrpSpPr>
          <p:cNvPr id="21" name="Group 20">
            <a:extLst>
              <a:ext uri="{FF2B5EF4-FFF2-40B4-BE49-F238E27FC236}">
                <a16:creationId xmlns:a16="http://schemas.microsoft.com/office/drawing/2014/main" id="{FCC51EFF-B03B-F67D-E8D8-266B60789994}"/>
              </a:ext>
            </a:extLst>
          </p:cNvPr>
          <p:cNvGrpSpPr/>
          <p:nvPr/>
        </p:nvGrpSpPr>
        <p:grpSpPr>
          <a:xfrm>
            <a:off x="5401350" y="3793869"/>
            <a:ext cx="1364709" cy="747765"/>
            <a:chOff x="0" y="1482927"/>
            <a:chExt cx="1364709" cy="747765"/>
          </a:xfrm>
        </p:grpSpPr>
        <p:sp>
          <p:nvSpPr>
            <p:cNvPr id="22" name="Callout: Up Arrow 21">
              <a:extLst>
                <a:ext uri="{FF2B5EF4-FFF2-40B4-BE49-F238E27FC236}">
                  <a16:creationId xmlns:a16="http://schemas.microsoft.com/office/drawing/2014/main" id="{02CB888B-6CE7-5ADB-66D1-CABE5041A418}"/>
                </a:ext>
              </a:extLst>
            </p:cNvPr>
            <p:cNvSpPr/>
            <p:nvPr/>
          </p:nvSpPr>
          <p:spPr>
            <a:xfrm rot="10800000">
              <a:off x="0" y="1482927"/>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endParaRPr lang="en-US"/>
            </a:p>
          </p:txBody>
        </p:sp>
        <p:sp>
          <p:nvSpPr>
            <p:cNvPr id="23" name="Callout: Up Arrow 4">
              <a:extLst>
                <a:ext uri="{FF2B5EF4-FFF2-40B4-BE49-F238E27FC236}">
                  <a16:creationId xmlns:a16="http://schemas.microsoft.com/office/drawing/2014/main" id="{1BA57F7B-040F-2482-4A8E-B443A20E6102}"/>
                </a:ext>
              </a:extLst>
            </p:cNvPr>
            <p:cNvSpPr txBox="1"/>
            <p:nvPr/>
          </p:nvSpPr>
          <p:spPr>
            <a:xfrm>
              <a:off x="0" y="1482927"/>
              <a:ext cx="1364709" cy="4860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Leaders</a:t>
              </a:r>
            </a:p>
          </p:txBody>
        </p:sp>
      </p:grpSp>
      <p:grpSp>
        <p:nvGrpSpPr>
          <p:cNvPr id="24" name="Group 23">
            <a:extLst>
              <a:ext uri="{FF2B5EF4-FFF2-40B4-BE49-F238E27FC236}">
                <a16:creationId xmlns:a16="http://schemas.microsoft.com/office/drawing/2014/main" id="{0D2AA4F1-01E7-443C-29B8-ECCAFE0FFD94}"/>
              </a:ext>
            </a:extLst>
          </p:cNvPr>
          <p:cNvGrpSpPr/>
          <p:nvPr/>
        </p:nvGrpSpPr>
        <p:grpSpPr>
          <a:xfrm>
            <a:off x="6824238" y="3817614"/>
            <a:ext cx="4804628" cy="486047"/>
            <a:chOff x="1364709" y="1482927"/>
            <a:chExt cx="4094128" cy="486047"/>
          </a:xfrm>
        </p:grpSpPr>
        <p:sp>
          <p:nvSpPr>
            <p:cNvPr id="25" name="Rectangle 24">
              <a:extLst>
                <a:ext uri="{FF2B5EF4-FFF2-40B4-BE49-F238E27FC236}">
                  <a16:creationId xmlns:a16="http://schemas.microsoft.com/office/drawing/2014/main" id="{A506B06B-E646-9DD4-17E6-128E7496A812}"/>
                </a:ext>
              </a:extLst>
            </p:cNvPr>
            <p:cNvSpPr/>
            <p:nvPr/>
          </p:nvSpPr>
          <p:spPr>
            <a:xfrm>
              <a:off x="1364709" y="1482927"/>
              <a:ext cx="4094128" cy="486047"/>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6" name="TextBox 25">
              <a:extLst>
                <a:ext uri="{FF2B5EF4-FFF2-40B4-BE49-F238E27FC236}">
                  <a16:creationId xmlns:a16="http://schemas.microsoft.com/office/drawing/2014/main" id="{65F9E9F1-1F69-5017-A425-86816889607A}"/>
                </a:ext>
              </a:extLst>
            </p:cNvPr>
            <p:cNvSpPr txBox="1"/>
            <p:nvPr/>
          </p:nvSpPr>
          <p:spPr>
            <a:xfrm>
              <a:off x="1364709" y="1482927"/>
              <a:ext cx="4094128" cy="48604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Recruit Helpers + Leaders</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  Everyone.</a:t>
              </a:r>
            </a:p>
          </p:txBody>
        </p:sp>
      </p:grpSp>
      <p:grpSp>
        <p:nvGrpSpPr>
          <p:cNvPr id="27" name="Group 26">
            <a:extLst>
              <a:ext uri="{FF2B5EF4-FFF2-40B4-BE49-F238E27FC236}">
                <a16:creationId xmlns:a16="http://schemas.microsoft.com/office/drawing/2014/main" id="{AA17F0F1-DDB9-2052-CB79-3C2B246C81FF}"/>
              </a:ext>
            </a:extLst>
          </p:cNvPr>
          <p:cNvGrpSpPr/>
          <p:nvPr/>
        </p:nvGrpSpPr>
        <p:grpSpPr>
          <a:xfrm>
            <a:off x="5438672" y="4569943"/>
            <a:ext cx="1364709" cy="747765"/>
            <a:chOff x="0" y="2223399"/>
            <a:chExt cx="1364709" cy="747765"/>
          </a:xfrm>
        </p:grpSpPr>
        <p:sp>
          <p:nvSpPr>
            <p:cNvPr id="28" name="Callout: Up Arrow 27">
              <a:extLst>
                <a:ext uri="{FF2B5EF4-FFF2-40B4-BE49-F238E27FC236}">
                  <a16:creationId xmlns:a16="http://schemas.microsoft.com/office/drawing/2014/main" id="{8EE87827-F33A-E887-2205-B7F5A0FF887B}"/>
                </a:ext>
              </a:extLst>
            </p:cNvPr>
            <p:cNvSpPr/>
            <p:nvPr/>
          </p:nvSpPr>
          <p:spPr>
            <a:xfrm rot="10800000">
              <a:off x="0" y="2223399"/>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endParaRPr lang="en-US"/>
            </a:p>
          </p:txBody>
        </p:sp>
        <p:sp>
          <p:nvSpPr>
            <p:cNvPr id="29" name="Callout: Up Arrow 4">
              <a:extLst>
                <a:ext uri="{FF2B5EF4-FFF2-40B4-BE49-F238E27FC236}">
                  <a16:creationId xmlns:a16="http://schemas.microsoft.com/office/drawing/2014/main" id="{20967AFB-053B-C527-36F1-6C0EA0636FBD}"/>
                </a:ext>
              </a:extLst>
            </p:cNvPr>
            <p:cNvSpPr txBox="1"/>
            <p:nvPr/>
          </p:nvSpPr>
          <p:spPr>
            <a:xfrm>
              <a:off x="0" y="2223399"/>
              <a:ext cx="1364709" cy="4860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School</a:t>
              </a:r>
            </a:p>
          </p:txBody>
        </p:sp>
      </p:grpSp>
      <p:grpSp>
        <p:nvGrpSpPr>
          <p:cNvPr id="30" name="Group 29">
            <a:extLst>
              <a:ext uri="{FF2B5EF4-FFF2-40B4-BE49-F238E27FC236}">
                <a16:creationId xmlns:a16="http://schemas.microsoft.com/office/drawing/2014/main" id="{405A539C-0852-5799-DE8E-B5688F8436FE}"/>
              </a:ext>
            </a:extLst>
          </p:cNvPr>
          <p:cNvGrpSpPr/>
          <p:nvPr/>
        </p:nvGrpSpPr>
        <p:grpSpPr>
          <a:xfrm>
            <a:off x="6879342" y="4602929"/>
            <a:ext cx="4804628" cy="486047"/>
            <a:chOff x="1364709" y="2223399"/>
            <a:chExt cx="4094128" cy="486047"/>
          </a:xfrm>
        </p:grpSpPr>
        <p:sp>
          <p:nvSpPr>
            <p:cNvPr id="31" name="Rectangle 30">
              <a:extLst>
                <a:ext uri="{FF2B5EF4-FFF2-40B4-BE49-F238E27FC236}">
                  <a16:creationId xmlns:a16="http://schemas.microsoft.com/office/drawing/2014/main" id="{D487F3D4-85E7-9DCC-4EA2-A8CF28CEC9E3}"/>
                </a:ext>
              </a:extLst>
            </p:cNvPr>
            <p:cNvSpPr/>
            <p:nvPr/>
          </p:nvSpPr>
          <p:spPr>
            <a:xfrm>
              <a:off x="1364709" y="2223399"/>
              <a:ext cx="4094128" cy="486047"/>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2" name="TextBox 31">
              <a:extLst>
                <a:ext uri="{FF2B5EF4-FFF2-40B4-BE49-F238E27FC236}">
                  <a16:creationId xmlns:a16="http://schemas.microsoft.com/office/drawing/2014/main" id="{4396E3BE-A125-C588-DDA6-DCA7A503A30D}"/>
                </a:ext>
              </a:extLst>
            </p:cNvPr>
            <p:cNvSpPr txBox="1"/>
            <p:nvPr/>
          </p:nvSpPr>
          <p:spPr>
            <a:xfrm>
              <a:off x="1364709" y="2223399"/>
              <a:ext cx="4094128" cy="48604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Pack Builds Close </a:t>
              </a: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School Relations</a:t>
              </a:r>
            </a:p>
          </p:txBody>
        </p:sp>
      </p:grpSp>
      <p:grpSp>
        <p:nvGrpSpPr>
          <p:cNvPr id="33" name="Group 32">
            <a:extLst>
              <a:ext uri="{FF2B5EF4-FFF2-40B4-BE49-F238E27FC236}">
                <a16:creationId xmlns:a16="http://schemas.microsoft.com/office/drawing/2014/main" id="{CB910817-D1AA-3B53-B359-097A69C453CC}"/>
              </a:ext>
            </a:extLst>
          </p:cNvPr>
          <p:cNvGrpSpPr/>
          <p:nvPr/>
        </p:nvGrpSpPr>
        <p:grpSpPr>
          <a:xfrm>
            <a:off x="5455664" y="5346017"/>
            <a:ext cx="1364709" cy="747765"/>
            <a:chOff x="0" y="2963871"/>
            <a:chExt cx="1364709" cy="747765"/>
          </a:xfrm>
        </p:grpSpPr>
        <p:sp>
          <p:nvSpPr>
            <p:cNvPr id="34" name="Callout: Up Arrow 33">
              <a:extLst>
                <a:ext uri="{FF2B5EF4-FFF2-40B4-BE49-F238E27FC236}">
                  <a16:creationId xmlns:a16="http://schemas.microsoft.com/office/drawing/2014/main" id="{8887F1F5-FD51-675B-B96D-7DA28BA0FB22}"/>
                </a:ext>
              </a:extLst>
            </p:cNvPr>
            <p:cNvSpPr/>
            <p:nvPr/>
          </p:nvSpPr>
          <p:spPr>
            <a:xfrm rot="10800000">
              <a:off x="0" y="2963871"/>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endParaRPr lang="en-US"/>
            </a:p>
          </p:txBody>
        </p:sp>
        <p:sp>
          <p:nvSpPr>
            <p:cNvPr id="35" name="Callout: Up Arrow 4">
              <a:extLst>
                <a:ext uri="{FF2B5EF4-FFF2-40B4-BE49-F238E27FC236}">
                  <a16:creationId xmlns:a16="http://schemas.microsoft.com/office/drawing/2014/main" id="{21C0515F-3479-27A3-3445-7D25C3CAED0F}"/>
                </a:ext>
              </a:extLst>
            </p:cNvPr>
            <p:cNvSpPr txBox="1"/>
            <p:nvPr/>
          </p:nvSpPr>
          <p:spPr>
            <a:xfrm>
              <a:off x="0" y="2963871"/>
              <a:ext cx="1364709" cy="4860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Sign-Ups</a:t>
              </a:r>
            </a:p>
          </p:txBody>
        </p:sp>
      </p:grpSp>
      <p:grpSp>
        <p:nvGrpSpPr>
          <p:cNvPr id="36" name="Group 35">
            <a:extLst>
              <a:ext uri="{FF2B5EF4-FFF2-40B4-BE49-F238E27FC236}">
                <a16:creationId xmlns:a16="http://schemas.microsoft.com/office/drawing/2014/main" id="{EDDA5F22-82E5-C939-4673-2027275A5395}"/>
              </a:ext>
            </a:extLst>
          </p:cNvPr>
          <p:cNvGrpSpPr/>
          <p:nvPr/>
        </p:nvGrpSpPr>
        <p:grpSpPr>
          <a:xfrm>
            <a:off x="6870136" y="5369833"/>
            <a:ext cx="4758729" cy="486047"/>
            <a:chOff x="1364709" y="2963871"/>
            <a:chExt cx="4094128" cy="486047"/>
          </a:xfrm>
        </p:grpSpPr>
        <p:sp>
          <p:nvSpPr>
            <p:cNvPr id="37" name="Rectangle 36">
              <a:extLst>
                <a:ext uri="{FF2B5EF4-FFF2-40B4-BE49-F238E27FC236}">
                  <a16:creationId xmlns:a16="http://schemas.microsoft.com/office/drawing/2014/main" id="{B308F84D-70DC-456B-7DCB-A4FBA01B63F1}"/>
                </a:ext>
              </a:extLst>
            </p:cNvPr>
            <p:cNvSpPr/>
            <p:nvPr/>
          </p:nvSpPr>
          <p:spPr>
            <a:xfrm>
              <a:off x="1364709" y="2963871"/>
              <a:ext cx="4094128" cy="486047"/>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8" name="TextBox 37">
              <a:extLst>
                <a:ext uri="{FF2B5EF4-FFF2-40B4-BE49-F238E27FC236}">
                  <a16:creationId xmlns:a16="http://schemas.microsoft.com/office/drawing/2014/main" id="{A769FCC1-24D7-A3FA-F2F7-7AF7A1EDF501}"/>
                </a:ext>
              </a:extLst>
            </p:cNvPr>
            <p:cNvSpPr txBox="1"/>
            <p:nvPr/>
          </p:nvSpPr>
          <p:spPr>
            <a:xfrm>
              <a:off x="1364709" y="2963871"/>
              <a:ext cx="4094128" cy="48604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Fun Events</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 + School </a:t>
              </a: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Sign-Up Nights</a:t>
              </a:r>
              <a:endParaRPr kumimoji="0" lang="en-US" sz="2000" b="1" i="1"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endParaRPr>
            </a:p>
          </p:txBody>
        </p:sp>
      </p:grpSp>
      <p:grpSp>
        <p:nvGrpSpPr>
          <p:cNvPr id="39" name="Group 38">
            <a:extLst>
              <a:ext uri="{FF2B5EF4-FFF2-40B4-BE49-F238E27FC236}">
                <a16:creationId xmlns:a16="http://schemas.microsoft.com/office/drawing/2014/main" id="{1CA38752-8FBB-4369-35B4-A2692F423F73}"/>
              </a:ext>
            </a:extLst>
          </p:cNvPr>
          <p:cNvGrpSpPr/>
          <p:nvPr/>
        </p:nvGrpSpPr>
        <p:grpSpPr>
          <a:xfrm>
            <a:off x="5455664" y="6112444"/>
            <a:ext cx="1364709" cy="486193"/>
            <a:chOff x="0" y="3704343"/>
            <a:chExt cx="1364709" cy="486193"/>
          </a:xfrm>
        </p:grpSpPr>
        <p:sp>
          <p:nvSpPr>
            <p:cNvPr id="40" name="Rectangle 39">
              <a:extLst>
                <a:ext uri="{FF2B5EF4-FFF2-40B4-BE49-F238E27FC236}">
                  <a16:creationId xmlns:a16="http://schemas.microsoft.com/office/drawing/2014/main" id="{57FEA359-450D-1015-DAB9-EA98260F8710}"/>
                </a:ext>
              </a:extLst>
            </p:cNvPr>
            <p:cNvSpPr/>
            <p:nvPr/>
          </p:nvSpPr>
          <p:spPr>
            <a:xfrm>
              <a:off x="0" y="3704343"/>
              <a:ext cx="1364709" cy="486193"/>
            </a:xfrm>
            <a:prstGeom prst="rect">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endParaRPr lang="en-US"/>
            </a:p>
          </p:txBody>
        </p:sp>
        <p:sp>
          <p:nvSpPr>
            <p:cNvPr id="41" name="TextBox 40">
              <a:extLst>
                <a:ext uri="{FF2B5EF4-FFF2-40B4-BE49-F238E27FC236}">
                  <a16:creationId xmlns:a16="http://schemas.microsoft.com/office/drawing/2014/main" id="{EFB328E2-0E6C-435F-252E-862698943DA5}"/>
                </a:ext>
              </a:extLst>
            </p:cNvPr>
            <p:cNvSpPr txBox="1"/>
            <p:nvPr/>
          </p:nvSpPr>
          <p:spPr>
            <a:xfrm>
              <a:off x="0" y="3704343"/>
              <a:ext cx="1364709" cy="4861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More Fun</a:t>
              </a:r>
            </a:p>
          </p:txBody>
        </p:sp>
      </p:grpSp>
      <p:grpSp>
        <p:nvGrpSpPr>
          <p:cNvPr id="42" name="Group 41">
            <a:extLst>
              <a:ext uri="{FF2B5EF4-FFF2-40B4-BE49-F238E27FC236}">
                <a16:creationId xmlns:a16="http://schemas.microsoft.com/office/drawing/2014/main" id="{37FDC8D5-01D6-D0E3-D2F3-396655AB3C4B}"/>
              </a:ext>
            </a:extLst>
          </p:cNvPr>
          <p:cNvGrpSpPr/>
          <p:nvPr/>
        </p:nvGrpSpPr>
        <p:grpSpPr>
          <a:xfrm>
            <a:off x="6866899" y="6134878"/>
            <a:ext cx="4758729" cy="486193"/>
            <a:chOff x="1364709" y="3704343"/>
            <a:chExt cx="4094128" cy="486193"/>
          </a:xfrm>
        </p:grpSpPr>
        <p:sp>
          <p:nvSpPr>
            <p:cNvPr id="43" name="Rectangle 42">
              <a:extLst>
                <a:ext uri="{FF2B5EF4-FFF2-40B4-BE49-F238E27FC236}">
                  <a16:creationId xmlns:a16="http://schemas.microsoft.com/office/drawing/2014/main" id="{564D52DA-90D4-8AED-4E32-3913E5B62AD2}"/>
                </a:ext>
              </a:extLst>
            </p:cNvPr>
            <p:cNvSpPr/>
            <p:nvPr/>
          </p:nvSpPr>
          <p:spPr>
            <a:xfrm>
              <a:off x="1364709" y="3704343"/>
              <a:ext cx="4094128" cy="486193"/>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44" name="TextBox 43">
              <a:extLst>
                <a:ext uri="{FF2B5EF4-FFF2-40B4-BE49-F238E27FC236}">
                  <a16:creationId xmlns:a16="http://schemas.microsoft.com/office/drawing/2014/main" id="{3DB22A04-403D-57DA-4A26-661CDC6F97EC}"/>
                </a:ext>
              </a:extLst>
            </p:cNvPr>
            <p:cNvSpPr txBox="1"/>
            <p:nvPr/>
          </p:nvSpPr>
          <p:spPr>
            <a:xfrm>
              <a:off x="1364709" y="3704343"/>
              <a:ext cx="4094128" cy="48619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More Den + Pack </a:t>
              </a: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Activities</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 + Joining</a:t>
              </a:r>
            </a:p>
          </p:txBody>
        </p:sp>
      </p:grpSp>
      <p:pic>
        <p:nvPicPr>
          <p:cNvPr id="6" name="Picture 5">
            <a:extLst>
              <a:ext uri="{FF2B5EF4-FFF2-40B4-BE49-F238E27FC236}">
                <a16:creationId xmlns:a16="http://schemas.microsoft.com/office/drawing/2014/main" id="{ED411245-2610-9AF8-0BC8-9E48CD544D15}"/>
              </a:ext>
            </a:extLst>
          </p:cNvPr>
          <p:cNvPicPr>
            <a:picLocks noChangeAspect="1"/>
          </p:cNvPicPr>
          <p:nvPr/>
        </p:nvPicPr>
        <p:blipFill>
          <a:blip r:embed="rId3"/>
          <a:stretch>
            <a:fillRect/>
          </a:stretch>
        </p:blipFill>
        <p:spPr>
          <a:xfrm rot="20484131">
            <a:off x="873176" y="715247"/>
            <a:ext cx="3989591" cy="5190916"/>
          </a:xfrm>
          <a:prstGeom prst="rect">
            <a:avLst/>
          </a:prstGeom>
        </p:spPr>
      </p:pic>
    </p:spTree>
    <p:extLst>
      <p:ext uri="{BB962C8B-B14F-4D97-AF65-F5344CB8AC3E}">
        <p14:creationId xmlns:p14="http://schemas.microsoft.com/office/powerpoint/2010/main" val="180500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childTnLst>
                                </p:cTn>
                              </p:par>
                            </p:childTnLst>
                          </p:cTn>
                        </p:par>
                        <p:par>
                          <p:cTn id="12" fill="hold">
                            <p:stCondLst>
                              <p:cond delay="2000"/>
                            </p:stCondLst>
                            <p:childTnLst>
                              <p:par>
                                <p:cTn id="13" presetID="10" presetClass="entr" presetSubtype="0" fill="hold" nodeType="after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childTnLst>
                                </p:cTn>
                              </p:par>
                            </p:childTnLst>
                          </p:cTn>
                        </p:par>
                        <p:par>
                          <p:cTn id="16" fill="hold">
                            <p:stCondLst>
                              <p:cond delay="3000"/>
                            </p:stCondLst>
                            <p:childTnLst>
                              <p:par>
                                <p:cTn id="17" presetID="10" presetClass="entr" presetSubtype="0" fill="hold" nodeType="afterEffect">
                                  <p:stCondLst>
                                    <p:cond delay="25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750"/>
                                        <p:tgtEl>
                                          <p:spTgt spid="12"/>
                                        </p:tgtEl>
                                      </p:cBhvr>
                                    </p:animEffect>
                                  </p:childTnLst>
                                </p:cTn>
                              </p:par>
                            </p:childTnLst>
                          </p:cTn>
                        </p:par>
                        <p:par>
                          <p:cTn id="20" fill="hold">
                            <p:stCondLst>
                              <p:cond delay="4000"/>
                            </p:stCondLst>
                            <p:childTnLst>
                              <p:par>
                                <p:cTn id="21" presetID="10" presetClass="entr" presetSubtype="0" fill="hold" nodeType="afterEffect">
                                  <p:stCondLst>
                                    <p:cond delay="25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750"/>
                                        <p:tgtEl>
                                          <p:spTgt spid="17"/>
                                        </p:tgtEl>
                                      </p:cBhvr>
                                    </p:animEffect>
                                  </p:childTnLst>
                                </p:cTn>
                              </p:par>
                            </p:childTnLst>
                          </p:cTn>
                        </p:par>
                        <p:par>
                          <p:cTn id="24" fill="hold">
                            <p:stCondLst>
                              <p:cond delay="5000"/>
                            </p:stCondLst>
                            <p:childTnLst>
                              <p:par>
                                <p:cTn id="25" presetID="10" presetClass="entr" presetSubtype="0" fill="hold" nodeType="afterEffect">
                                  <p:stCondLst>
                                    <p:cond delay="25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750"/>
                                        <p:tgtEl>
                                          <p:spTgt spid="21"/>
                                        </p:tgtEl>
                                      </p:cBhvr>
                                    </p:animEffect>
                                  </p:childTnLst>
                                </p:cTn>
                              </p:par>
                            </p:childTnLst>
                          </p:cTn>
                        </p:par>
                        <p:par>
                          <p:cTn id="28" fill="hold">
                            <p:stCondLst>
                              <p:cond delay="6000"/>
                            </p:stCondLst>
                            <p:childTnLst>
                              <p:par>
                                <p:cTn id="29" presetID="10" presetClass="entr" presetSubtype="0" fill="hold" nodeType="afterEffect">
                                  <p:stCondLst>
                                    <p:cond delay="25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750"/>
                                        <p:tgtEl>
                                          <p:spTgt spid="24"/>
                                        </p:tgtEl>
                                      </p:cBhvr>
                                    </p:animEffect>
                                  </p:childTnLst>
                                </p:cTn>
                              </p:par>
                            </p:childTnLst>
                          </p:cTn>
                        </p:par>
                        <p:par>
                          <p:cTn id="32" fill="hold">
                            <p:stCondLst>
                              <p:cond delay="7000"/>
                            </p:stCondLst>
                            <p:childTnLst>
                              <p:par>
                                <p:cTn id="33" presetID="10" presetClass="entr" presetSubtype="0" fill="hold" nodeType="afterEffect">
                                  <p:stCondLst>
                                    <p:cond delay="25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750"/>
                                        <p:tgtEl>
                                          <p:spTgt spid="27"/>
                                        </p:tgtEl>
                                      </p:cBhvr>
                                    </p:animEffect>
                                  </p:childTnLst>
                                </p:cTn>
                              </p:par>
                            </p:childTnLst>
                          </p:cTn>
                        </p:par>
                        <p:par>
                          <p:cTn id="36" fill="hold">
                            <p:stCondLst>
                              <p:cond delay="8000"/>
                            </p:stCondLst>
                            <p:childTnLst>
                              <p:par>
                                <p:cTn id="37" presetID="10" presetClass="entr" presetSubtype="0" fill="hold" nodeType="afterEffect">
                                  <p:stCondLst>
                                    <p:cond delay="25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750"/>
                                        <p:tgtEl>
                                          <p:spTgt spid="30"/>
                                        </p:tgtEl>
                                      </p:cBhvr>
                                    </p:animEffect>
                                  </p:childTnLst>
                                </p:cTn>
                              </p:par>
                            </p:childTnLst>
                          </p:cTn>
                        </p:par>
                        <p:par>
                          <p:cTn id="40" fill="hold">
                            <p:stCondLst>
                              <p:cond delay="9000"/>
                            </p:stCondLst>
                            <p:childTnLst>
                              <p:par>
                                <p:cTn id="41" presetID="10" presetClass="entr" presetSubtype="0" fill="hold" nodeType="afterEffect">
                                  <p:stCondLst>
                                    <p:cond delay="25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750"/>
                                        <p:tgtEl>
                                          <p:spTgt spid="33"/>
                                        </p:tgtEl>
                                      </p:cBhvr>
                                    </p:animEffect>
                                  </p:childTnLst>
                                </p:cTn>
                              </p:par>
                            </p:childTnLst>
                          </p:cTn>
                        </p:par>
                        <p:par>
                          <p:cTn id="44" fill="hold">
                            <p:stCondLst>
                              <p:cond delay="10000"/>
                            </p:stCondLst>
                            <p:childTnLst>
                              <p:par>
                                <p:cTn id="45" presetID="10" presetClass="entr" presetSubtype="0" fill="hold" nodeType="afterEffect">
                                  <p:stCondLst>
                                    <p:cond delay="25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750"/>
                                        <p:tgtEl>
                                          <p:spTgt spid="36"/>
                                        </p:tgtEl>
                                      </p:cBhvr>
                                    </p:animEffect>
                                  </p:childTnLst>
                                </p:cTn>
                              </p:par>
                            </p:childTnLst>
                          </p:cTn>
                        </p:par>
                        <p:par>
                          <p:cTn id="48" fill="hold">
                            <p:stCondLst>
                              <p:cond delay="11000"/>
                            </p:stCondLst>
                            <p:childTnLst>
                              <p:par>
                                <p:cTn id="49" presetID="10" presetClass="entr" presetSubtype="0" fill="hold" nodeType="afterEffect">
                                  <p:stCondLst>
                                    <p:cond delay="25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750"/>
                                        <p:tgtEl>
                                          <p:spTgt spid="39"/>
                                        </p:tgtEl>
                                      </p:cBhvr>
                                    </p:animEffect>
                                  </p:childTnLst>
                                </p:cTn>
                              </p:par>
                            </p:childTnLst>
                          </p:cTn>
                        </p:par>
                        <p:par>
                          <p:cTn id="52" fill="hold">
                            <p:stCondLst>
                              <p:cond delay="12000"/>
                            </p:stCondLst>
                            <p:childTnLst>
                              <p:par>
                                <p:cTn id="53" presetID="10" presetClass="entr" presetSubtype="0" fill="hold" nodeType="afterEffect">
                                  <p:stCondLst>
                                    <p:cond delay="25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7ACBCAB-0B04-9C22-0DE6-56C7B3849C8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1" cy="6857990"/>
          </a:xfrm>
          <a:prstGeom prst="rect">
            <a:avLst/>
          </a:prstGeom>
        </p:spPr>
      </p:pic>
      <p:sp>
        <p:nvSpPr>
          <p:cNvPr id="48" name="Rectangle 47">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8">
            <a:extLst>
              <a:ext uri="{FF2B5EF4-FFF2-40B4-BE49-F238E27FC236}">
                <a16:creationId xmlns:a16="http://schemas.microsoft.com/office/drawing/2014/main" id="{185232A7-6A3B-4A7A-B51B-EEBEE034EAE5}"/>
              </a:ext>
            </a:extLst>
          </p:cNvPr>
          <p:cNvSpPr>
            <a:spLocks noGrp="1"/>
          </p:cNvSpPr>
          <p:nvPr>
            <p:ph type="title"/>
          </p:nvPr>
        </p:nvSpPr>
        <p:spPr>
          <a:xfrm>
            <a:off x="137853" y="4279900"/>
            <a:ext cx="8904547" cy="1199628"/>
          </a:xfrm>
        </p:spPr>
        <p:txBody>
          <a:bodyPr vert="horz" lIns="91440" tIns="45720" rIns="91440" bIns="45720" rtlCol="0" anchor="b">
            <a:normAutofit/>
          </a:bodyPr>
          <a:lstStyle/>
          <a:p>
            <a:r>
              <a:rPr lang="en-US" sz="6000" b="1" dirty="0">
                <a:solidFill>
                  <a:schemeClr val="bg1"/>
                </a:solidFill>
                <a:latin typeface="+mn-lt"/>
              </a:rPr>
              <a:t>Recruiting Step One:</a:t>
            </a:r>
          </a:p>
        </p:txBody>
      </p:sp>
      <p:sp>
        <p:nvSpPr>
          <p:cNvPr id="50" name="Rectangle: Rounded Corners 49">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3CF55F0E-8904-41A8-BDE3-DFE367A110BF}"/>
              </a:ext>
            </a:extLst>
          </p:cNvPr>
          <p:cNvSpPr>
            <a:spLocks noGrp="1"/>
          </p:cNvSpPr>
          <p:nvPr>
            <p:ph sz="half" idx="1"/>
          </p:nvPr>
        </p:nvSpPr>
        <p:spPr>
          <a:xfrm>
            <a:off x="175953" y="5624945"/>
            <a:ext cx="9609944" cy="592975"/>
          </a:xfrm>
        </p:spPr>
        <p:txBody>
          <a:bodyPr vert="horz" lIns="91440" tIns="45720" rIns="91440" bIns="45720" rtlCol="0" anchor="ctr">
            <a:noAutofit/>
          </a:bodyPr>
          <a:lstStyle/>
          <a:p>
            <a:pPr marL="0" indent="0">
              <a:buNone/>
            </a:pPr>
            <a:r>
              <a:rPr lang="en-US" sz="4400" b="1" dirty="0">
                <a:solidFill>
                  <a:schemeClr val="bg1"/>
                </a:solidFill>
              </a:rPr>
              <a:t>Build a Calendar of Fun Family Activities</a:t>
            </a:r>
          </a:p>
        </p:txBody>
      </p:sp>
      <p:pic>
        <p:nvPicPr>
          <p:cNvPr id="3" name="Picture 2">
            <a:extLst>
              <a:ext uri="{FF2B5EF4-FFF2-40B4-BE49-F238E27FC236}">
                <a16:creationId xmlns:a16="http://schemas.microsoft.com/office/drawing/2014/main" id="{C2AADE96-8AC4-67E4-6DFC-CF4E253F81E3}"/>
              </a:ext>
            </a:extLst>
          </p:cNvPr>
          <p:cNvPicPr>
            <a:picLocks noChangeAspect="1"/>
          </p:cNvPicPr>
          <p:nvPr/>
        </p:nvPicPr>
        <p:blipFill>
          <a:blip r:embed="rId4"/>
          <a:stretch>
            <a:fillRect/>
          </a:stretch>
        </p:blipFill>
        <p:spPr>
          <a:xfrm>
            <a:off x="0" y="0"/>
            <a:ext cx="2406083" cy="2375236"/>
          </a:xfrm>
          <a:prstGeom prst="rect">
            <a:avLst/>
          </a:prstGeom>
        </p:spPr>
      </p:pic>
    </p:spTree>
    <p:extLst>
      <p:ext uri="{BB962C8B-B14F-4D97-AF65-F5344CB8AC3E}">
        <p14:creationId xmlns:p14="http://schemas.microsoft.com/office/powerpoint/2010/main" val="598238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25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750"/>
                                        <p:tgtEl>
                                          <p:spTgt spid="10">
                                            <p:txEl>
                                              <p:pRg st="0" end="0"/>
                                            </p:txEl>
                                          </p:spTgt>
                                        </p:tgtEl>
                                      </p:cBhvr>
                                    </p:animEffect>
                                  </p:childTnLst>
                                </p:cTn>
                              </p:par>
                            </p:childTnLst>
                          </p:cTn>
                        </p:par>
                        <p:par>
                          <p:cTn id="16" fill="hold">
                            <p:stCondLst>
                              <p:cond delay="3000"/>
                            </p:stCondLst>
                            <p:childTnLst>
                              <p:par>
                                <p:cTn id="17" presetID="10" presetClass="entr" presetSubtype="0" fill="hold" nodeType="afterEffect">
                                  <p:stCondLst>
                                    <p:cond delay="25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C2A4F70-0C32-4091-B752-1DFD1E7F1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FD316978-3745-00CE-5CDD-AED3BF96C14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4249" y="314147"/>
            <a:ext cx="4583555" cy="2028511"/>
          </a:xfrm>
          <a:prstGeom prst="rect">
            <a:avLst/>
          </a:prstGeom>
        </p:spPr>
      </p:pic>
      <p:pic>
        <p:nvPicPr>
          <p:cNvPr id="6" name="Picture 5">
            <a:extLst>
              <a:ext uri="{FF2B5EF4-FFF2-40B4-BE49-F238E27FC236}">
                <a16:creationId xmlns:a16="http://schemas.microsoft.com/office/drawing/2014/main" id="{FA154C9B-389B-0B0F-2ABF-5B510D80E4C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3"/>
          <a:stretch/>
        </p:blipFill>
        <p:spPr>
          <a:xfrm>
            <a:off x="324249" y="2417725"/>
            <a:ext cx="4583555" cy="3883082"/>
          </a:xfrm>
          <a:prstGeom prst="rect">
            <a:avLst/>
          </a:prstGeom>
        </p:spPr>
      </p:pic>
      <p:pic>
        <p:nvPicPr>
          <p:cNvPr id="14" name="Picture 13">
            <a:extLst>
              <a:ext uri="{FF2B5EF4-FFF2-40B4-BE49-F238E27FC236}">
                <a16:creationId xmlns:a16="http://schemas.microsoft.com/office/drawing/2014/main" id="{B43C565A-2E7D-C7EB-A7A6-61D3395E1F1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011264" y="324495"/>
            <a:ext cx="4542127" cy="4115776"/>
          </a:xfrm>
          <a:prstGeom prst="rect">
            <a:avLst/>
          </a:prstGeom>
        </p:spPr>
      </p:pic>
      <p:pic>
        <p:nvPicPr>
          <p:cNvPr id="18" name="Picture 17">
            <a:extLst>
              <a:ext uri="{FF2B5EF4-FFF2-40B4-BE49-F238E27FC236}">
                <a16:creationId xmlns:a16="http://schemas.microsoft.com/office/drawing/2014/main" id="{C6868087-6A03-EAE0-FE87-3D691B057E0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630178" y="316371"/>
            <a:ext cx="2237573" cy="2028511"/>
          </a:xfrm>
          <a:prstGeom prst="rect">
            <a:avLst/>
          </a:prstGeom>
        </p:spPr>
      </p:pic>
      <p:pic>
        <p:nvPicPr>
          <p:cNvPr id="12" name="Picture 11">
            <a:extLst>
              <a:ext uri="{FF2B5EF4-FFF2-40B4-BE49-F238E27FC236}">
                <a16:creationId xmlns:a16="http://schemas.microsoft.com/office/drawing/2014/main" id="{F1823913-1EC7-20E0-AAA5-3745E3A42A0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b="-5"/>
          <a:stretch/>
        </p:blipFill>
        <p:spPr>
          <a:xfrm>
            <a:off x="9630176" y="2417727"/>
            <a:ext cx="2250442" cy="2029968"/>
          </a:xfrm>
          <a:prstGeom prst="rect">
            <a:avLst/>
          </a:prstGeom>
        </p:spPr>
      </p:pic>
      <p:pic>
        <p:nvPicPr>
          <p:cNvPr id="8" name="Picture 7">
            <a:extLst>
              <a:ext uri="{FF2B5EF4-FFF2-40B4-BE49-F238E27FC236}">
                <a16:creationId xmlns:a16="http://schemas.microsoft.com/office/drawing/2014/main" id="{1D45D398-290C-D2CC-825C-97ADB3CFA628}"/>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991493" y="4544617"/>
            <a:ext cx="6876257" cy="1756190"/>
          </a:xfrm>
          <a:prstGeom prst="rect">
            <a:avLst/>
          </a:prstGeom>
        </p:spPr>
      </p:pic>
      <p:sp>
        <p:nvSpPr>
          <p:cNvPr id="19" name="TextBox 18">
            <a:extLst>
              <a:ext uri="{FF2B5EF4-FFF2-40B4-BE49-F238E27FC236}">
                <a16:creationId xmlns:a16="http://schemas.microsoft.com/office/drawing/2014/main" id="{6588D724-760A-5365-2E7D-D01AA26577E6}"/>
              </a:ext>
            </a:extLst>
          </p:cNvPr>
          <p:cNvSpPr txBox="1"/>
          <p:nvPr/>
        </p:nvSpPr>
        <p:spPr>
          <a:xfrm>
            <a:off x="3082354" y="-11746"/>
            <a:ext cx="7996100" cy="1569660"/>
          </a:xfrm>
          <a:prstGeom prst="rect">
            <a:avLst/>
          </a:prstGeom>
          <a:noFill/>
        </p:spPr>
        <p:txBody>
          <a:bodyPr wrap="none" rtlCol="0">
            <a:spAutoFit/>
          </a:bodyPr>
          <a:lstStyle/>
          <a:p>
            <a:r>
              <a:rPr lang="en-US" sz="9600" b="1" dirty="0">
                <a:solidFill>
                  <a:schemeClr val="bg1"/>
                </a:solidFill>
              </a:rPr>
              <a:t>What You Do …</a:t>
            </a:r>
          </a:p>
        </p:txBody>
      </p:sp>
      <p:sp>
        <p:nvSpPr>
          <p:cNvPr id="20" name="TextBox 19">
            <a:extLst>
              <a:ext uri="{FF2B5EF4-FFF2-40B4-BE49-F238E27FC236}">
                <a16:creationId xmlns:a16="http://schemas.microsoft.com/office/drawing/2014/main" id="{4A7C6030-A7C6-12CC-5965-6BC9611653E6}"/>
              </a:ext>
            </a:extLst>
          </p:cNvPr>
          <p:cNvSpPr txBox="1"/>
          <p:nvPr/>
        </p:nvSpPr>
        <p:spPr>
          <a:xfrm rot="20758423">
            <a:off x="97323" y="2915088"/>
            <a:ext cx="11994309" cy="1938992"/>
          </a:xfrm>
          <a:prstGeom prst="rect">
            <a:avLst/>
          </a:prstGeom>
          <a:noFill/>
        </p:spPr>
        <p:txBody>
          <a:bodyPr wrap="none" rtlCol="0">
            <a:spAutoFit/>
          </a:bodyPr>
          <a:lstStyle/>
          <a:p>
            <a:r>
              <a:rPr lang="en-US" sz="12000" b="1" dirty="0">
                <a:solidFill>
                  <a:schemeClr val="bg1"/>
                </a:solidFill>
              </a:rPr>
              <a:t>Is Why They’ll Join</a:t>
            </a:r>
          </a:p>
        </p:txBody>
      </p:sp>
      <p:sp>
        <p:nvSpPr>
          <p:cNvPr id="24" name="TextBox 23">
            <a:extLst>
              <a:ext uri="{FF2B5EF4-FFF2-40B4-BE49-F238E27FC236}">
                <a16:creationId xmlns:a16="http://schemas.microsoft.com/office/drawing/2014/main" id="{0C1FF70F-3463-B185-2116-38E106653018}"/>
              </a:ext>
            </a:extLst>
          </p:cNvPr>
          <p:cNvSpPr txBox="1"/>
          <p:nvPr/>
        </p:nvSpPr>
        <p:spPr>
          <a:xfrm>
            <a:off x="3092850" y="10594"/>
            <a:ext cx="7996100" cy="1569660"/>
          </a:xfrm>
          <a:prstGeom prst="rect">
            <a:avLst/>
          </a:prstGeom>
          <a:noFill/>
        </p:spPr>
        <p:txBody>
          <a:bodyPr wrap="none" rtlCol="0">
            <a:spAutoFit/>
          </a:bodyPr>
          <a:lstStyle/>
          <a:p>
            <a:r>
              <a:rPr lang="en-US" sz="9600" b="1" dirty="0"/>
              <a:t>What You Do …</a:t>
            </a:r>
          </a:p>
        </p:txBody>
      </p:sp>
    </p:spTree>
    <p:extLst>
      <p:ext uri="{BB962C8B-B14F-4D97-AF65-F5344CB8AC3E}">
        <p14:creationId xmlns:p14="http://schemas.microsoft.com/office/powerpoint/2010/main" val="401500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750"/>
                            </p:stCondLst>
                            <p:childTnLst>
                              <p:par>
                                <p:cTn id="9" presetID="10" presetClass="entr" presetSubtype="0" fill="hold" nodeType="afterEffect">
                                  <p:stCondLst>
                                    <p:cond delay="25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500"/>
                            </p:stCondLst>
                            <p:childTnLst>
                              <p:par>
                                <p:cTn id="13" presetID="10" presetClass="entr" presetSubtype="0" fill="hold" nodeType="after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250"/>
                            </p:stCondLst>
                            <p:childTnLst>
                              <p:par>
                                <p:cTn id="17" presetID="10" presetClass="entr" presetSubtype="0" fill="hold" nodeType="afterEffect">
                                  <p:stCondLst>
                                    <p:cond delay="25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3000"/>
                            </p:stCondLst>
                            <p:childTnLst>
                              <p:par>
                                <p:cTn id="21" presetID="10" presetClass="entr" presetSubtype="0" fill="hold" nodeType="afterEffect">
                                  <p:stCondLst>
                                    <p:cond delay="25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3750"/>
                            </p:stCondLst>
                            <p:childTnLst>
                              <p:par>
                                <p:cTn id="25" presetID="10" presetClass="entr" presetSubtype="0" fill="hold" nodeType="afterEffect">
                                  <p:stCondLst>
                                    <p:cond delay="25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par>
                          <p:cTn id="28" fill="hold">
                            <p:stCondLst>
                              <p:cond delay="4500"/>
                            </p:stCondLst>
                            <p:childTnLst>
                              <p:par>
                                <p:cTn id="29" presetID="10" presetClass="entr" presetSubtype="0" fill="hold" nodeType="afterEffect">
                                  <p:stCondLst>
                                    <p:cond delay="25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5250"/>
                            </p:stCondLst>
                            <p:childTnLst>
                              <p:par>
                                <p:cTn id="33" presetID="10" presetClass="exit" presetSubtype="0" fill="hold" grpId="1" nodeType="afterEffect">
                                  <p:stCondLst>
                                    <p:cond delay="0"/>
                                  </p:stCondLst>
                                  <p:childTnLst>
                                    <p:animEffect transition="out" filter="fade">
                                      <p:cBhvr>
                                        <p:cTn id="34" dur="500"/>
                                        <p:tgtEl>
                                          <p:spTgt spid="24"/>
                                        </p:tgtEl>
                                      </p:cBhvr>
                                    </p:animEffect>
                                    <p:set>
                                      <p:cBhvr>
                                        <p:cTn id="35" dur="1" fill="hold">
                                          <p:stCondLst>
                                            <p:cond delay="499"/>
                                          </p:stCondLst>
                                        </p:cTn>
                                        <p:tgtEl>
                                          <p:spTgt spid="24"/>
                                        </p:tgtEl>
                                        <p:attrNameLst>
                                          <p:attrName>style.visibility</p:attrName>
                                        </p:attrNameLst>
                                      </p:cBhvr>
                                      <p:to>
                                        <p:strVal val="hidden"/>
                                      </p:to>
                                    </p:set>
                                  </p:childTnLst>
                                </p:cTn>
                              </p:par>
                            </p:childTnLst>
                          </p:cTn>
                        </p:par>
                        <p:par>
                          <p:cTn id="36" fill="hold">
                            <p:stCondLst>
                              <p:cond delay="575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6250"/>
                            </p:stCondLst>
                            <p:childTnLst>
                              <p:par>
                                <p:cTn id="41" presetID="10" presetClass="entr" presetSubtype="0" fill="hold" grpId="0" nodeType="afterEffect">
                                  <p:stCondLst>
                                    <p:cond delay="25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4" grpId="0"/>
      <p:bldP spid="24" grpId="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CEB54EA-7E1F-CB8E-0EFC-6F9CF8D53F39}"/>
              </a:ext>
            </a:extLst>
          </p:cNvPr>
          <p:cNvSpPr>
            <a:spLocks noGrp="1"/>
          </p:cNvSpPr>
          <p:nvPr>
            <p:ph type="title"/>
          </p:nvPr>
        </p:nvSpPr>
        <p:spPr>
          <a:xfrm>
            <a:off x="138572" y="2805029"/>
            <a:ext cx="3745264" cy="3327618"/>
          </a:xfrm>
        </p:spPr>
        <p:txBody>
          <a:bodyPr vert="horz" lIns="91440" tIns="45720" rIns="91440" bIns="45720" rtlCol="0" anchor="t">
            <a:noAutofit/>
          </a:bodyPr>
          <a:lstStyle/>
          <a:p>
            <a:pPr algn="ctr"/>
            <a:r>
              <a:rPr lang="en-US" sz="6000" kern="1200" dirty="0">
                <a:solidFill>
                  <a:srgbClr val="FFFFFF"/>
                </a:solidFill>
                <a:latin typeface="+mn-lt"/>
                <a:ea typeface="+mj-ea"/>
                <a:cs typeface="+mj-cs"/>
              </a:rPr>
              <a:t>We Need To Show Value To Families</a:t>
            </a:r>
          </a:p>
        </p:txBody>
      </p:sp>
      <p:pic>
        <p:nvPicPr>
          <p:cNvPr id="5" name="Picture 4" descr="Logo, company name&#10;&#10;Description automatically generated">
            <a:extLst>
              <a:ext uri="{FF2B5EF4-FFF2-40B4-BE49-F238E27FC236}">
                <a16:creationId xmlns:a16="http://schemas.microsoft.com/office/drawing/2014/main" id="{F35C4CCB-B732-D362-ACAC-628FBBCE4F34}"/>
              </a:ext>
            </a:extLst>
          </p:cNvPr>
          <p:cNvPicPr>
            <a:picLocks noChangeAspect="1"/>
          </p:cNvPicPr>
          <p:nvPr/>
        </p:nvPicPr>
        <p:blipFill>
          <a:blip r:embed="rId3" cstate="email">
            <a:extLst>
              <a:ext uri="{BEBA8EAE-BF5A-486C-A8C5-ECC9F3942E4B}">
                <a14:imgProps xmlns:a14="http://schemas.microsoft.com/office/drawing/2010/main">
                  <a14:imgLayer r:embed="rId4">
                    <a14:imgEffect>
                      <a14:artisticPencilSketch/>
                    </a14:imgEffect>
                  </a14:imgLayer>
                </a14:imgProps>
              </a:ext>
              <a:ext uri="{28A0092B-C50C-407E-A947-70E740481C1C}">
                <a14:useLocalDpi xmlns:a14="http://schemas.microsoft.com/office/drawing/2010/main"/>
              </a:ext>
            </a:extLst>
          </a:blip>
          <a:stretch>
            <a:fillRect/>
          </a:stretch>
        </p:blipFill>
        <p:spPr>
          <a:xfrm>
            <a:off x="9826185" y="317425"/>
            <a:ext cx="1902974" cy="1140602"/>
          </a:xfrm>
          <a:prstGeom prst="rect">
            <a:avLst/>
          </a:prstGeom>
        </p:spPr>
      </p:pic>
      <p:pic>
        <p:nvPicPr>
          <p:cNvPr id="7" name="Picture 6">
            <a:extLst>
              <a:ext uri="{FF2B5EF4-FFF2-40B4-BE49-F238E27FC236}">
                <a16:creationId xmlns:a16="http://schemas.microsoft.com/office/drawing/2014/main" id="{84A195BE-0C48-BE74-2923-F9AD1F79E71F}"/>
              </a:ext>
            </a:extLst>
          </p:cNvPr>
          <p:cNvPicPr>
            <a:picLocks noChangeAspect="1"/>
          </p:cNvPicPr>
          <p:nvPr/>
        </p:nvPicPr>
        <p:blipFill>
          <a:blip r:embed="rId5"/>
          <a:stretch>
            <a:fillRect/>
          </a:stretch>
        </p:blipFill>
        <p:spPr>
          <a:xfrm>
            <a:off x="4346677" y="1662624"/>
            <a:ext cx="7650297" cy="4970930"/>
          </a:xfrm>
          <a:prstGeom prst="rect">
            <a:avLst/>
          </a:prstGeom>
        </p:spPr>
      </p:pic>
      <p:sp>
        <p:nvSpPr>
          <p:cNvPr id="3" name="Title 1">
            <a:extLst>
              <a:ext uri="{FF2B5EF4-FFF2-40B4-BE49-F238E27FC236}">
                <a16:creationId xmlns:a16="http://schemas.microsoft.com/office/drawing/2014/main" id="{7E692865-5179-A0C8-3E5F-F002880D85C5}"/>
              </a:ext>
            </a:extLst>
          </p:cNvPr>
          <p:cNvSpPr txBox="1">
            <a:spLocks/>
          </p:cNvSpPr>
          <p:nvPr/>
        </p:nvSpPr>
        <p:spPr>
          <a:xfrm>
            <a:off x="254366" y="598781"/>
            <a:ext cx="3629470" cy="114060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solidFill>
                  <a:srgbClr val="FFFFFF"/>
                </a:solidFill>
                <a:latin typeface="+mn-lt"/>
              </a:rPr>
              <a:t>It’s A Fact</a:t>
            </a:r>
          </a:p>
        </p:txBody>
      </p:sp>
    </p:spTree>
    <p:extLst>
      <p:ext uri="{BB962C8B-B14F-4D97-AF65-F5344CB8AC3E}">
        <p14:creationId xmlns:p14="http://schemas.microsoft.com/office/powerpoint/2010/main" val="3545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1000"/>
                            </p:stCondLst>
                            <p:childTnLst>
                              <p:par>
                                <p:cTn id="9" presetID="10" presetClass="entr" presetSubtype="0" fill="hold" grpId="0" nodeType="afterEffect">
                                  <p:stCondLst>
                                    <p:cond delay="25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childTnLst>
                          </p:cTn>
                        </p:par>
                        <p:par>
                          <p:cTn id="12" fill="hold">
                            <p:stCondLst>
                              <p:cond delay="2000"/>
                            </p:stCondLst>
                            <p:childTnLst>
                              <p:par>
                                <p:cTn id="13" presetID="10" presetClass="entr" presetSubtype="0" fill="hold" nodeType="afterEffect">
                                  <p:stCondLst>
                                    <p:cond delay="2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750"/>
                                        <p:tgtEl>
                                          <p:spTgt spid="7"/>
                                        </p:tgtEl>
                                      </p:cBhvr>
                                    </p:animEffect>
                                  </p:childTnLst>
                                </p:cTn>
                              </p:par>
                            </p:childTnLst>
                          </p:cTn>
                        </p:par>
                        <p:par>
                          <p:cTn id="16" fill="hold">
                            <p:stCondLst>
                              <p:cond delay="3000"/>
                            </p:stCondLst>
                            <p:childTnLst>
                              <p:par>
                                <p:cTn id="17" presetID="10" presetClass="entr" presetSubtype="0" fill="hold" nodeType="afterEffect">
                                  <p:stCondLst>
                                    <p:cond delay="25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F6F89E-5FCD-DF89-89D7-6A710B983E21}"/>
              </a:ext>
            </a:extLst>
          </p:cNvPr>
          <p:cNvSpPr>
            <a:spLocks noGrp="1"/>
          </p:cNvSpPr>
          <p:nvPr>
            <p:ph type="title"/>
          </p:nvPr>
        </p:nvSpPr>
        <p:spPr>
          <a:xfrm>
            <a:off x="117474" y="180974"/>
            <a:ext cx="3225258" cy="3736540"/>
          </a:xfrm>
        </p:spPr>
        <p:txBody>
          <a:bodyPr vert="horz" lIns="91440" tIns="45720" rIns="91440" bIns="45720" rtlCol="0" anchor="b">
            <a:noAutofit/>
          </a:bodyPr>
          <a:lstStyle/>
          <a:p>
            <a:r>
              <a:rPr lang="en-US" sz="6000" b="1" kern="1200" dirty="0">
                <a:solidFill>
                  <a:schemeClr val="tx1"/>
                </a:solidFill>
                <a:latin typeface="+mn-lt"/>
                <a:ea typeface="+mj-ea"/>
                <a:cs typeface="+mj-cs"/>
              </a:rPr>
              <a:t>Initial Cost is a Barrier to Joining</a:t>
            </a:r>
          </a:p>
        </p:txBody>
      </p:sp>
      <p:grpSp>
        <p:nvGrpSpPr>
          <p:cNvPr id="19" name="Group 18">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20" name="Straight Connector 1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Rectangle 2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24479CE8-47B8-D9FF-5A80-E45FAFA65F24}"/>
              </a:ext>
            </a:extLst>
          </p:cNvPr>
          <p:cNvSpPr txBox="1">
            <a:spLocks/>
          </p:cNvSpPr>
          <p:nvPr/>
        </p:nvSpPr>
        <p:spPr>
          <a:xfrm>
            <a:off x="421723" y="5216015"/>
            <a:ext cx="10600953" cy="113490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dirty="0">
                <a:latin typeface="+mn-lt"/>
              </a:rPr>
              <a:t>At these costs, fewer Families are willing to “Take a Flier” on a Cub Scout Program that may – or may not – take off. </a:t>
            </a:r>
          </a:p>
        </p:txBody>
      </p:sp>
      <p:pic>
        <p:nvPicPr>
          <p:cNvPr id="6" name="Picture 5">
            <a:extLst>
              <a:ext uri="{FF2B5EF4-FFF2-40B4-BE49-F238E27FC236}">
                <a16:creationId xmlns:a16="http://schemas.microsoft.com/office/drawing/2014/main" id="{D183D7A6-E37A-D607-6A8D-88264C6AF2C5}"/>
              </a:ext>
            </a:extLst>
          </p:cNvPr>
          <p:cNvPicPr>
            <a:picLocks noChangeAspect="1"/>
          </p:cNvPicPr>
          <p:nvPr/>
        </p:nvPicPr>
        <p:blipFill>
          <a:blip r:embed="rId3"/>
          <a:stretch>
            <a:fillRect/>
          </a:stretch>
        </p:blipFill>
        <p:spPr>
          <a:xfrm>
            <a:off x="3612815" y="539053"/>
            <a:ext cx="7578048" cy="4665642"/>
          </a:xfrm>
          <a:prstGeom prst="rect">
            <a:avLst/>
          </a:prstGeom>
        </p:spPr>
      </p:pic>
    </p:spTree>
    <p:extLst>
      <p:ext uri="{BB962C8B-B14F-4D97-AF65-F5344CB8AC3E}">
        <p14:creationId xmlns:p14="http://schemas.microsoft.com/office/powerpoint/2010/main" val="816816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3000"/>
                            </p:stCondLst>
                            <p:childTnLst>
                              <p:par>
                                <p:cTn id="13" presetID="10" presetClass="entr" presetSubtype="0" fill="hold" grpId="0" nodeType="after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EF18F4BE-BEAA-D39E-BD13-D377CE3A6C12}"/>
              </a:ext>
            </a:extLst>
          </p:cNvPr>
          <p:cNvPicPr>
            <a:picLocks noChangeAspect="1"/>
          </p:cNvPicPr>
          <p:nvPr/>
        </p:nvPicPr>
        <p:blipFill>
          <a:blip r:embed="rId3"/>
          <a:stretch>
            <a:fillRect/>
          </a:stretch>
        </p:blipFill>
        <p:spPr>
          <a:xfrm>
            <a:off x="581895" y="1448571"/>
            <a:ext cx="3566102" cy="5392024"/>
          </a:xfrm>
          <a:prstGeom prst="rect">
            <a:avLst/>
          </a:prstGeom>
        </p:spPr>
      </p:pic>
      <p:pic>
        <p:nvPicPr>
          <p:cNvPr id="8" name="Picture 7">
            <a:extLst>
              <a:ext uri="{FF2B5EF4-FFF2-40B4-BE49-F238E27FC236}">
                <a16:creationId xmlns:a16="http://schemas.microsoft.com/office/drawing/2014/main" id="{E6CA95D3-C3D6-DAE0-037E-3BA2F8DE7CA8}"/>
              </a:ext>
            </a:extLst>
          </p:cNvPr>
          <p:cNvPicPr>
            <a:picLocks noChangeAspect="1"/>
          </p:cNvPicPr>
          <p:nvPr/>
        </p:nvPicPr>
        <p:blipFill>
          <a:blip r:embed="rId4"/>
          <a:stretch>
            <a:fillRect/>
          </a:stretch>
        </p:blipFill>
        <p:spPr>
          <a:xfrm>
            <a:off x="4460874" y="1537769"/>
            <a:ext cx="7306583" cy="5145664"/>
          </a:xfrm>
          <a:prstGeom prst="rect">
            <a:avLst/>
          </a:prstGeom>
        </p:spPr>
      </p:pic>
      <p:sp>
        <p:nvSpPr>
          <p:cNvPr id="7" name="Title 6">
            <a:extLst>
              <a:ext uri="{FF2B5EF4-FFF2-40B4-BE49-F238E27FC236}">
                <a16:creationId xmlns:a16="http://schemas.microsoft.com/office/drawing/2014/main" id="{772BB20F-39F6-43A2-A6DA-358B46C84FEC}"/>
              </a:ext>
            </a:extLst>
          </p:cNvPr>
          <p:cNvSpPr>
            <a:spLocks noGrp="1"/>
          </p:cNvSpPr>
          <p:nvPr>
            <p:ph type="title"/>
          </p:nvPr>
        </p:nvSpPr>
        <p:spPr>
          <a:xfrm>
            <a:off x="556532" y="643467"/>
            <a:ext cx="11210925" cy="744836"/>
          </a:xfrm>
        </p:spPr>
        <p:txBody>
          <a:bodyPr vert="horz" lIns="91440" tIns="45720" rIns="91440" bIns="45720" rtlCol="0" anchor="ctr">
            <a:noAutofit/>
          </a:bodyPr>
          <a:lstStyle/>
          <a:p>
            <a:pPr algn="ctr"/>
            <a:r>
              <a:rPr lang="en-US" sz="5600" b="1" kern="1200" dirty="0">
                <a:solidFill>
                  <a:schemeClr val="bg1"/>
                </a:solidFill>
                <a:latin typeface="+mn-lt"/>
                <a:ea typeface="+mj-ea"/>
                <a:cs typeface="+mj-cs"/>
              </a:rPr>
              <a:t>To Show Value – Build Your Program</a:t>
            </a:r>
          </a:p>
        </p:txBody>
      </p:sp>
    </p:spTree>
    <p:extLst>
      <p:ext uri="{BB962C8B-B14F-4D97-AF65-F5344CB8AC3E}">
        <p14:creationId xmlns:p14="http://schemas.microsoft.com/office/powerpoint/2010/main" val="312122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750"/>
                                        <p:tgtEl>
                                          <p:spTgt spid="14"/>
                                        </p:tgtEl>
                                      </p:cBhvr>
                                    </p:animEffect>
                                  </p:childTnLst>
                                </p:cTn>
                              </p:par>
                            </p:childTnLst>
                          </p:cTn>
                        </p:par>
                        <p:par>
                          <p:cTn id="12" fill="hold">
                            <p:stCondLst>
                              <p:cond delay="2000"/>
                            </p:stCondLst>
                            <p:childTnLst>
                              <p:par>
                                <p:cTn id="13" presetID="10" presetClass="entr" presetSubtype="0" fill="hold" nodeType="after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973F4EEE-9E4C-4FBC-BD71-8A1A4A9C3F68}"/>
              </a:ext>
            </a:extLst>
          </p:cNvPr>
          <p:cNvSpPr txBox="1">
            <a:spLocks/>
          </p:cNvSpPr>
          <p:nvPr/>
        </p:nvSpPr>
        <p:spPr>
          <a:xfrm>
            <a:off x="4399722" y="91267"/>
            <a:ext cx="7619999" cy="664874"/>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srgbClr val="003F87"/>
                </a:solidFill>
                <a:effectLst/>
                <a:uLnTx/>
                <a:uFillTx/>
                <a:latin typeface="Rockwell" panose="02060603020205020403" pitchFamily="18" charset="0"/>
                <a:ea typeface="+mj-ea"/>
                <a:cs typeface="+mj-cs"/>
              </a:rPr>
              <a:t>One Annual Activity Plan</a:t>
            </a:r>
          </a:p>
        </p:txBody>
      </p:sp>
      <p:sp>
        <p:nvSpPr>
          <p:cNvPr id="6" name="Rectangle 5">
            <a:extLst>
              <a:ext uri="{FF2B5EF4-FFF2-40B4-BE49-F238E27FC236}">
                <a16:creationId xmlns:a16="http://schemas.microsoft.com/office/drawing/2014/main" id="{B1C9544B-4621-42EE-B702-0CB0BD119E40}"/>
              </a:ext>
            </a:extLst>
          </p:cNvPr>
          <p:cNvSpPr txBox="1">
            <a:spLocks/>
          </p:cNvSpPr>
          <p:nvPr/>
        </p:nvSpPr>
        <p:spPr>
          <a:xfrm>
            <a:off x="4572000" y="834889"/>
            <a:ext cx="3816626" cy="58177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August:  Back to Pack</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Swim Party!</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Night with the Braves!</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September:  Get Out + Scout</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DragonCon Parade</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Walk in the Woods Day</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October:  Tents! Trunks!</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Bert Adams Scout Camp</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lang="en-US" sz="2000" dirty="0">
                <a:solidFill>
                  <a:srgbClr val="003F87"/>
                </a:solidFill>
                <a:latin typeface="Rockwell" panose="02060603020205020403" pitchFamily="18" charset="0"/>
              </a:rPr>
              <a:t>Trunk or Treat</a:t>
            </a:r>
            <a:endPar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endParaRP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November:  Salute!</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Veteran’s Day Parade</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Bike Ride Day</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December:  Holidaze</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Holiday Party with Family Cooking Potluck</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January:   Big Fun Overnight!</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Patriot’s Point? Cave?</a:t>
            </a:r>
          </a:p>
        </p:txBody>
      </p:sp>
      <p:sp>
        <p:nvSpPr>
          <p:cNvPr id="12" name="Rectangle 5">
            <a:extLst>
              <a:ext uri="{FF2B5EF4-FFF2-40B4-BE49-F238E27FC236}">
                <a16:creationId xmlns:a16="http://schemas.microsoft.com/office/drawing/2014/main" id="{4B7D2672-832D-4E90-80F4-72465816A06F}"/>
              </a:ext>
            </a:extLst>
          </p:cNvPr>
          <p:cNvSpPr txBox="1">
            <a:spLocks/>
          </p:cNvSpPr>
          <p:nvPr/>
        </p:nvSpPr>
        <p:spPr>
          <a:xfrm>
            <a:off x="8388626" y="815014"/>
            <a:ext cx="3631095" cy="58177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February:  Serve/Race</a:t>
            </a:r>
          </a:p>
          <a:p>
            <a:pPr marL="685800" marR="0" lvl="1" indent="-228600" algn="l" defTabSz="914400" rtl="0" eaLnBrk="1" fontAlgn="auto" latinLnBrk="0" hangingPunct="1">
              <a:lnSpc>
                <a:spcPct val="90000"/>
              </a:lnSpc>
              <a:spcBef>
                <a:spcPts val="6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Scouting 4 Food</a:t>
            </a:r>
          </a:p>
          <a:p>
            <a:pPr marL="685800" marR="0" lvl="1" indent="-228600" algn="l" defTabSz="914400" rtl="0" eaLnBrk="1" fontAlgn="auto" latinLnBrk="0" hangingPunct="1">
              <a:lnSpc>
                <a:spcPct val="90000"/>
              </a:lnSpc>
              <a:spcBef>
                <a:spcPts val="6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Pinewood Derby</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March:  Take Off!</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Kites + Rockets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April:  We’re Gonna Shine</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Nature Center Hike</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Spring Camp</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May:  End of School</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B&amp;G Awards Banquet</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Fishing Outing</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June:  Out ‘n’ About</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Day Camp</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Boating Day</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July:  Scout it Out</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4th of July Picnics</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3F87"/>
                </a:solidFill>
                <a:effectLst/>
                <a:uLnTx/>
                <a:uFillTx/>
                <a:latin typeface="Rockwell" panose="02060603020205020403" pitchFamily="18" charset="0"/>
                <a:ea typeface="+mn-ea"/>
                <a:cs typeface="+mn-cs"/>
              </a:rPr>
              <a:t>Resident Camp</a:t>
            </a:r>
          </a:p>
        </p:txBody>
      </p:sp>
      <p:pic>
        <p:nvPicPr>
          <p:cNvPr id="3" name="Picture 2">
            <a:extLst>
              <a:ext uri="{FF2B5EF4-FFF2-40B4-BE49-F238E27FC236}">
                <a16:creationId xmlns:a16="http://schemas.microsoft.com/office/drawing/2014/main" id="{39CBB493-DB53-250C-FD3F-4113F7549702}"/>
              </a:ext>
            </a:extLst>
          </p:cNvPr>
          <p:cNvPicPr>
            <a:picLocks noChangeAspect="1"/>
          </p:cNvPicPr>
          <p:nvPr/>
        </p:nvPicPr>
        <p:blipFill>
          <a:blip r:embed="rId3"/>
          <a:stretch>
            <a:fillRect/>
          </a:stretch>
        </p:blipFill>
        <p:spPr>
          <a:xfrm>
            <a:off x="-1" y="257174"/>
            <a:ext cx="4188883" cy="6283325"/>
          </a:xfrm>
          <a:prstGeom prst="rect">
            <a:avLst/>
          </a:prstGeom>
        </p:spPr>
      </p:pic>
    </p:spTree>
    <p:extLst>
      <p:ext uri="{BB962C8B-B14F-4D97-AF65-F5344CB8AC3E}">
        <p14:creationId xmlns:p14="http://schemas.microsoft.com/office/powerpoint/2010/main" val="1377234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par>
                          <p:cTn id="8" fill="hold">
                            <p:stCondLst>
                              <p:cond delay="500"/>
                            </p:stCondLst>
                            <p:childTnLst>
                              <p:par>
                                <p:cTn id="9" presetID="10" presetClass="entr" presetSubtype="0" fill="hold"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50"/>
                                        <p:tgtEl>
                                          <p:spTgt spid="3"/>
                                        </p:tgtEl>
                                      </p:cBhvr>
                                    </p:animEffect>
                                  </p:childTnLst>
                                </p:cTn>
                              </p:par>
                            </p:childTnLst>
                          </p:cTn>
                        </p:par>
                        <p:par>
                          <p:cTn id="12" fill="hold">
                            <p:stCondLst>
                              <p:cond delay="1000"/>
                            </p:stCondLst>
                            <p:childTnLst>
                              <p:par>
                                <p:cTn id="13" presetID="10" presetClass="entr" presetSubtype="0" fill="hold" nodeType="afterEffect">
                                  <p:stCondLst>
                                    <p:cond delay="25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250"/>
                                        <p:tgtEl>
                                          <p:spTgt spid="6">
                                            <p:txEl>
                                              <p:pRg st="0" end="0"/>
                                            </p:txEl>
                                          </p:spTgt>
                                        </p:tgtEl>
                                      </p:cBhvr>
                                    </p:animEffect>
                                  </p:childTnLst>
                                </p:cTn>
                              </p:par>
                            </p:childTnLst>
                          </p:cTn>
                        </p:par>
                        <p:par>
                          <p:cTn id="16" fill="hold">
                            <p:stCondLst>
                              <p:cond delay="1500"/>
                            </p:stCondLst>
                            <p:childTnLst>
                              <p:par>
                                <p:cTn id="17" presetID="10" presetClass="entr" presetSubtype="0" fill="hold" nodeType="afterEffect">
                                  <p:stCondLst>
                                    <p:cond delay="25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250"/>
                                        <p:tgtEl>
                                          <p:spTgt spid="6">
                                            <p:txEl>
                                              <p:pRg st="1" end="1"/>
                                            </p:txEl>
                                          </p:spTgt>
                                        </p:tgtEl>
                                      </p:cBhvr>
                                    </p:animEffect>
                                  </p:childTnLst>
                                </p:cTn>
                              </p:par>
                            </p:childTnLst>
                          </p:cTn>
                        </p:par>
                        <p:par>
                          <p:cTn id="20" fill="hold">
                            <p:stCondLst>
                              <p:cond delay="2000"/>
                            </p:stCondLst>
                            <p:childTnLst>
                              <p:par>
                                <p:cTn id="21" presetID="10" presetClass="entr" presetSubtype="0" fill="hold" nodeType="afterEffect">
                                  <p:stCondLst>
                                    <p:cond delay="25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250"/>
                                        <p:tgtEl>
                                          <p:spTgt spid="6">
                                            <p:txEl>
                                              <p:pRg st="2" end="2"/>
                                            </p:txEl>
                                          </p:spTgt>
                                        </p:tgtEl>
                                      </p:cBhvr>
                                    </p:animEffect>
                                  </p:childTnLst>
                                </p:cTn>
                              </p:par>
                            </p:childTnLst>
                          </p:cTn>
                        </p:par>
                        <p:par>
                          <p:cTn id="24" fill="hold">
                            <p:stCondLst>
                              <p:cond delay="2500"/>
                            </p:stCondLst>
                            <p:childTnLst>
                              <p:par>
                                <p:cTn id="25" presetID="10" presetClass="entr" presetSubtype="0" fill="hold" nodeType="afterEffect">
                                  <p:stCondLst>
                                    <p:cond delay="25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250"/>
                                        <p:tgtEl>
                                          <p:spTgt spid="6">
                                            <p:txEl>
                                              <p:pRg st="3" end="3"/>
                                            </p:txEl>
                                          </p:spTgt>
                                        </p:tgtEl>
                                      </p:cBhvr>
                                    </p:animEffect>
                                  </p:childTnLst>
                                </p:cTn>
                              </p:par>
                            </p:childTnLst>
                          </p:cTn>
                        </p:par>
                        <p:par>
                          <p:cTn id="28" fill="hold">
                            <p:stCondLst>
                              <p:cond delay="3000"/>
                            </p:stCondLst>
                            <p:childTnLst>
                              <p:par>
                                <p:cTn id="29" presetID="10" presetClass="entr" presetSubtype="0" fill="hold" nodeType="afterEffect">
                                  <p:stCondLst>
                                    <p:cond delay="25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250"/>
                                        <p:tgtEl>
                                          <p:spTgt spid="6">
                                            <p:txEl>
                                              <p:pRg st="4" end="4"/>
                                            </p:txEl>
                                          </p:spTgt>
                                        </p:tgtEl>
                                      </p:cBhvr>
                                    </p:animEffect>
                                  </p:childTnLst>
                                </p:cTn>
                              </p:par>
                            </p:childTnLst>
                          </p:cTn>
                        </p:par>
                        <p:par>
                          <p:cTn id="32" fill="hold">
                            <p:stCondLst>
                              <p:cond delay="3500"/>
                            </p:stCondLst>
                            <p:childTnLst>
                              <p:par>
                                <p:cTn id="33" presetID="10" presetClass="entr" presetSubtype="0" fill="hold" nodeType="afterEffect">
                                  <p:stCondLst>
                                    <p:cond delay="25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250"/>
                                        <p:tgtEl>
                                          <p:spTgt spid="6">
                                            <p:txEl>
                                              <p:pRg st="5" end="5"/>
                                            </p:txEl>
                                          </p:spTgt>
                                        </p:tgtEl>
                                      </p:cBhvr>
                                    </p:animEffect>
                                  </p:childTnLst>
                                </p:cTn>
                              </p:par>
                            </p:childTnLst>
                          </p:cTn>
                        </p:par>
                        <p:par>
                          <p:cTn id="36" fill="hold">
                            <p:stCondLst>
                              <p:cond delay="4000"/>
                            </p:stCondLst>
                            <p:childTnLst>
                              <p:par>
                                <p:cTn id="37" presetID="10" presetClass="entr" presetSubtype="0" fill="hold" nodeType="afterEffect">
                                  <p:stCondLst>
                                    <p:cond delay="25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fade">
                                      <p:cBhvr>
                                        <p:cTn id="39" dur="250"/>
                                        <p:tgtEl>
                                          <p:spTgt spid="6">
                                            <p:txEl>
                                              <p:pRg st="6" end="6"/>
                                            </p:txEl>
                                          </p:spTgt>
                                        </p:tgtEl>
                                      </p:cBhvr>
                                    </p:animEffect>
                                  </p:childTnLst>
                                </p:cTn>
                              </p:par>
                            </p:childTnLst>
                          </p:cTn>
                        </p:par>
                        <p:par>
                          <p:cTn id="40" fill="hold">
                            <p:stCondLst>
                              <p:cond delay="4500"/>
                            </p:stCondLst>
                            <p:childTnLst>
                              <p:par>
                                <p:cTn id="41" presetID="10" presetClass="entr" presetSubtype="0" fill="hold" nodeType="afterEffect">
                                  <p:stCondLst>
                                    <p:cond delay="25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fade">
                                      <p:cBhvr>
                                        <p:cTn id="43" dur="250"/>
                                        <p:tgtEl>
                                          <p:spTgt spid="6">
                                            <p:txEl>
                                              <p:pRg st="7" end="7"/>
                                            </p:txEl>
                                          </p:spTgt>
                                        </p:tgtEl>
                                      </p:cBhvr>
                                    </p:animEffect>
                                  </p:childTnLst>
                                </p:cTn>
                              </p:par>
                            </p:childTnLst>
                          </p:cTn>
                        </p:par>
                        <p:par>
                          <p:cTn id="44" fill="hold">
                            <p:stCondLst>
                              <p:cond delay="5000"/>
                            </p:stCondLst>
                            <p:childTnLst>
                              <p:par>
                                <p:cTn id="45" presetID="10" presetClass="entr" presetSubtype="0" fill="hold" nodeType="afterEffect">
                                  <p:stCondLst>
                                    <p:cond delay="25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fade">
                                      <p:cBhvr>
                                        <p:cTn id="47" dur="250"/>
                                        <p:tgtEl>
                                          <p:spTgt spid="6">
                                            <p:txEl>
                                              <p:pRg st="8" end="8"/>
                                            </p:txEl>
                                          </p:spTgt>
                                        </p:tgtEl>
                                      </p:cBhvr>
                                    </p:animEffect>
                                  </p:childTnLst>
                                </p:cTn>
                              </p:par>
                            </p:childTnLst>
                          </p:cTn>
                        </p:par>
                        <p:par>
                          <p:cTn id="48" fill="hold">
                            <p:stCondLst>
                              <p:cond delay="5500"/>
                            </p:stCondLst>
                            <p:childTnLst>
                              <p:par>
                                <p:cTn id="49" presetID="10" presetClass="entr" presetSubtype="0" fill="hold" nodeType="afterEffect">
                                  <p:stCondLst>
                                    <p:cond delay="250"/>
                                  </p:stCondLst>
                                  <p:childTnLst>
                                    <p:set>
                                      <p:cBhvr>
                                        <p:cTn id="50" dur="1" fill="hold">
                                          <p:stCondLst>
                                            <p:cond delay="0"/>
                                          </p:stCondLst>
                                        </p:cTn>
                                        <p:tgtEl>
                                          <p:spTgt spid="6">
                                            <p:txEl>
                                              <p:pRg st="9" end="9"/>
                                            </p:txEl>
                                          </p:spTgt>
                                        </p:tgtEl>
                                        <p:attrNameLst>
                                          <p:attrName>style.visibility</p:attrName>
                                        </p:attrNameLst>
                                      </p:cBhvr>
                                      <p:to>
                                        <p:strVal val="visible"/>
                                      </p:to>
                                    </p:set>
                                    <p:animEffect transition="in" filter="fade">
                                      <p:cBhvr>
                                        <p:cTn id="51" dur="250"/>
                                        <p:tgtEl>
                                          <p:spTgt spid="6">
                                            <p:txEl>
                                              <p:pRg st="9" end="9"/>
                                            </p:txEl>
                                          </p:spTgt>
                                        </p:tgtEl>
                                      </p:cBhvr>
                                    </p:animEffect>
                                  </p:childTnLst>
                                </p:cTn>
                              </p:par>
                            </p:childTnLst>
                          </p:cTn>
                        </p:par>
                        <p:par>
                          <p:cTn id="52" fill="hold">
                            <p:stCondLst>
                              <p:cond delay="6000"/>
                            </p:stCondLst>
                            <p:childTnLst>
                              <p:par>
                                <p:cTn id="53" presetID="10" presetClass="entr" presetSubtype="0" fill="hold" nodeType="afterEffect">
                                  <p:stCondLst>
                                    <p:cond delay="250"/>
                                  </p:stCondLst>
                                  <p:childTnLst>
                                    <p:set>
                                      <p:cBhvr>
                                        <p:cTn id="54" dur="1" fill="hold">
                                          <p:stCondLst>
                                            <p:cond delay="0"/>
                                          </p:stCondLst>
                                        </p:cTn>
                                        <p:tgtEl>
                                          <p:spTgt spid="6">
                                            <p:txEl>
                                              <p:pRg st="10" end="10"/>
                                            </p:txEl>
                                          </p:spTgt>
                                        </p:tgtEl>
                                        <p:attrNameLst>
                                          <p:attrName>style.visibility</p:attrName>
                                        </p:attrNameLst>
                                      </p:cBhvr>
                                      <p:to>
                                        <p:strVal val="visible"/>
                                      </p:to>
                                    </p:set>
                                    <p:animEffect transition="in" filter="fade">
                                      <p:cBhvr>
                                        <p:cTn id="55" dur="250"/>
                                        <p:tgtEl>
                                          <p:spTgt spid="6">
                                            <p:txEl>
                                              <p:pRg st="10" end="10"/>
                                            </p:txEl>
                                          </p:spTgt>
                                        </p:tgtEl>
                                      </p:cBhvr>
                                    </p:animEffect>
                                  </p:childTnLst>
                                </p:cTn>
                              </p:par>
                            </p:childTnLst>
                          </p:cTn>
                        </p:par>
                        <p:par>
                          <p:cTn id="56" fill="hold">
                            <p:stCondLst>
                              <p:cond delay="6500"/>
                            </p:stCondLst>
                            <p:childTnLst>
                              <p:par>
                                <p:cTn id="57" presetID="10" presetClass="entr" presetSubtype="0" fill="hold" nodeType="afterEffect">
                                  <p:stCondLst>
                                    <p:cond delay="250"/>
                                  </p:stCondLst>
                                  <p:childTnLst>
                                    <p:set>
                                      <p:cBhvr>
                                        <p:cTn id="58" dur="1" fill="hold">
                                          <p:stCondLst>
                                            <p:cond delay="0"/>
                                          </p:stCondLst>
                                        </p:cTn>
                                        <p:tgtEl>
                                          <p:spTgt spid="6">
                                            <p:txEl>
                                              <p:pRg st="11" end="11"/>
                                            </p:txEl>
                                          </p:spTgt>
                                        </p:tgtEl>
                                        <p:attrNameLst>
                                          <p:attrName>style.visibility</p:attrName>
                                        </p:attrNameLst>
                                      </p:cBhvr>
                                      <p:to>
                                        <p:strVal val="visible"/>
                                      </p:to>
                                    </p:set>
                                    <p:animEffect transition="in" filter="fade">
                                      <p:cBhvr>
                                        <p:cTn id="59" dur="250"/>
                                        <p:tgtEl>
                                          <p:spTgt spid="6">
                                            <p:txEl>
                                              <p:pRg st="11" end="11"/>
                                            </p:txEl>
                                          </p:spTgt>
                                        </p:tgtEl>
                                      </p:cBhvr>
                                    </p:animEffect>
                                  </p:childTnLst>
                                </p:cTn>
                              </p:par>
                            </p:childTnLst>
                          </p:cTn>
                        </p:par>
                        <p:par>
                          <p:cTn id="60" fill="hold">
                            <p:stCondLst>
                              <p:cond delay="7000"/>
                            </p:stCondLst>
                            <p:childTnLst>
                              <p:par>
                                <p:cTn id="61" presetID="10" presetClass="entr" presetSubtype="0" fill="hold" nodeType="afterEffect">
                                  <p:stCondLst>
                                    <p:cond delay="250"/>
                                  </p:stCondLst>
                                  <p:childTnLst>
                                    <p:set>
                                      <p:cBhvr>
                                        <p:cTn id="62" dur="1" fill="hold">
                                          <p:stCondLst>
                                            <p:cond delay="0"/>
                                          </p:stCondLst>
                                        </p:cTn>
                                        <p:tgtEl>
                                          <p:spTgt spid="6">
                                            <p:txEl>
                                              <p:pRg st="12" end="12"/>
                                            </p:txEl>
                                          </p:spTgt>
                                        </p:tgtEl>
                                        <p:attrNameLst>
                                          <p:attrName>style.visibility</p:attrName>
                                        </p:attrNameLst>
                                      </p:cBhvr>
                                      <p:to>
                                        <p:strVal val="visible"/>
                                      </p:to>
                                    </p:set>
                                    <p:animEffect transition="in" filter="fade">
                                      <p:cBhvr>
                                        <p:cTn id="63" dur="250"/>
                                        <p:tgtEl>
                                          <p:spTgt spid="6">
                                            <p:txEl>
                                              <p:pRg st="12" end="12"/>
                                            </p:txEl>
                                          </p:spTgt>
                                        </p:tgtEl>
                                      </p:cBhvr>
                                    </p:animEffect>
                                  </p:childTnLst>
                                </p:cTn>
                              </p:par>
                            </p:childTnLst>
                          </p:cTn>
                        </p:par>
                        <p:par>
                          <p:cTn id="64" fill="hold">
                            <p:stCondLst>
                              <p:cond delay="7500"/>
                            </p:stCondLst>
                            <p:childTnLst>
                              <p:par>
                                <p:cTn id="65" presetID="10" presetClass="entr" presetSubtype="0" fill="hold" nodeType="afterEffect">
                                  <p:stCondLst>
                                    <p:cond delay="250"/>
                                  </p:stCondLst>
                                  <p:childTnLst>
                                    <p:set>
                                      <p:cBhvr>
                                        <p:cTn id="66" dur="1" fill="hold">
                                          <p:stCondLst>
                                            <p:cond delay="0"/>
                                          </p:stCondLst>
                                        </p:cTn>
                                        <p:tgtEl>
                                          <p:spTgt spid="6">
                                            <p:txEl>
                                              <p:pRg st="13" end="13"/>
                                            </p:txEl>
                                          </p:spTgt>
                                        </p:tgtEl>
                                        <p:attrNameLst>
                                          <p:attrName>style.visibility</p:attrName>
                                        </p:attrNameLst>
                                      </p:cBhvr>
                                      <p:to>
                                        <p:strVal val="visible"/>
                                      </p:to>
                                    </p:set>
                                    <p:animEffect transition="in" filter="fade">
                                      <p:cBhvr>
                                        <p:cTn id="67" dur="250"/>
                                        <p:tgtEl>
                                          <p:spTgt spid="6">
                                            <p:txEl>
                                              <p:pRg st="13" end="13"/>
                                            </p:txEl>
                                          </p:spTgt>
                                        </p:tgtEl>
                                      </p:cBhvr>
                                    </p:animEffect>
                                  </p:childTnLst>
                                </p:cTn>
                              </p:par>
                            </p:childTnLst>
                          </p:cTn>
                        </p:par>
                        <p:par>
                          <p:cTn id="68" fill="hold">
                            <p:stCondLst>
                              <p:cond delay="8000"/>
                            </p:stCondLst>
                            <p:childTnLst>
                              <p:par>
                                <p:cTn id="69" presetID="10" presetClass="entr" presetSubtype="0" fill="hold" nodeType="afterEffect">
                                  <p:stCondLst>
                                    <p:cond delay="250"/>
                                  </p:stCondLst>
                                  <p:childTnLst>
                                    <p:set>
                                      <p:cBhvr>
                                        <p:cTn id="70" dur="1" fill="hold">
                                          <p:stCondLst>
                                            <p:cond delay="0"/>
                                          </p:stCondLst>
                                        </p:cTn>
                                        <p:tgtEl>
                                          <p:spTgt spid="6">
                                            <p:txEl>
                                              <p:pRg st="14" end="14"/>
                                            </p:txEl>
                                          </p:spTgt>
                                        </p:tgtEl>
                                        <p:attrNameLst>
                                          <p:attrName>style.visibility</p:attrName>
                                        </p:attrNameLst>
                                      </p:cBhvr>
                                      <p:to>
                                        <p:strVal val="visible"/>
                                      </p:to>
                                    </p:set>
                                    <p:animEffect transition="in" filter="fade">
                                      <p:cBhvr>
                                        <p:cTn id="71" dur="250"/>
                                        <p:tgtEl>
                                          <p:spTgt spid="6">
                                            <p:txEl>
                                              <p:pRg st="14" end="14"/>
                                            </p:txEl>
                                          </p:spTgt>
                                        </p:tgtEl>
                                      </p:cBhvr>
                                    </p:animEffect>
                                  </p:childTnLst>
                                </p:cTn>
                              </p:par>
                            </p:childTnLst>
                          </p:cTn>
                        </p:par>
                        <p:par>
                          <p:cTn id="72" fill="hold">
                            <p:stCondLst>
                              <p:cond delay="8500"/>
                            </p:stCondLst>
                            <p:childTnLst>
                              <p:par>
                                <p:cTn id="73" presetID="10" presetClass="entr" presetSubtype="0" fill="hold" nodeType="afterEffect">
                                  <p:stCondLst>
                                    <p:cond delay="250"/>
                                  </p:stCondLst>
                                  <p:childTnLst>
                                    <p:set>
                                      <p:cBhvr>
                                        <p:cTn id="74" dur="1" fill="hold">
                                          <p:stCondLst>
                                            <p:cond delay="0"/>
                                          </p:stCondLst>
                                        </p:cTn>
                                        <p:tgtEl>
                                          <p:spTgt spid="6">
                                            <p:txEl>
                                              <p:pRg st="15" end="15"/>
                                            </p:txEl>
                                          </p:spTgt>
                                        </p:tgtEl>
                                        <p:attrNameLst>
                                          <p:attrName>style.visibility</p:attrName>
                                        </p:attrNameLst>
                                      </p:cBhvr>
                                      <p:to>
                                        <p:strVal val="visible"/>
                                      </p:to>
                                    </p:set>
                                    <p:animEffect transition="in" filter="fade">
                                      <p:cBhvr>
                                        <p:cTn id="75" dur="250"/>
                                        <p:tgtEl>
                                          <p:spTgt spid="6">
                                            <p:txEl>
                                              <p:pRg st="15" end="15"/>
                                            </p:txEl>
                                          </p:spTgt>
                                        </p:tgtEl>
                                      </p:cBhvr>
                                    </p:animEffect>
                                  </p:childTnLst>
                                </p:cTn>
                              </p:par>
                            </p:childTnLst>
                          </p:cTn>
                        </p:par>
                        <p:par>
                          <p:cTn id="76" fill="hold">
                            <p:stCondLst>
                              <p:cond delay="9000"/>
                            </p:stCondLst>
                            <p:childTnLst>
                              <p:par>
                                <p:cTn id="77" presetID="10" presetClass="entr" presetSubtype="0" fill="hold" nodeType="afterEffect">
                                  <p:stCondLst>
                                    <p:cond delay="250"/>
                                  </p:stCondLst>
                                  <p:childTnLst>
                                    <p:set>
                                      <p:cBhvr>
                                        <p:cTn id="78" dur="1" fill="hold">
                                          <p:stCondLst>
                                            <p:cond delay="0"/>
                                          </p:stCondLst>
                                        </p:cTn>
                                        <p:tgtEl>
                                          <p:spTgt spid="12">
                                            <p:txEl>
                                              <p:pRg st="0" end="0"/>
                                            </p:txEl>
                                          </p:spTgt>
                                        </p:tgtEl>
                                        <p:attrNameLst>
                                          <p:attrName>style.visibility</p:attrName>
                                        </p:attrNameLst>
                                      </p:cBhvr>
                                      <p:to>
                                        <p:strVal val="visible"/>
                                      </p:to>
                                    </p:set>
                                    <p:animEffect transition="in" filter="fade">
                                      <p:cBhvr>
                                        <p:cTn id="79" dur="250"/>
                                        <p:tgtEl>
                                          <p:spTgt spid="12">
                                            <p:txEl>
                                              <p:pRg st="0" end="0"/>
                                            </p:txEl>
                                          </p:spTgt>
                                        </p:tgtEl>
                                      </p:cBhvr>
                                    </p:animEffect>
                                  </p:childTnLst>
                                </p:cTn>
                              </p:par>
                            </p:childTnLst>
                          </p:cTn>
                        </p:par>
                        <p:par>
                          <p:cTn id="80" fill="hold">
                            <p:stCondLst>
                              <p:cond delay="9500"/>
                            </p:stCondLst>
                            <p:childTnLst>
                              <p:par>
                                <p:cTn id="81" presetID="10" presetClass="entr" presetSubtype="0" fill="hold" nodeType="afterEffect">
                                  <p:stCondLst>
                                    <p:cond delay="250"/>
                                  </p:stCondLst>
                                  <p:childTnLst>
                                    <p:set>
                                      <p:cBhvr>
                                        <p:cTn id="82" dur="1" fill="hold">
                                          <p:stCondLst>
                                            <p:cond delay="0"/>
                                          </p:stCondLst>
                                        </p:cTn>
                                        <p:tgtEl>
                                          <p:spTgt spid="12">
                                            <p:txEl>
                                              <p:pRg st="1" end="1"/>
                                            </p:txEl>
                                          </p:spTgt>
                                        </p:tgtEl>
                                        <p:attrNameLst>
                                          <p:attrName>style.visibility</p:attrName>
                                        </p:attrNameLst>
                                      </p:cBhvr>
                                      <p:to>
                                        <p:strVal val="visible"/>
                                      </p:to>
                                    </p:set>
                                    <p:animEffect transition="in" filter="fade">
                                      <p:cBhvr>
                                        <p:cTn id="83" dur="250"/>
                                        <p:tgtEl>
                                          <p:spTgt spid="12">
                                            <p:txEl>
                                              <p:pRg st="1" end="1"/>
                                            </p:txEl>
                                          </p:spTgt>
                                        </p:tgtEl>
                                      </p:cBhvr>
                                    </p:animEffect>
                                  </p:childTnLst>
                                </p:cTn>
                              </p:par>
                            </p:childTnLst>
                          </p:cTn>
                        </p:par>
                        <p:par>
                          <p:cTn id="84" fill="hold">
                            <p:stCondLst>
                              <p:cond delay="10000"/>
                            </p:stCondLst>
                            <p:childTnLst>
                              <p:par>
                                <p:cTn id="85" presetID="10" presetClass="entr" presetSubtype="0" fill="hold" nodeType="afterEffect">
                                  <p:stCondLst>
                                    <p:cond delay="250"/>
                                  </p:stCondLst>
                                  <p:childTnLst>
                                    <p:set>
                                      <p:cBhvr>
                                        <p:cTn id="86" dur="1" fill="hold">
                                          <p:stCondLst>
                                            <p:cond delay="0"/>
                                          </p:stCondLst>
                                        </p:cTn>
                                        <p:tgtEl>
                                          <p:spTgt spid="12">
                                            <p:txEl>
                                              <p:pRg st="2" end="2"/>
                                            </p:txEl>
                                          </p:spTgt>
                                        </p:tgtEl>
                                        <p:attrNameLst>
                                          <p:attrName>style.visibility</p:attrName>
                                        </p:attrNameLst>
                                      </p:cBhvr>
                                      <p:to>
                                        <p:strVal val="visible"/>
                                      </p:to>
                                    </p:set>
                                    <p:animEffect transition="in" filter="fade">
                                      <p:cBhvr>
                                        <p:cTn id="87" dur="250"/>
                                        <p:tgtEl>
                                          <p:spTgt spid="12">
                                            <p:txEl>
                                              <p:pRg st="2" end="2"/>
                                            </p:txEl>
                                          </p:spTgt>
                                        </p:tgtEl>
                                      </p:cBhvr>
                                    </p:animEffect>
                                  </p:childTnLst>
                                </p:cTn>
                              </p:par>
                            </p:childTnLst>
                          </p:cTn>
                        </p:par>
                        <p:par>
                          <p:cTn id="88" fill="hold">
                            <p:stCondLst>
                              <p:cond delay="10500"/>
                            </p:stCondLst>
                            <p:childTnLst>
                              <p:par>
                                <p:cTn id="89" presetID="10" presetClass="entr" presetSubtype="0" fill="hold" nodeType="afterEffect">
                                  <p:stCondLst>
                                    <p:cond delay="250"/>
                                  </p:stCondLst>
                                  <p:childTnLst>
                                    <p:set>
                                      <p:cBhvr>
                                        <p:cTn id="90" dur="1" fill="hold">
                                          <p:stCondLst>
                                            <p:cond delay="0"/>
                                          </p:stCondLst>
                                        </p:cTn>
                                        <p:tgtEl>
                                          <p:spTgt spid="12">
                                            <p:txEl>
                                              <p:pRg st="3" end="3"/>
                                            </p:txEl>
                                          </p:spTgt>
                                        </p:tgtEl>
                                        <p:attrNameLst>
                                          <p:attrName>style.visibility</p:attrName>
                                        </p:attrNameLst>
                                      </p:cBhvr>
                                      <p:to>
                                        <p:strVal val="visible"/>
                                      </p:to>
                                    </p:set>
                                    <p:animEffect transition="in" filter="fade">
                                      <p:cBhvr>
                                        <p:cTn id="91" dur="250"/>
                                        <p:tgtEl>
                                          <p:spTgt spid="12">
                                            <p:txEl>
                                              <p:pRg st="3" end="3"/>
                                            </p:txEl>
                                          </p:spTgt>
                                        </p:tgtEl>
                                      </p:cBhvr>
                                    </p:animEffect>
                                  </p:childTnLst>
                                </p:cTn>
                              </p:par>
                            </p:childTnLst>
                          </p:cTn>
                        </p:par>
                        <p:par>
                          <p:cTn id="92" fill="hold">
                            <p:stCondLst>
                              <p:cond delay="11000"/>
                            </p:stCondLst>
                            <p:childTnLst>
                              <p:par>
                                <p:cTn id="93" presetID="10" presetClass="entr" presetSubtype="0" fill="hold" nodeType="afterEffect">
                                  <p:stCondLst>
                                    <p:cond delay="250"/>
                                  </p:stCondLst>
                                  <p:childTnLst>
                                    <p:set>
                                      <p:cBhvr>
                                        <p:cTn id="94" dur="1" fill="hold">
                                          <p:stCondLst>
                                            <p:cond delay="0"/>
                                          </p:stCondLst>
                                        </p:cTn>
                                        <p:tgtEl>
                                          <p:spTgt spid="12">
                                            <p:txEl>
                                              <p:pRg st="4" end="4"/>
                                            </p:txEl>
                                          </p:spTgt>
                                        </p:tgtEl>
                                        <p:attrNameLst>
                                          <p:attrName>style.visibility</p:attrName>
                                        </p:attrNameLst>
                                      </p:cBhvr>
                                      <p:to>
                                        <p:strVal val="visible"/>
                                      </p:to>
                                    </p:set>
                                    <p:animEffect transition="in" filter="fade">
                                      <p:cBhvr>
                                        <p:cTn id="95" dur="250"/>
                                        <p:tgtEl>
                                          <p:spTgt spid="12">
                                            <p:txEl>
                                              <p:pRg st="4" end="4"/>
                                            </p:txEl>
                                          </p:spTgt>
                                        </p:tgtEl>
                                      </p:cBhvr>
                                    </p:animEffect>
                                  </p:childTnLst>
                                </p:cTn>
                              </p:par>
                            </p:childTnLst>
                          </p:cTn>
                        </p:par>
                        <p:par>
                          <p:cTn id="96" fill="hold">
                            <p:stCondLst>
                              <p:cond delay="11500"/>
                            </p:stCondLst>
                            <p:childTnLst>
                              <p:par>
                                <p:cTn id="97" presetID="10" presetClass="entr" presetSubtype="0" fill="hold" nodeType="afterEffect">
                                  <p:stCondLst>
                                    <p:cond delay="250"/>
                                  </p:stCondLst>
                                  <p:childTnLst>
                                    <p:set>
                                      <p:cBhvr>
                                        <p:cTn id="98" dur="1" fill="hold">
                                          <p:stCondLst>
                                            <p:cond delay="0"/>
                                          </p:stCondLst>
                                        </p:cTn>
                                        <p:tgtEl>
                                          <p:spTgt spid="12">
                                            <p:txEl>
                                              <p:pRg st="5" end="5"/>
                                            </p:txEl>
                                          </p:spTgt>
                                        </p:tgtEl>
                                        <p:attrNameLst>
                                          <p:attrName>style.visibility</p:attrName>
                                        </p:attrNameLst>
                                      </p:cBhvr>
                                      <p:to>
                                        <p:strVal val="visible"/>
                                      </p:to>
                                    </p:set>
                                    <p:animEffect transition="in" filter="fade">
                                      <p:cBhvr>
                                        <p:cTn id="99" dur="250"/>
                                        <p:tgtEl>
                                          <p:spTgt spid="12">
                                            <p:txEl>
                                              <p:pRg st="5" end="5"/>
                                            </p:txEl>
                                          </p:spTgt>
                                        </p:tgtEl>
                                      </p:cBhvr>
                                    </p:animEffect>
                                  </p:childTnLst>
                                </p:cTn>
                              </p:par>
                            </p:childTnLst>
                          </p:cTn>
                        </p:par>
                        <p:par>
                          <p:cTn id="100" fill="hold">
                            <p:stCondLst>
                              <p:cond delay="12000"/>
                            </p:stCondLst>
                            <p:childTnLst>
                              <p:par>
                                <p:cTn id="101" presetID="10" presetClass="entr" presetSubtype="0" fill="hold" nodeType="afterEffect">
                                  <p:stCondLst>
                                    <p:cond delay="250"/>
                                  </p:stCondLst>
                                  <p:childTnLst>
                                    <p:set>
                                      <p:cBhvr>
                                        <p:cTn id="102" dur="1" fill="hold">
                                          <p:stCondLst>
                                            <p:cond delay="0"/>
                                          </p:stCondLst>
                                        </p:cTn>
                                        <p:tgtEl>
                                          <p:spTgt spid="12">
                                            <p:txEl>
                                              <p:pRg st="6" end="6"/>
                                            </p:txEl>
                                          </p:spTgt>
                                        </p:tgtEl>
                                        <p:attrNameLst>
                                          <p:attrName>style.visibility</p:attrName>
                                        </p:attrNameLst>
                                      </p:cBhvr>
                                      <p:to>
                                        <p:strVal val="visible"/>
                                      </p:to>
                                    </p:set>
                                    <p:animEffect transition="in" filter="fade">
                                      <p:cBhvr>
                                        <p:cTn id="103" dur="250"/>
                                        <p:tgtEl>
                                          <p:spTgt spid="12">
                                            <p:txEl>
                                              <p:pRg st="6" end="6"/>
                                            </p:txEl>
                                          </p:spTgt>
                                        </p:tgtEl>
                                      </p:cBhvr>
                                    </p:animEffect>
                                  </p:childTnLst>
                                </p:cTn>
                              </p:par>
                            </p:childTnLst>
                          </p:cTn>
                        </p:par>
                        <p:par>
                          <p:cTn id="104" fill="hold">
                            <p:stCondLst>
                              <p:cond delay="12500"/>
                            </p:stCondLst>
                            <p:childTnLst>
                              <p:par>
                                <p:cTn id="105" presetID="10" presetClass="entr" presetSubtype="0" fill="hold" nodeType="afterEffect">
                                  <p:stCondLst>
                                    <p:cond delay="250"/>
                                  </p:stCondLst>
                                  <p:childTnLst>
                                    <p:set>
                                      <p:cBhvr>
                                        <p:cTn id="106" dur="1" fill="hold">
                                          <p:stCondLst>
                                            <p:cond delay="0"/>
                                          </p:stCondLst>
                                        </p:cTn>
                                        <p:tgtEl>
                                          <p:spTgt spid="12">
                                            <p:txEl>
                                              <p:pRg st="7" end="7"/>
                                            </p:txEl>
                                          </p:spTgt>
                                        </p:tgtEl>
                                        <p:attrNameLst>
                                          <p:attrName>style.visibility</p:attrName>
                                        </p:attrNameLst>
                                      </p:cBhvr>
                                      <p:to>
                                        <p:strVal val="visible"/>
                                      </p:to>
                                    </p:set>
                                    <p:animEffect transition="in" filter="fade">
                                      <p:cBhvr>
                                        <p:cTn id="107" dur="250"/>
                                        <p:tgtEl>
                                          <p:spTgt spid="12">
                                            <p:txEl>
                                              <p:pRg st="7" end="7"/>
                                            </p:txEl>
                                          </p:spTgt>
                                        </p:tgtEl>
                                      </p:cBhvr>
                                    </p:animEffect>
                                  </p:childTnLst>
                                </p:cTn>
                              </p:par>
                            </p:childTnLst>
                          </p:cTn>
                        </p:par>
                        <p:par>
                          <p:cTn id="108" fill="hold">
                            <p:stCondLst>
                              <p:cond delay="13000"/>
                            </p:stCondLst>
                            <p:childTnLst>
                              <p:par>
                                <p:cTn id="109" presetID="10" presetClass="entr" presetSubtype="0" fill="hold" nodeType="afterEffect">
                                  <p:stCondLst>
                                    <p:cond delay="250"/>
                                  </p:stCondLst>
                                  <p:childTnLst>
                                    <p:set>
                                      <p:cBhvr>
                                        <p:cTn id="110" dur="1" fill="hold">
                                          <p:stCondLst>
                                            <p:cond delay="0"/>
                                          </p:stCondLst>
                                        </p:cTn>
                                        <p:tgtEl>
                                          <p:spTgt spid="12">
                                            <p:txEl>
                                              <p:pRg st="8" end="8"/>
                                            </p:txEl>
                                          </p:spTgt>
                                        </p:tgtEl>
                                        <p:attrNameLst>
                                          <p:attrName>style.visibility</p:attrName>
                                        </p:attrNameLst>
                                      </p:cBhvr>
                                      <p:to>
                                        <p:strVal val="visible"/>
                                      </p:to>
                                    </p:set>
                                    <p:animEffect transition="in" filter="fade">
                                      <p:cBhvr>
                                        <p:cTn id="111" dur="250"/>
                                        <p:tgtEl>
                                          <p:spTgt spid="12">
                                            <p:txEl>
                                              <p:pRg st="8" end="8"/>
                                            </p:txEl>
                                          </p:spTgt>
                                        </p:tgtEl>
                                      </p:cBhvr>
                                    </p:animEffect>
                                  </p:childTnLst>
                                </p:cTn>
                              </p:par>
                            </p:childTnLst>
                          </p:cTn>
                        </p:par>
                        <p:par>
                          <p:cTn id="112" fill="hold">
                            <p:stCondLst>
                              <p:cond delay="13500"/>
                            </p:stCondLst>
                            <p:childTnLst>
                              <p:par>
                                <p:cTn id="113" presetID="10" presetClass="entr" presetSubtype="0" fill="hold" nodeType="afterEffect">
                                  <p:stCondLst>
                                    <p:cond delay="250"/>
                                  </p:stCondLst>
                                  <p:childTnLst>
                                    <p:set>
                                      <p:cBhvr>
                                        <p:cTn id="114" dur="1" fill="hold">
                                          <p:stCondLst>
                                            <p:cond delay="0"/>
                                          </p:stCondLst>
                                        </p:cTn>
                                        <p:tgtEl>
                                          <p:spTgt spid="12">
                                            <p:txEl>
                                              <p:pRg st="9" end="9"/>
                                            </p:txEl>
                                          </p:spTgt>
                                        </p:tgtEl>
                                        <p:attrNameLst>
                                          <p:attrName>style.visibility</p:attrName>
                                        </p:attrNameLst>
                                      </p:cBhvr>
                                      <p:to>
                                        <p:strVal val="visible"/>
                                      </p:to>
                                    </p:set>
                                    <p:animEffect transition="in" filter="fade">
                                      <p:cBhvr>
                                        <p:cTn id="115" dur="250"/>
                                        <p:tgtEl>
                                          <p:spTgt spid="12">
                                            <p:txEl>
                                              <p:pRg st="9" end="9"/>
                                            </p:txEl>
                                          </p:spTgt>
                                        </p:tgtEl>
                                      </p:cBhvr>
                                    </p:animEffect>
                                  </p:childTnLst>
                                </p:cTn>
                              </p:par>
                            </p:childTnLst>
                          </p:cTn>
                        </p:par>
                        <p:par>
                          <p:cTn id="116" fill="hold">
                            <p:stCondLst>
                              <p:cond delay="14000"/>
                            </p:stCondLst>
                            <p:childTnLst>
                              <p:par>
                                <p:cTn id="117" presetID="10" presetClass="entr" presetSubtype="0" fill="hold" nodeType="afterEffect">
                                  <p:stCondLst>
                                    <p:cond delay="250"/>
                                  </p:stCondLst>
                                  <p:childTnLst>
                                    <p:set>
                                      <p:cBhvr>
                                        <p:cTn id="118" dur="1" fill="hold">
                                          <p:stCondLst>
                                            <p:cond delay="0"/>
                                          </p:stCondLst>
                                        </p:cTn>
                                        <p:tgtEl>
                                          <p:spTgt spid="12">
                                            <p:txEl>
                                              <p:pRg st="10" end="10"/>
                                            </p:txEl>
                                          </p:spTgt>
                                        </p:tgtEl>
                                        <p:attrNameLst>
                                          <p:attrName>style.visibility</p:attrName>
                                        </p:attrNameLst>
                                      </p:cBhvr>
                                      <p:to>
                                        <p:strVal val="visible"/>
                                      </p:to>
                                    </p:set>
                                    <p:animEffect transition="in" filter="fade">
                                      <p:cBhvr>
                                        <p:cTn id="119" dur="250"/>
                                        <p:tgtEl>
                                          <p:spTgt spid="12">
                                            <p:txEl>
                                              <p:pRg st="10" end="10"/>
                                            </p:txEl>
                                          </p:spTgt>
                                        </p:tgtEl>
                                      </p:cBhvr>
                                    </p:animEffect>
                                  </p:childTnLst>
                                </p:cTn>
                              </p:par>
                            </p:childTnLst>
                          </p:cTn>
                        </p:par>
                        <p:par>
                          <p:cTn id="120" fill="hold">
                            <p:stCondLst>
                              <p:cond delay="14500"/>
                            </p:stCondLst>
                            <p:childTnLst>
                              <p:par>
                                <p:cTn id="121" presetID="10" presetClass="entr" presetSubtype="0" fill="hold" nodeType="afterEffect">
                                  <p:stCondLst>
                                    <p:cond delay="250"/>
                                  </p:stCondLst>
                                  <p:childTnLst>
                                    <p:set>
                                      <p:cBhvr>
                                        <p:cTn id="122" dur="1" fill="hold">
                                          <p:stCondLst>
                                            <p:cond delay="0"/>
                                          </p:stCondLst>
                                        </p:cTn>
                                        <p:tgtEl>
                                          <p:spTgt spid="12">
                                            <p:txEl>
                                              <p:pRg st="11" end="11"/>
                                            </p:txEl>
                                          </p:spTgt>
                                        </p:tgtEl>
                                        <p:attrNameLst>
                                          <p:attrName>style.visibility</p:attrName>
                                        </p:attrNameLst>
                                      </p:cBhvr>
                                      <p:to>
                                        <p:strVal val="visible"/>
                                      </p:to>
                                    </p:set>
                                    <p:animEffect transition="in" filter="fade">
                                      <p:cBhvr>
                                        <p:cTn id="123" dur="250"/>
                                        <p:tgtEl>
                                          <p:spTgt spid="12">
                                            <p:txEl>
                                              <p:pRg st="11" end="11"/>
                                            </p:txEl>
                                          </p:spTgt>
                                        </p:tgtEl>
                                      </p:cBhvr>
                                    </p:animEffect>
                                  </p:childTnLst>
                                </p:cTn>
                              </p:par>
                            </p:childTnLst>
                          </p:cTn>
                        </p:par>
                        <p:par>
                          <p:cTn id="124" fill="hold">
                            <p:stCondLst>
                              <p:cond delay="15000"/>
                            </p:stCondLst>
                            <p:childTnLst>
                              <p:par>
                                <p:cTn id="125" presetID="10" presetClass="entr" presetSubtype="0" fill="hold" nodeType="afterEffect">
                                  <p:stCondLst>
                                    <p:cond delay="250"/>
                                  </p:stCondLst>
                                  <p:childTnLst>
                                    <p:set>
                                      <p:cBhvr>
                                        <p:cTn id="126" dur="1" fill="hold">
                                          <p:stCondLst>
                                            <p:cond delay="0"/>
                                          </p:stCondLst>
                                        </p:cTn>
                                        <p:tgtEl>
                                          <p:spTgt spid="12">
                                            <p:txEl>
                                              <p:pRg st="12" end="12"/>
                                            </p:txEl>
                                          </p:spTgt>
                                        </p:tgtEl>
                                        <p:attrNameLst>
                                          <p:attrName>style.visibility</p:attrName>
                                        </p:attrNameLst>
                                      </p:cBhvr>
                                      <p:to>
                                        <p:strVal val="visible"/>
                                      </p:to>
                                    </p:set>
                                    <p:animEffect transition="in" filter="fade">
                                      <p:cBhvr>
                                        <p:cTn id="127" dur="250"/>
                                        <p:tgtEl>
                                          <p:spTgt spid="12">
                                            <p:txEl>
                                              <p:pRg st="12" end="12"/>
                                            </p:txEl>
                                          </p:spTgt>
                                        </p:tgtEl>
                                      </p:cBhvr>
                                    </p:animEffect>
                                  </p:childTnLst>
                                </p:cTn>
                              </p:par>
                            </p:childTnLst>
                          </p:cTn>
                        </p:par>
                        <p:par>
                          <p:cTn id="128" fill="hold">
                            <p:stCondLst>
                              <p:cond delay="15500"/>
                            </p:stCondLst>
                            <p:childTnLst>
                              <p:par>
                                <p:cTn id="129" presetID="10" presetClass="entr" presetSubtype="0" fill="hold" nodeType="afterEffect">
                                  <p:stCondLst>
                                    <p:cond delay="250"/>
                                  </p:stCondLst>
                                  <p:childTnLst>
                                    <p:set>
                                      <p:cBhvr>
                                        <p:cTn id="130" dur="1" fill="hold">
                                          <p:stCondLst>
                                            <p:cond delay="0"/>
                                          </p:stCondLst>
                                        </p:cTn>
                                        <p:tgtEl>
                                          <p:spTgt spid="12">
                                            <p:txEl>
                                              <p:pRg st="13" end="13"/>
                                            </p:txEl>
                                          </p:spTgt>
                                        </p:tgtEl>
                                        <p:attrNameLst>
                                          <p:attrName>style.visibility</p:attrName>
                                        </p:attrNameLst>
                                      </p:cBhvr>
                                      <p:to>
                                        <p:strVal val="visible"/>
                                      </p:to>
                                    </p:set>
                                    <p:animEffect transition="in" filter="fade">
                                      <p:cBhvr>
                                        <p:cTn id="131" dur="250"/>
                                        <p:tgtEl>
                                          <p:spTgt spid="12">
                                            <p:txEl>
                                              <p:pRg st="13" end="13"/>
                                            </p:txEl>
                                          </p:spTgt>
                                        </p:tgtEl>
                                      </p:cBhvr>
                                    </p:animEffect>
                                  </p:childTnLst>
                                </p:cTn>
                              </p:par>
                            </p:childTnLst>
                          </p:cTn>
                        </p:par>
                        <p:par>
                          <p:cTn id="132" fill="hold">
                            <p:stCondLst>
                              <p:cond delay="16000"/>
                            </p:stCondLst>
                            <p:childTnLst>
                              <p:par>
                                <p:cTn id="133" presetID="10" presetClass="entr" presetSubtype="0" fill="hold" nodeType="afterEffect">
                                  <p:stCondLst>
                                    <p:cond delay="250"/>
                                  </p:stCondLst>
                                  <p:childTnLst>
                                    <p:set>
                                      <p:cBhvr>
                                        <p:cTn id="134" dur="1" fill="hold">
                                          <p:stCondLst>
                                            <p:cond delay="0"/>
                                          </p:stCondLst>
                                        </p:cTn>
                                        <p:tgtEl>
                                          <p:spTgt spid="12">
                                            <p:txEl>
                                              <p:pRg st="14" end="14"/>
                                            </p:txEl>
                                          </p:spTgt>
                                        </p:tgtEl>
                                        <p:attrNameLst>
                                          <p:attrName>style.visibility</p:attrName>
                                        </p:attrNameLst>
                                      </p:cBhvr>
                                      <p:to>
                                        <p:strVal val="visible"/>
                                      </p:to>
                                    </p:set>
                                    <p:animEffect transition="in" filter="fade">
                                      <p:cBhvr>
                                        <p:cTn id="135" dur="250"/>
                                        <p:tgtEl>
                                          <p:spTgt spid="12">
                                            <p:txEl>
                                              <p:pRg st="14" end="14"/>
                                            </p:txEl>
                                          </p:spTgt>
                                        </p:tgtEl>
                                      </p:cBhvr>
                                    </p:animEffect>
                                  </p:childTnLst>
                                </p:cTn>
                              </p:par>
                            </p:childTnLst>
                          </p:cTn>
                        </p:par>
                        <p:par>
                          <p:cTn id="136" fill="hold">
                            <p:stCondLst>
                              <p:cond delay="16500"/>
                            </p:stCondLst>
                            <p:childTnLst>
                              <p:par>
                                <p:cTn id="137" presetID="10" presetClass="entr" presetSubtype="0" fill="hold" nodeType="afterEffect">
                                  <p:stCondLst>
                                    <p:cond delay="250"/>
                                  </p:stCondLst>
                                  <p:childTnLst>
                                    <p:set>
                                      <p:cBhvr>
                                        <p:cTn id="138" dur="1" fill="hold">
                                          <p:stCondLst>
                                            <p:cond delay="0"/>
                                          </p:stCondLst>
                                        </p:cTn>
                                        <p:tgtEl>
                                          <p:spTgt spid="12">
                                            <p:txEl>
                                              <p:pRg st="15" end="15"/>
                                            </p:txEl>
                                          </p:spTgt>
                                        </p:tgtEl>
                                        <p:attrNameLst>
                                          <p:attrName>style.visibility</p:attrName>
                                        </p:attrNameLst>
                                      </p:cBhvr>
                                      <p:to>
                                        <p:strVal val="visible"/>
                                      </p:to>
                                    </p:set>
                                    <p:animEffect transition="in" filter="fade">
                                      <p:cBhvr>
                                        <p:cTn id="139" dur="250"/>
                                        <p:tgtEl>
                                          <p:spTgt spid="12">
                                            <p:txEl>
                                              <p:pRg st="15" end="15"/>
                                            </p:txEl>
                                          </p:spTgt>
                                        </p:tgtEl>
                                      </p:cBhvr>
                                    </p:animEffect>
                                  </p:childTnLst>
                                </p:cTn>
                              </p:par>
                            </p:childTnLst>
                          </p:cTn>
                        </p:par>
                        <p:par>
                          <p:cTn id="140" fill="hold">
                            <p:stCondLst>
                              <p:cond delay="17000"/>
                            </p:stCondLst>
                            <p:childTnLst>
                              <p:par>
                                <p:cTn id="141" presetID="10" presetClass="entr" presetSubtype="0" fill="hold" nodeType="afterEffect">
                                  <p:stCondLst>
                                    <p:cond delay="250"/>
                                  </p:stCondLst>
                                  <p:childTnLst>
                                    <p:set>
                                      <p:cBhvr>
                                        <p:cTn id="142" dur="1" fill="hold">
                                          <p:stCondLst>
                                            <p:cond delay="0"/>
                                          </p:stCondLst>
                                        </p:cTn>
                                        <p:tgtEl>
                                          <p:spTgt spid="12">
                                            <p:txEl>
                                              <p:pRg st="16" end="16"/>
                                            </p:txEl>
                                          </p:spTgt>
                                        </p:tgtEl>
                                        <p:attrNameLst>
                                          <p:attrName>style.visibility</p:attrName>
                                        </p:attrNameLst>
                                      </p:cBhvr>
                                      <p:to>
                                        <p:strVal val="visible"/>
                                      </p:to>
                                    </p:set>
                                    <p:animEffect transition="in" filter="fade">
                                      <p:cBhvr>
                                        <p:cTn id="143" dur="250"/>
                                        <p:tgtEl>
                                          <p:spTgt spid="12">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a:extLst>
              <a:ext uri="{FF2B5EF4-FFF2-40B4-BE49-F238E27FC236}">
                <a16:creationId xmlns:a16="http://schemas.microsoft.com/office/drawing/2014/main" id="{40D54368-93AA-C693-023F-CA355B128664}"/>
              </a:ext>
            </a:extLst>
          </p:cNvPr>
          <p:cNvPicPr>
            <a:picLocks noGrp="1" noChangeAspect="1" noChangeArrowheads="1"/>
          </p:cNvPicPr>
          <p:nvPr>
            <p:ph idx="1"/>
          </p:nvPr>
        </p:nvPicPr>
        <p:blipFill rotWithShape="1">
          <a:blip r:embed="rId3" cstate="email">
            <a:extLst>
              <a:ext uri="{28A0092B-C50C-407E-A947-70E740481C1C}">
                <a14:useLocalDpi xmlns:a14="http://schemas.microsoft.com/office/drawing/2010/main"/>
              </a:ext>
            </a:extLst>
          </a:blip>
          <a:srcRect b="17051"/>
          <a:stretch/>
        </p:blipFill>
        <p:spPr bwMode="auto">
          <a:xfrm>
            <a:off x="20" y="10"/>
            <a:ext cx="12191979" cy="5486390"/>
          </a:xfrm>
          <a:prstGeom prst="rect">
            <a:avLst/>
          </a:prstGeom>
          <a:noFill/>
          <a:effectLst>
            <a:outerShdw blurRad="596900" dist="330200" dir="8820000" sx="87000" sy="87000" algn="ctr" rotWithShape="0">
              <a:srgbClr val="000000">
                <a:alpha val="29000"/>
              </a:srgbClr>
            </a:outerShdw>
          </a:effectLst>
          <a:extLst>
            <a:ext uri="{909E8E84-426E-40DD-AFC4-6F175D3DCCD1}">
              <a14:hiddenFill xmlns:a14="http://schemas.microsoft.com/office/drawing/2010/main">
                <a:solidFill>
                  <a:srgbClr val="FFFFFF"/>
                </a:solidFill>
              </a14:hiddenFill>
            </a:ext>
          </a:extLst>
        </p:spPr>
      </p:pic>
      <p:sp useBgFill="1">
        <p:nvSpPr>
          <p:cNvPr id="2057" name="Rectangle 2056">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4C4E7FF-9A9B-E2D8-A865-0EC48BE202E0}"/>
              </a:ext>
            </a:extLst>
          </p:cNvPr>
          <p:cNvSpPr>
            <a:spLocks noGrp="1"/>
          </p:cNvSpPr>
          <p:nvPr>
            <p:ph type="title"/>
          </p:nvPr>
        </p:nvSpPr>
        <p:spPr>
          <a:xfrm>
            <a:off x="190843" y="5746071"/>
            <a:ext cx="9390811" cy="852260"/>
          </a:xfrm>
        </p:spPr>
        <p:txBody>
          <a:bodyPr vert="horz" lIns="91440" tIns="45720" rIns="91440" bIns="45720" rtlCol="0" anchor="ctr">
            <a:noAutofit/>
          </a:bodyPr>
          <a:lstStyle/>
          <a:p>
            <a:r>
              <a:rPr lang="en-US" sz="4800" b="1" dirty="0">
                <a:latin typeface="+mn-lt"/>
              </a:rPr>
              <a:t>Resource Page with YouTube Link </a:t>
            </a:r>
            <a:r>
              <a:rPr lang="en-US" sz="4800" b="1" dirty="0">
                <a:latin typeface="+mn-lt"/>
                <a:sym typeface="Wingdings" panose="05000000000000000000" pitchFamily="2" charset="2"/>
              </a:rPr>
              <a:t></a:t>
            </a:r>
            <a:endParaRPr lang="en-US" sz="4800" dirty="0">
              <a:latin typeface="+mn-lt"/>
            </a:endParaRPr>
          </a:p>
        </p:txBody>
      </p:sp>
      <p:pic>
        <p:nvPicPr>
          <p:cNvPr id="4" name="Content Placeholder 13">
            <a:extLst>
              <a:ext uri="{FF2B5EF4-FFF2-40B4-BE49-F238E27FC236}">
                <a16:creationId xmlns:a16="http://schemas.microsoft.com/office/drawing/2014/main" id="{CE20EF87-E817-7C94-B1ED-666A40267D9C}"/>
              </a:ext>
            </a:extLst>
          </p:cNvPr>
          <p:cNvPicPr>
            <a:picLocks noChangeAspect="1"/>
          </p:cNvPicPr>
          <p:nvPr/>
        </p:nvPicPr>
        <p:blipFill>
          <a:blip r:embed="rId4"/>
          <a:stretch>
            <a:fillRect/>
          </a:stretch>
        </p:blipFill>
        <p:spPr>
          <a:xfrm>
            <a:off x="9581654" y="4438487"/>
            <a:ext cx="2419503" cy="2419503"/>
          </a:xfrm>
          <a:prstGeom prst="rect">
            <a:avLst/>
          </a:prstGeom>
        </p:spPr>
      </p:pic>
    </p:spTree>
    <p:extLst>
      <p:ext uri="{BB962C8B-B14F-4D97-AF65-F5344CB8AC3E}">
        <p14:creationId xmlns:p14="http://schemas.microsoft.com/office/powerpoint/2010/main" val="3842043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childTnLst>
                                </p:cTn>
                              </p:par>
                            </p:childTnLst>
                          </p:cTn>
                        </p:par>
                        <p:par>
                          <p:cTn id="8" fill="hold">
                            <p:stCondLst>
                              <p:cond delay="1250"/>
                            </p:stCondLst>
                            <p:childTnLst>
                              <p:par>
                                <p:cTn id="9" presetID="10" presetClass="entr" presetSubtype="0" fill="hold"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2500"/>
                            </p:stCondLst>
                            <p:childTnLst>
                              <p:par>
                                <p:cTn id="13" presetID="10" presetClass="entr" presetSubtype="0" fill="hold" grpId="0" nodeType="after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6EE8A29-A219-C529-D812-CBDA38D946A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26" name="Rectangle 25">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Rounded Corners 27">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4">
            <a:extLst>
              <a:ext uri="{FF2B5EF4-FFF2-40B4-BE49-F238E27FC236}">
                <a16:creationId xmlns:a16="http://schemas.microsoft.com/office/drawing/2014/main" id="{DFF60BDD-333C-B8CD-DE48-AFF496A73071}"/>
              </a:ext>
            </a:extLst>
          </p:cNvPr>
          <p:cNvSpPr txBox="1">
            <a:spLocks/>
          </p:cNvSpPr>
          <p:nvPr/>
        </p:nvSpPr>
        <p:spPr>
          <a:xfrm>
            <a:off x="-2" y="5445922"/>
            <a:ext cx="9785897" cy="85765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400" b="1" dirty="0">
                <a:solidFill>
                  <a:schemeClr val="bg1"/>
                </a:solidFill>
                <a:latin typeface="+mn-lt"/>
              </a:rPr>
              <a:t>Promote </a:t>
            </a:r>
            <a:r>
              <a:rPr lang="en-US" sz="5400" b="1" i="1" dirty="0">
                <a:solidFill>
                  <a:schemeClr val="bg1"/>
                </a:solidFill>
                <a:latin typeface="+mn-lt"/>
              </a:rPr>
              <a:t>Your</a:t>
            </a:r>
            <a:r>
              <a:rPr lang="en-US" sz="5400" b="1" dirty="0">
                <a:solidFill>
                  <a:schemeClr val="bg1"/>
                </a:solidFill>
                <a:latin typeface="+mn-lt"/>
              </a:rPr>
              <a:t> Pack Program</a:t>
            </a:r>
          </a:p>
        </p:txBody>
      </p:sp>
      <p:sp>
        <p:nvSpPr>
          <p:cNvPr id="4" name="Title 1">
            <a:extLst>
              <a:ext uri="{FF2B5EF4-FFF2-40B4-BE49-F238E27FC236}">
                <a16:creationId xmlns:a16="http://schemas.microsoft.com/office/drawing/2014/main" id="{7A22D7DB-1618-F497-6D00-AB6E84E6B9C7}"/>
              </a:ext>
            </a:extLst>
          </p:cNvPr>
          <p:cNvSpPr txBox="1">
            <a:spLocks/>
          </p:cNvSpPr>
          <p:nvPr/>
        </p:nvSpPr>
        <p:spPr>
          <a:xfrm>
            <a:off x="0" y="4216400"/>
            <a:ext cx="9483115" cy="126312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6600" b="1" dirty="0">
                <a:solidFill>
                  <a:schemeClr val="bg1"/>
                </a:solidFill>
                <a:latin typeface="+mn-lt"/>
              </a:rPr>
              <a:t>Recruiting Step Two</a:t>
            </a:r>
          </a:p>
        </p:txBody>
      </p:sp>
      <p:pic>
        <p:nvPicPr>
          <p:cNvPr id="6" name="Picture 5">
            <a:extLst>
              <a:ext uri="{FF2B5EF4-FFF2-40B4-BE49-F238E27FC236}">
                <a16:creationId xmlns:a16="http://schemas.microsoft.com/office/drawing/2014/main" id="{A01EE66B-2F62-FB4E-9B8F-F0CBAF93988C}"/>
              </a:ext>
            </a:extLst>
          </p:cNvPr>
          <p:cNvPicPr>
            <a:picLocks noChangeAspect="1"/>
          </p:cNvPicPr>
          <p:nvPr/>
        </p:nvPicPr>
        <p:blipFill>
          <a:blip r:embed="rId4"/>
          <a:stretch>
            <a:fillRect/>
          </a:stretch>
        </p:blipFill>
        <p:spPr>
          <a:xfrm>
            <a:off x="29308" y="26589"/>
            <a:ext cx="2153254" cy="2153254"/>
          </a:xfrm>
          <a:prstGeom prst="rect">
            <a:avLst/>
          </a:prstGeom>
        </p:spPr>
      </p:pic>
    </p:spTree>
    <p:extLst>
      <p:ext uri="{BB962C8B-B14F-4D97-AF65-F5344CB8AC3E}">
        <p14:creationId xmlns:p14="http://schemas.microsoft.com/office/powerpoint/2010/main" val="349256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25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childTnLst>
                                </p:cTn>
                              </p:par>
                            </p:childTnLst>
                          </p:cTn>
                        </p:par>
                        <p:par>
                          <p:cTn id="16" fill="hold">
                            <p:stCondLst>
                              <p:cond delay="3000"/>
                            </p:stCondLst>
                            <p:childTnLst>
                              <p:par>
                                <p:cTn id="17" presetID="10" presetClass="entr" presetSubtype="0" fill="hold" nodeType="afterEffect">
                                  <p:stCondLst>
                                    <p:cond delay="25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46DAD667-09B1-48E1-A05E-6E1A191A502B}"/>
              </a:ext>
            </a:extLst>
          </p:cNvPr>
          <p:cNvPicPr>
            <a:picLocks noChangeAspect="1"/>
          </p:cNvPicPr>
          <p:nvPr/>
        </p:nvPicPr>
        <p:blipFill rotWithShape="1">
          <a:blip r:embed="rId3" cstate="email">
            <a:alphaModFix amt="60000"/>
            <a:extLst>
              <a:ext uri="{28A0092B-C50C-407E-A947-70E740481C1C}">
                <a14:useLocalDpi xmlns:a14="http://schemas.microsoft.com/office/drawing/2010/main"/>
              </a:ext>
            </a:extLst>
          </a:blip>
          <a:srcRect/>
          <a:stretch/>
        </p:blipFill>
        <p:spPr>
          <a:xfrm>
            <a:off x="-4084" y="10"/>
            <a:ext cx="6099050" cy="6857990"/>
          </a:xfrm>
          <a:prstGeom prst="rect">
            <a:avLst/>
          </a:prstGeom>
        </p:spPr>
      </p:pic>
      <p:pic>
        <p:nvPicPr>
          <p:cNvPr id="5" name="Picture 4">
            <a:extLst>
              <a:ext uri="{FF2B5EF4-FFF2-40B4-BE49-F238E27FC236}">
                <a16:creationId xmlns:a16="http://schemas.microsoft.com/office/drawing/2014/main" id="{82E4C683-A0D7-49FA-A128-B5467507875C}"/>
              </a:ext>
            </a:extLst>
          </p:cNvPr>
          <p:cNvPicPr>
            <a:picLocks noChangeAspect="1"/>
          </p:cNvPicPr>
          <p:nvPr/>
        </p:nvPicPr>
        <p:blipFill rotWithShape="1">
          <a:blip r:embed="rId4" cstate="email">
            <a:alphaModFix amt="60000"/>
            <a:extLst>
              <a:ext uri="{28A0092B-C50C-407E-A947-70E740481C1C}">
                <a14:useLocalDpi xmlns:a14="http://schemas.microsoft.com/office/drawing/2010/main"/>
              </a:ext>
            </a:extLst>
          </a:blip>
          <a:srcRect/>
          <a:stretch/>
        </p:blipFill>
        <p:spPr>
          <a:xfrm>
            <a:off x="6096844" y="10"/>
            <a:ext cx="6095156" cy="6857990"/>
          </a:xfrm>
          <a:prstGeom prst="rect">
            <a:avLst/>
          </a:prstGeom>
        </p:spPr>
      </p:pic>
      <p:sp>
        <p:nvSpPr>
          <p:cNvPr id="4" name="Title 1"/>
          <p:cNvSpPr txBox="1">
            <a:spLocks/>
          </p:cNvSpPr>
          <p:nvPr/>
        </p:nvSpPr>
        <p:spPr>
          <a:xfrm>
            <a:off x="1198181" y="1948848"/>
            <a:ext cx="9795637" cy="221588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a:ln>
                  <a:noFill/>
                </a:ln>
                <a:solidFill>
                  <a:srgbClr val="FFFFFF"/>
                </a:solidFill>
                <a:effectLst/>
                <a:uLnTx/>
                <a:uFillTx/>
                <a:latin typeface="Rockwell" panose="02060603020205020403" pitchFamily="18" charset="0"/>
                <a:ea typeface="+mj-ea"/>
                <a:cs typeface="+mj-cs"/>
              </a:rPr>
              <a:t>Share Your Story – Flyers, Social Media and More</a:t>
            </a:r>
          </a:p>
        </p:txBody>
      </p:sp>
    </p:spTree>
    <p:extLst>
      <p:ext uri="{BB962C8B-B14F-4D97-AF65-F5344CB8AC3E}">
        <p14:creationId xmlns:p14="http://schemas.microsoft.com/office/powerpoint/2010/main" val="156033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25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FDDA2A2A-9637-4DAC-B30C-A3711FA95701}"/>
              </a:ext>
            </a:extLst>
          </p:cNvPr>
          <p:cNvSpPr>
            <a:spLocks noGrp="1"/>
          </p:cNvSpPr>
          <p:nvPr>
            <p:ph type="title"/>
          </p:nvPr>
        </p:nvSpPr>
        <p:spPr>
          <a:xfrm>
            <a:off x="838199" y="388308"/>
            <a:ext cx="10802816" cy="767969"/>
          </a:xfrm>
        </p:spPr>
        <p:txBody>
          <a:bodyPr vert="horz" lIns="91440" tIns="45720" rIns="91440" bIns="45720" rtlCol="0" anchor="b">
            <a:noAutofit/>
          </a:bodyPr>
          <a:lstStyle/>
          <a:p>
            <a:r>
              <a:rPr lang="en-US" sz="6000" b="1" kern="1200" dirty="0">
                <a:solidFill>
                  <a:schemeClr val="bg1"/>
                </a:solidFill>
                <a:latin typeface="+mn-lt"/>
                <a:ea typeface="+mj-ea"/>
                <a:cs typeface="+mj-cs"/>
              </a:rPr>
              <a:t>Many Messaging Methods</a:t>
            </a:r>
          </a:p>
        </p:txBody>
      </p:sp>
      <p:cxnSp>
        <p:nvCxnSpPr>
          <p:cNvPr id="3081" name="Straight Connector 3080">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1440584"/>
            <a:ext cx="80271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83" name="Straight Connector 3082">
            <a:extLst>
              <a:ext uri="{FF2B5EF4-FFF2-40B4-BE49-F238E27FC236}">
                <a16:creationId xmlns:a16="http://schemas.microsoft.com/office/drawing/2014/main" id="{17C2F6CE-0CF2-4DDD-85F5-96799A328F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164811" y="6267491"/>
            <a:ext cx="80271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055F9855-73E9-76C5-9B38-2E0AEEDA229E}"/>
              </a:ext>
            </a:extLst>
          </p:cNvPr>
          <p:cNvSpPr txBox="1">
            <a:spLocks/>
          </p:cNvSpPr>
          <p:nvPr/>
        </p:nvSpPr>
        <p:spPr>
          <a:xfrm>
            <a:off x="4608376" y="1502926"/>
            <a:ext cx="7389978" cy="53758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chemeClr val="bg1"/>
                </a:solidFill>
                <a:latin typeface="Helvetica Neue Medium"/>
              </a:rPr>
              <a:t>“Pack Packet” Flyer</a:t>
            </a:r>
            <a:r>
              <a:rPr lang="en-US" sz="2400" dirty="0">
                <a:solidFill>
                  <a:schemeClr val="bg1"/>
                </a:solidFill>
                <a:latin typeface="Helvetica Neue Medium"/>
              </a:rPr>
              <a:t> with </a:t>
            </a:r>
            <a:r>
              <a:rPr lang="en-US" sz="2400" i="1" dirty="0">
                <a:solidFill>
                  <a:schemeClr val="bg1"/>
                </a:solidFill>
                <a:latin typeface="Helvetica Neue Medium"/>
              </a:rPr>
              <a:t>your</a:t>
            </a:r>
            <a:r>
              <a:rPr lang="en-US" sz="2400" dirty="0">
                <a:solidFill>
                  <a:schemeClr val="bg1"/>
                </a:solidFill>
                <a:latin typeface="Helvetica Neue Medium"/>
              </a:rPr>
              <a:t> Pack Fun Activity List</a:t>
            </a:r>
          </a:p>
          <a:p>
            <a:pPr marL="571500" lvl="1" indent="-342900">
              <a:buFont typeface="Courier New" panose="02070309020205020404" pitchFamily="49" charset="0"/>
              <a:buChar char="o"/>
            </a:pPr>
            <a:r>
              <a:rPr lang="en-US" dirty="0">
                <a:solidFill>
                  <a:schemeClr val="bg1"/>
                </a:solidFill>
                <a:latin typeface="Helvetica Neue Medium"/>
              </a:rPr>
              <a:t>And Photos of </a:t>
            </a:r>
            <a:r>
              <a:rPr lang="en-US" i="1" dirty="0">
                <a:solidFill>
                  <a:schemeClr val="bg1"/>
                </a:solidFill>
                <a:latin typeface="Helvetica Neue Medium"/>
              </a:rPr>
              <a:t>your</a:t>
            </a:r>
            <a:r>
              <a:rPr lang="en-US" dirty="0">
                <a:solidFill>
                  <a:schemeClr val="bg1"/>
                </a:solidFill>
                <a:latin typeface="Helvetica Neue Medium"/>
              </a:rPr>
              <a:t> Cubs</a:t>
            </a:r>
          </a:p>
          <a:p>
            <a:pPr marL="571500" lvl="1" indent="-342900">
              <a:buFont typeface="Courier New" panose="02070309020205020404" pitchFamily="49" charset="0"/>
              <a:buChar char="o"/>
            </a:pPr>
            <a:r>
              <a:rPr lang="en-US" dirty="0">
                <a:solidFill>
                  <a:schemeClr val="bg1"/>
                </a:solidFill>
                <a:latin typeface="Helvetica Neue Medium"/>
              </a:rPr>
              <a:t>And QR Codes – Website + Email</a:t>
            </a:r>
          </a:p>
          <a:p>
            <a:pPr marL="0" indent="0">
              <a:buNone/>
            </a:pPr>
            <a:r>
              <a:rPr lang="en-US" sz="2400" dirty="0">
                <a:solidFill>
                  <a:schemeClr val="bg1"/>
                </a:solidFill>
                <a:latin typeface="Helvetica Neue Medium"/>
              </a:rPr>
              <a:t>Social: FB, Insta, Twitter, TikTok, Pinterest &amp; More </a:t>
            </a:r>
          </a:p>
          <a:p>
            <a:pPr marL="571500" lvl="1" indent="-342900">
              <a:buFont typeface="Courier New" panose="02070309020205020404" pitchFamily="49" charset="0"/>
              <a:buChar char="o"/>
            </a:pPr>
            <a:r>
              <a:rPr lang="en-US" dirty="0">
                <a:solidFill>
                  <a:schemeClr val="bg1"/>
                </a:solidFill>
                <a:latin typeface="Helvetica Neue Medium"/>
              </a:rPr>
              <a:t>Videos and Pictures of What Your Pack Does!</a:t>
            </a:r>
          </a:p>
          <a:p>
            <a:pPr marL="0" indent="0">
              <a:buNone/>
            </a:pPr>
            <a:r>
              <a:rPr lang="en-US" sz="2400" dirty="0">
                <a:solidFill>
                  <a:schemeClr val="bg1"/>
                </a:solidFill>
                <a:latin typeface="Helvetica Neue Medium"/>
              </a:rPr>
              <a:t>Newsletters, Websites + Bulletin Boards at: </a:t>
            </a:r>
          </a:p>
          <a:p>
            <a:pPr marL="571500" lvl="1" indent="-342900">
              <a:buFont typeface="Courier New" panose="02070309020205020404" pitchFamily="49" charset="0"/>
              <a:buChar char="o"/>
            </a:pPr>
            <a:r>
              <a:rPr lang="en-US" dirty="0">
                <a:solidFill>
                  <a:schemeClr val="bg1"/>
                </a:solidFill>
                <a:latin typeface="Helvetica Neue Medium"/>
              </a:rPr>
              <a:t>School and Church and Neighborhoods</a:t>
            </a:r>
          </a:p>
          <a:p>
            <a:pPr marL="0" indent="0">
              <a:buNone/>
            </a:pPr>
            <a:r>
              <a:rPr lang="en-US" sz="2400" dirty="0">
                <a:solidFill>
                  <a:schemeClr val="bg1"/>
                </a:solidFill>
                <a:latin typeface="Helvetica Neue Medium"/>
              </a:rPr>
              <a:t>Yard Signs / Standees / Posters / Tri-Folds / Stickers</a:t>
            </a:r>
          </a:p>
          <a:p>
            <a:pPr marL="0" indent="0">
              <a:buNone/>
            </a:pPr>
            <a:r>
              <a:rPr lang="en-US" sz="2400" b="1" dirty="0">
                <a:solidFill>
                  <a:schemeClr val="bg1"/>
                </a:solidFill>
                <a:latin typeface="Helvetica Neue Medium"/>
              </a:rPr>
              <a:t>Peer to Peer Cards / </a:t>
            </a:r>
            <a:r>
              <a:rPr lang="en-US" sz="2400" dirty="0">
                <a:solidFill>
                  <a:prstClr val="white"/>
                </a:solidFill>
                <a:latin typeface="Helvetica Neue Medium"/>
              </a:rPr>
              <a:t>Letters / Post Cards</a:t>
            </a:r>
            <a:endParaRPr lang="en-US" sz="2400" b="1" dirty="0">
              <a:solidFill>
                <a:schemeClr val="bg1"/>
              </a:solidFill>
              <a:latin typeface="Helvetica Neue Medium"/>
            </a:endParaRPr>
          </a:p>
          <a:p>
            <a:pPr marL="0" indent="0">
              <a:buNone/>
            </a:pPr>
            <a:r>
              <a:rPr lang="en-US" sz="2400" dirty="0">
                <a:solidFill>
                  <a:schemeClr val="bg1"/>
                </a:solidFill>
                <a:latin typeface="Helvetica Neue Medium"/>
              </a:rPr>
              <a:t>School Delivery – Inside, Carpool, PTA</a:t>
            </a:r>
          </a:p>
          <a:p>
            <a:pPr marL="0" indent="0">
              <a:buNone/>
            </a:pPr>
            <a:r>
              <a:rPr lang="en-US" sz="2400" b="1" dirty="0">
                <a:solidFill>
                  <a:schemeClr val="bg1"/>
                </a:solidFill>
                <a:latin typeface="Helvetica Neue Medium"/>
              </a:rPr>
              <a:t>Parent to Parent</a:t>
            </a:r>
            <a:r>
              <a:rPr lang="en-US" sz="2400" dirty="0">
                <a:solidFill>
                  <a:schemeClr val="bg1"/>
                </a:solidFill>
                <a:latin typeface="Helvetica Neue Medium"/>
              </a:rPr>
              <a:t> Calls and Chats</a:t>
            </a:r>
          </a:p>
          <a:p>
            <a:pPr marL="0" indent="0">
              <a:buNone/>
            </a:pPr>
            <a:r>
              <a:rPr lang="en-US" sz="2400" dirty="0">
                <a:solidFill>
                  <a:schemeClr val="bg1"/>
                </a:solidFill>
                <a:latin typeface="Helvetica Neue Medium"/>
              </a:rPr>
              <a:t>Emails and texts: blast and personal</a:t>
            </a:r>
          </a:p>
        </p:txBody>
      </p:sp>
      <p:pic>
        <p:nvPicPr>
          <p:cNvPr id="3076" name="Picture 4" descr="Mysteryguitarman Hey GIF - Mysteryguitarman Hey GIFs">
            <a:extLst>
              <a:ext uri="{FF2B5EF4-FFF2-40B4-BE49-F238E27FC236}">
                <a16:creationId xmlns:a16="http://schemas.microsoft.com/office/drawing/2014/main" id="{68FDA5F5-4D1C-47F9-6380-3F12D1F663B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3850" y="2187373"/>
            <a:ext cx="3422650" cy="3438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651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3076"/>
                                        </p:tgtEl>
                                        <p:attrNameLst>
                                          <p:attrName>style.visibility</p:attrName>
                                        </p:attrNameLst>
                                      </p:cBhvr>
                                      <p:to>
                                        <p:strVal val="visible"/>
                                      </p:to>
                                    </p:set>
                                    <p:animEffect transition="in" filter="fade">
                                      <p:cBhvr>
                                        <p:cTn id="11" dur="1000"/>
                                        <p:tgtEl>
                                          <p:spTgt spid="3076"/>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1000"/>
                                        <p:tgtEl>
                                          <p:spTgt spid="14">
                                            <p:txEl>
                                              <p:pRg st="0" end="0"/>
                                            </p:txEl>
                                          </p:spTgt>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14">
                                            <p:txEl>
                                              <p:pRg st="1" end="1"/>
                                            </p:txEl>
                                          </p:spTgt>
                                        </p:tgtEl>
                                        <p:attrNameLst>
                                          <p:attrName>style.visibility</p:attrName>
                                        </p:attrNameLst>
                                      </p:cBhvr>
                                      <p:to>
                                        <p:strVal val="visible"/>
                                      </p:to>
                                    </p:set>
                                    <p:animEffect transition="in" filter="fade">
                                      <p:cBhvr>
                                        <p:cTn id="19" dur="1000"/>
                                        <p:tgtEl>
                                          <p:spTgt spid="14">
                                            <p:txEl>
                                              <p:pRg st="1" end="1"/>
                                            </p:txEl>
                                          </p:spTgt>
                                        </p:tgtEl>
                                      </p:cBhvr>
                                    </p:animEffect>
                                  </p:childTnLst>
                                </p:cTn>
                              </p:par>
                            </p:childTnLst>
                          </p:cTn>
                        </p:par>
                        <p:par>
                          <p:cTn id="20" fill="hold">
                            <p:stCondLst>
                              <p:cond delay="6000"/>
                            </p:stCondLst>
                            <p:childTnLst>
                              <p:par>
                                <p:cTn id="21" presetID="10" presetClass="entr" presetSubtype="0" fill="hold" nodeType="afterEffect">
                                  <p:stCondLst>
                                    <p:cond delay="500"/>
                                  </p:stCondLst>
                                  <p:childTnLst>
                                    <p:set>
                                      <p:cBhvr>
                                        <p:cTn id="22" dur="1" fill="hold">
                                          <p:stCondLst>
                                            <p:cond delay="0"/>
                                          </p:stCondLst>
                                        </p:cTn>
                                        <p:tgtEl>
                                          <p:spTgt spid="14">
                                            <p:txEl>
                                              <p:pRg st="2" end="2"/>
                                            </p:txEl>
                                          </p:spTgt>
                                        </p:tgtEl>
                                        <p:attrNameLst>
                                          <p:attrName>style.visibility</p:attrName>
                                        </p:attrNameLst>
                                      </p:cBhvr>
                                      <p:to>
                                        <p:strVal val="visible"/>
                                      </p:to>
                                    </p:set>
                                    <p:animEffect transition="in" filter="fade">
                                      <p:cBhvr>
                                        <p:cTn id="23" dur="1000"/>
                                        <p:tgtEl>
                                          <p:spTgt spid="14">
                                            <p:txEl>
                                              <p:pRg st="2" end="2"/>
                                            </p:txEl>
                                          </p:spTgt>
                                        </p:tgtEl>
                                      </p:cBhvr>
                                    </p:animEffect>
                                  </p:childTnLst>
                                </p:cTn>
                              </p:par>
                            </p:childTnLst>
                          </p:cTn>
                        </p:par>
                        <p:par>
                          <p:cTn id="24" fill="hold">
                            <p:stCondLst>
                              <p:cond delay="7500"/>
                            </p:stCondLst>
                            <p:childTnLst>
                              <p:par>
                                <p:cTn id="25" presetID="10" presetClass="entr" presetSubtype="0" fill="hold" nodeType="afterEffect">
                                  <p:stCondLst>
                                    <p:cond delay="500"/>
                                  </p:stCondLst>
                                  <p:childTnLst>
                                    <p:set>
                                      <p:cBhvr>
                                        <p:cTn id="26" dur="1" fill="hold">
                                          <p:stCondLst>
                                            <p:cond delay="0"/>
                                          </p:stCondLst>
                                        </p:cTn>
                                        <p:tgtEl>
                                          <p:spTgt spid="14">
                                            <p:txEl>
                                              <p:pRg st="3" end="3"/>
                                            </p:txEl>
                                          </p:spTgt>
                                        </p:tgtEl>
                                        <p:attrNameLst>
                                          <p:attrName>style.visibility</p:attrName>
                                        </p:attrNameLst>
                                      </p:cBhvr>
                                      <p:to>
                                        <p:strVal val="visible"/>
                                      </p:to>
                                    </p:set>
                                    <p:animEffect transition="in" filter="fade">
                                      <p:cBhvr>
                                        <p:cTn id="27" dur="1000"/>
                                        <p:tgtEl>
                                          <p:spTgt spid="14">
                                            <p:txEl>
                                              <p:pRg st="3" end="3"/>
                                            </p:txEl>
                                          </p:spTgt>
                                        </p:tgtEl>
                                      </p:cBhvr>
                                    </p:animEffect>
                                  </p:childTnLst>
                                </p:cTn>
                              </p:par>
                            </p:childTnLst>
                          </p:cTn>
                        </p:par>
                        <p:par>
                          <p:cTn id="28" fill="hold">
                            <p:stCondLst>
                              <p:cond delay="9000"/>
                            </p:stCondLst>
                            <p:childTnLst>
                              <p:par>
                                <p:cTn id="29" presetID="10" presetClass="entr" presetSubtype="0" fill="hold" nodeType="afterEffect">
                                  <p:stCondLst>
                                    <p:cond delay="500"/>
                                  </p:stCondLst>
                                  <p:childTnLst>
                                    <p:set>
                                      <p:cBhvr>
                                        <p:cTn id="30" dur="1" fill="hold">
                                          <p:stCondLst>
                                            <p:cond delay="0"/>
                                          </p:stCondLst>
                                        </p:cTn>
                                        <p:tgtEl>
                                          <p:spTgt spid="14">
                                            <p:txEl>
                                              <p:pRg st="4" end="4"/>
                                            </p:txEl>
                                          </p:spTgt>
                                        </p:tgtEl>
                                        <p:attrNameLst>
                                          <p:attrName>style.visibility</p:attrName>
                                        </p:attrNameLst>
                                      </p:cBhvr>
                                      <p:to>
                                        <p:strVal val="visible"/>
                                      </p:to>
                                    </p:set>
                                    <p:animEffect transition="in" filter="fade">
                                      <p:cBhvr>
                                        <p:cTn id="31" dur="1000"/>
                                        <p:tgtEl>
                                          <p:spTgt spid="14">
                                            <p:txEl>
                                              <p:pRg st="4" end="4"/>
                                            </p:txEl>
                                          </p:spTgt>
                                        </p:tgtEl>
                                      </p:cBhvr>
                                    </p:animEffect>
                                  </p:childTnLst>
                                </p:cTn>
                              </p:par>
                            </p:childTnLst>
                          </p:cTn>
                        </p:par>
                        <p:par>
                          <p:cTn id="32" fill="hold">
                            <p:stCondLst>
                              <p:cond delay="10500"/>
                            </p:stCondLst>
                            <p:childTnLst>
                              <p:par>
                                <p:cTn id="33" presetID="10" presetClass="entr" presetSubtype="0" fill="hold" nodeType="afterEffect">
                                  <p:stCondLst>
                                    <p:cond delay="500"/>
                                  </p:stCondLst>
                                  <p:childTnLst>
                                    <p:set>
                                      <p:cBhvr>
                                        <p:cTn id="34" dur="1" fill="hold">
                                          <p:stCondLst>
                                            <p:cond delay="0"/>
                                          </p:stCondLst>
                                        </p:cTn>
                                        <p:tgtEl>
                                          <p:spTgt spid="14">
                                            <p:txEl>
                                              <p:pRg st="5" end="5"/>
                                            </p:txEl>
                                          </p:spTgt>
                                        </p:tgtEl>
                                        <p:attrNameLst>
                                          <p:attrName>style.visibility</p:attrName>
                                        </p:attrNameLst>
                                      </p:cBhvr>
                                      <p:to>
                                        <p:strVal val="visible"/>
                                      </p:to>
                                    </p:set>
                                    <p:animEffect transition="in" filter="fade">
                                      <p:cBhvr>
                                        <p:cTn id="35" dur="1000"/>
                                        <p:tgtEl>
                                          <p:spTgt spid="14">
                                            <p:txEl>
                                              <p:pRg st="5" end="5"/>
                                            </p:txEl>
                                          </p:spTgt>
                                        </p:tgtEl>
                                      </p:cBhvr>
                                    </p:animEffect>
                                  </p:childTnLst>
                                </p:cTn>
                              </p:par>
                            </p:childTnLst>
                          </p:cTn>
                        </p:par>
                        <p:par>
                          <p:cTn id="36" fill="hold">
                            <p:stCondLst>
                              <p:cond delay="12000"/>
                            </p:stCondLst>
                            <p:childTnLst>
                              <p:par>
                                <p:cTn id="37" presetID="10" presetClass="entr" presetSubtype="0" fill="hold" nodeType="afterEffect">
                                  <p:stCondLst>
                                    <p:cond delay="500"/>
                                  </p:stCondLst>
                                  <p:childTnLst>
                                    <p:set>
                                      <p:cBhvr>
                                        <p:cTn id="38" dur="1" fill="hold">
                                          <p:stCondLst>
                                            <p:cond delay="0"/>
                                          </p:stCondLst>
                                        </p:cTn>
                                        <p:tgtEl>
                                          <p:spTgt spid="14">
                                            <p:txEl>
                                              <p:pRg st="6" end="6"/>
                                            </p:txEl>
                                          </p:spTgt>
                                        </p:tgtEl>
                                        <p:attrNameLst>
                                          <p:attrName>style.visibility</p:attrName>
                                        </p:attrNameLst>
                                      </p:cBhvr>
                                      <p:to>
                                        <p:strVal val="visible"/>
                                      </p:to>
                                    </p:set>
                                    <p:animEffect transition="in" filter="fade">
                                      <p:cBhvr>
                                        <p:cTn id="39" dur="1000"/>
                                        <p:tgtEl>
                                          <p:spTgt spid="14">
                                            <p:txEl>
                                              <p:pRg st="6" end="6"/>
                                            </p:txEl>
                                          </p:spTgt>
                                        </p:tgtEl>
                                      </p:cBhvr>
                                    </p:animEffect>
                                  </p:childTnLst>
                                </p:cTn>
                              </p:par>
                            </p:childTnLst>
                          </p:cTn>
                        </p:par>
                        <p:par>
                          <p:cTn id="40" fill="hold">
                            <p:stCondLst>
                              <p:cond delay="13500"/>
                            </p:stCondLst>
                            <p:childTnLst>
                              <p:par>
                                <p:cTn id="41" presetID="10" presetClass="entr" presetSubtype="0" fill="hold" nodeType="afterEffect">
                                  <p:stCondLst>
                                    <p:cond delay="500"/>
                                  </p:stCondLst>
                                  <p:childTnLst>
                                    <p:set>
                                      <p:cBhvr>
                                        <p:cTn id="42" dur="1" fill="hold">
                                          <p:stCondLst>
                                            <p:cond delay="0"/>
                                          </p:stCondLst>
                                        </p:cTn>
                                        <p:tgtEl>
                                          <p:spTgt spid="14">
                                            <p:txEl>
                                              <p:pRg st="7" end="7"/>
                                            </p:txEl>
                                          </p:spTgt>
                                        </p:tgtEl>
                                        <p:attrNameLst>
                                          <p:attrName>style.visibility</p:attrName>
                                        </p:attrNameLst>
                                      </p:cBhvr>
                                      <p:to>
                                        <p:strVal val="visible"/>
                                      </p:to>
                                    </p:set>
                                    <p:animEffect transition="in" filter="fade">
                                      <p:cBhvr>
                                        <p:cTn id="43" dur="1000"/>
                                        <p:tgtEl>
                                          <p:spTgt spid="14">
                                            <p:txEl>
                                              <p:pRg st="7" end="7"/>
                                            </p:txEl>
                                          </p:spTgt>
                                        </p:tgtEl>
                                      </p:cBhvr>
                                    </p:animEffect>
                                  </p:childTnLst>
                                </p:cTn>
                              </p:par>
                            </p:childTnLst>
                          </p:cTn>
                        </p:par>
                        <p:par>
                          <p:cTn id="44" fill="hold">
                            <p:stCondLst>
                              <p:cond delay="15000"/>
                            </p:stCondLst>
                            <p:childTnLst>
                              <p:par>
                                <p:cTn id="45" presetID="10" presetClass="entr" presetSubtype="0" fill="hold" nodeType="afterEffect">
                                  <p:stCondLst>
                                    <p:cond delay="50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1000"/>
                                        <p:tgtEl>
                                          <p:spTgt spid="14">
                                            <p:txEl>
                                              <p:pRg st="8" end="8"/>
                                            </p:txEl>
                                          </p:spTgt>
                                        </p:tgtEl>
                                      </p:cBhvr>
                                    </p:animEffect>
                                  </p:childTnLst>
                                </p:cTn>
                              </p:par>
                            </p:childTnLst>
                          </p:cTn>
                        </p:par>
                        <p:par>
                          <p:cTn id="48" fill="hold">
                            <p:stCondLst>
                              <p:cond delay="16500"/>
                            </p:stCondLst>
                            <p:childTnLst>
                              <p:par>
                                <p:cTn id="49" presetID="10" presetClass="entr" presetSubtype="0" fill="hold" nodeType="afterEffect">
                                  <p:stCondLst>
                                    <p:cond delay="500"/>
                                  </p:stCondLst>
                                  <p:childTnLst>
                                    <p:set>
                                      <p:cBhvr>
                                        <p:cTn id="50" dur="1" fill="hold">
                                          <p:stCondLst>
                                            <p:cond delay="0"/>
                                          </p:stCondLst>
                                        </p:cTn>
                                        <p:tgtEl>
                                          <p:spTgt spid="14">
                                            <p:txEl>
                                              <p:pRg st="9" end="9"/>
                                            </p:txEl>
                                          </p:spTgt>
                                        </p:tgtEl>
                                        <p:attrNameLst>
                                          <p:attrName>style.visibility</p:attrName>
                                        </p:attrNameLst>
                                      </p:cBhvr>
                                      <p:to>
                                        <p:strVal val="visible"/>
                                      </p:to>
                                    </p:set>
                                    <p:animEffect transition="in" filter="fade">
                                      <p:cBhvr>
                                        <p:cTn id="51" dur="1000"/>
                                        <p:tgtEl>
                                          <p:spTgt spid="14">
                                            <p:txEl>
                                              <p:pRg st="9" end="9"/>
                                            </p:txEl>
                                          </p:spTgt>
                                        </p:tgtEl>
                                      </p:cBhvr>
                                    </p:animEffect>
                                  </p:childTnLst>
                                </p:cTn>
                              </p:par>
                            </p:childTnLst>
                          </p:cTn>
                        </p:par>
                        <p:par>
                          <p:cTn id="52" fill="hold">
                            <p:stCondLst>
                              <p:cond delay="18000"/>
                            </p:stCondLst>
                            <p:childTnLst>
                              <p:par>
                                <p:cTn id="53" presetID="10" presetClass="entr" presetSubtype="0" fill="hold" nodeType="afterEffect">
                                  <p:stCondLst>
                                    <p:cond delay="500"/>
                                  </p:stCondLst>
                                  <p:childTnLst>
                                    <p:set>
                                      <p:cBhvr>
                                        <p:cTn id="54" dur="1" fill="hold">
                                          <p:stCondLst>
                                            <p:cond delay="0"/>
                                          </p:stCondLst>
                                        </p:cTn>
                                        <p:tgtEl>
                                          <p:spTgt spid="14">
                                            <p:txEl>
                                              <p:pRg st="10" end="10"/>
                                            </p:txEl>
                                          </p:spTgt>
                                        </p:tgtEl>
                                        <p:attrNameLst>
                                          <p:attrName>style.visibility</p:attrName>
                                        </p:attrNameLst>
                                      </p:cBhvr>
                                      <p:to>
                                        <p:strVal val="visible"/>
                                      </p:to>
                                    </p:set>
                                    <p:animEffect transition="in" filter="fade">
                                      <p:cBhvr>
                                        <p:cTn id="55" dur="1000"/>
                                        <p:tgtEl>
                                          <p:spTgt spid="14">
                                            <p:txEl>
                                              <p:pRg st="10" end="10"/>
                                            </p:txEl>
                                          </p:spTgt>
                                        </p:tgtEl>
                                      </p:cBhvr>
                                    </p:animEffect>
                                  </p:childTnLst>
                                </p:cTn>
                              </p:par>
                            </p:childTnLst>
                          </p:cTn>
                        </p:par>
                        <p:par>
                          <p:cTn id="56" fill="hold">
                            <p:stCondLst>
                              <p:cond delay="19500"/>
                            </p:stCondLst>
                            <p:childTnLst>
                              <p:par>
                                <p:cTn id="57" presetID="10" presetClass="entr" presetSubtype="0" fill="hold" nodeType="afterEffect">
                                  <p:stCondLst>
                                    <p:cond delay="500"/>
                                  </p:stCondLst>
                                  <p:childTnLst>
                                    <p:set>
                                      <p:cBhvr>
                                        <p:cTn id="58" dur="1" fill="hold">
                                          <p:stCondLst>
                                            <p:cond delay="0"/>
                                          </p:stCondLst>
                                        </p:cTn>
                                        <p:tgtEl>
                                          <p:spTgt spid="14">
                                            <p:txEl>
                                              <p:pRg st="11" end="11"/>
                                            </p:txEl>
                                          </p:spTgt>
                                        </p:tgtEl>
                                        <p:attrNameLst>
                                          <p:attrName>style.visibility</p:attrName>
                                        </p:attrNameLst>
                                      </p:cBhvr>
                                      <p:to>
                                        <p:strVal val="visible"/>
                                      </p:to>
                                    </p:set>
                                    <p:animEffect transition="in" filter="fade">
                                      <p:cBhvr>
                                        <p:cTn id="59" dur="1000"/>
                                        <p:tgtEl>
                                          <p:spTgt spid="1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BE819E-9F42-30B6-2220-D2B2CF9D0D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47071" y="0"/>
            <a:ext cx="5242241" cy="6858000"/>
          </a:xfrm>
          <a:prstGeom prst="rect">
            <a:avLst/>
          </a:prstGeom>
        </p:spPr>
      </p:pic>
      <p:pic>
        <p:nvPicPr>
          <p:cNvPr id="7" name="Picture 6">
            <a:extLst>
              <a:ext uri="{FF2B5EF4-FFF2-40B4-BE49-F238E27FC236}">
                <a16:creationId xmlns:a16="http://schemas.microsoft.com/office/drawing/2014/main" id="{B58C75CC-4303-15B0-D10D-100458F19A8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70895" y="0"/>
            <a:ext cx="5667622" cy="6858000"/>
          </a:xfrm>
          <a:prstGeom prst="rect">
            <a:avLst/>
          </a:prstGeom>
        </p:spPr>
      </p:pic>
      <p:sp>
        <p:nvSpPr>
          <p:cNvPr id="8" name="Title 1">
            <a:extLst>
              <a:ext uri="{FF2B5EF4-FFF2-40B4-BE49-F238E27FC236}">
                <a16:creationId xmlns:a16="http://schemas.microsoft.com/office/drawing/2014/main" id="{FF2C6542-C4A1-CB75-DAF3-692432F6F4B5}"/>
              </a:ext>
            </a:extLst>
          </p:cNvPr>
          <p:cNvSpPr>
            <a:spLocks noGrp="1"/>
          </p:cNvSpPr>
          <p:nvPr>
            <p:ph type="title"/>
          </p:nvPr>
        </p:nvSpPr>
        <p:spPr>
          <a:xfrm rot="16200000">
            <a:off x="-2656008" y="2888592"/>
            <a:ext cx="6758597" cy="1047565"/>
          </a:xfrm>
          <a:solidFill>
            <a:srgbClr val="00B0F0"/>
          </a:solidFill>
        </p:spPr>
        <p:txBody>
          <a:bodyPr vert="horz" lIns="91440" tIns="45720" rIns="91440" bIns="45720" rtlCol="0" anchor="ctr">
            <a:noAutofit/>
          </a:bodyPr>
          <a:lstStyle/>
          <a:p>
            <a:r>
              <a:rPr lang="en-US" sz="4800" b="1" dirty="0">
                <a:latin typeface="+mn-lt"/>
              </a:rPr>
              <a:t>Make A Pack Packet Flyer</a:t>
            </a:r>
            <a:endParaRPr lang="en-US" sz="4800" dirty="0">
              <a:latin typeface="+mn-lt"/>
            </a:endParaRPr>
          </a:p>
        </p:txBody>
      </p:sp>
    </p:spTree>
    <p:extLst>
      <p:ext uri="{BB962C8B-B14F-4D97-AF65-F5344CB8AC3E}">
        <p14:creationId xmlns:p14="http://schemas.microsoft.com/office/powerpoint/2010/main" val="33642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1500" fill="hold"/>
                                        <p:tgtEl>
                                          <p:spTgt spid="8"/>
                                        </p:tgtEl>
                                        <p:attrNameLst>
                                          <p:attrName>ppt_w</p:attrName>
                                        </p:attrNameLst>
                                      </p:cBhvr>
                                      <p:tavLst>
                                        <p:tav tm="0">
                                          <p:val>
                                            <p:fltVal val="0"/>
                                          </p:val>
                                        </p:tav>
                                        <p:tav tm="100000">
                                          <p:val>
                                            <p:strVal val="#ppt_w"/>
                                          </p:val>
                                        </p:tav>
                                      </p:tavLst>
                                    </p:anim>
                                    <p:anim calcmode="lin" valueType="num">
                                      <p:cBhvr>
                                        <p:cTn id="8" dur="1500" fill="hold"/>
                                        <p:tgtEl>
                                          <p:spTgt spid="8"/>
                                        </p:tgtEl>
                                        <p:attrNameLst>
                                          <p:attrName>ppt_h</p:attrName>
                                        </p:attrNameLst>
                                      </p:cBhvr>
                                      <p:tavLst>
                                        <p:tav tm="0">
                                          <p:val>
                                            <p:fltVal val="0"/>
                                          </p:val>
                                        </p:tav>
                                        <p:tav tm="100000">
                                          <p:val>
                                            <p:strVal val="#ppt_h"/>
                                          </p:val>
                                        </p:tav>
                                      </p:tavLst>
                                    </p:anim>
                                    <p:anim calcmode="lin" valueType="num">
                                      <p:cBhvr>
                                        <p:cTn id="9" dur="1500" fill="hold"/>
                                        <p:tgtEl>
                                          <p:spTgt spid="8"/>
                                        </p:tgtEl>
                                        <p:attrNameLst>
                                          <p:attrName>style.rotation</p:attrName>
                                        </p:attrNameLst>
                                      </p:cBhvr>
                                      <p:tavLst>
                                        <p:tav tm="0">
                                          <p:val>
                                            <p:fltVal val="90"/>
                                          </p:val>
                                        </p:tav>
                                        <p:tav tm="100000">
                                          <p:val>
                                            <p:fltVal val="0"/>
                                          </p:val>
                                        </p:tav>
                                      </p:tavLst>
                                    </p:anim>
                                    <p:animEffect transition="in" filter="fade">
                                      <p:cBhvr>
                                        <p:cTn id="10" dur="1500"/>
                                        <p:tgtEl>
                                          <p:spTgt spid="8"/>
                                        </p:tgtEl>
                                      </p:cBhvr>
                                    </p:animEffect>
                                  </p:childTnLst>
                                </p:cTn>
                              </p:par>
                            </p:childTnLst>
                          </p:cTn>
                        </p:par>
                        <p:par>
                          <p:cTn id="11" fill="hold">
                            <p:stCondLst>
                              <p:cond delay="2000"/>
                            </p:stCondLst>
                            <p:childTnLst>
                              <p:par>
                                <p:cTn id="12" presetID="10" presetClass="entr" presetSubtype="0" fill="hold" nodeType="afterEffect">
                                  <p:stCondLst>
                                    <p:cond delay="5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500"/>
                                        <p:tgtEl>
                                          <p:spTgt spid="5"/>
                                        </p:tgtEl>
                                      </p:cBhvr>
                                    </p:animEffect>
                                  </p:childTnLst>
                                </p:cTn>
                              </p:par>
                            </p:childTnLst>
                          </p:cTn>
                        </p:par>
                        <p:par>
                          <p:cTn id="15" fill="hold">
                            <p:stCondLst>
                              <p:cond delay="4000"/>
                            </p:stCondLst>
                            <p:childTnLst>
                              <p:par>
                                <p:cTn id="16" presetID="10" presetClass="entr" presetSubtype="0" fill="hold" nodeType="after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500"/>
                                        <p:tgtEl>
                                          <p:spTgt spid="7"/>
                                        </p:tgtEl>
                                      </p:cBhvr>
                                    </p:animEffect>
                                  </p:childTnLst>
                                </p:cTn>
                              </p:par>
                            </p:childTnLst>
                          </p:cTn>
                        </p:par>
                        <p:par>
                          <p:cTn id="19" fill="hold">
                            <p:stCondLst>
                              <p:cond delay="6000"/>
                            </p:stCondLst>
                            <p:childTnLst>
                              <p:par>
                                <p:cTn id="20" presetID="45" presetClass="entr" presetSubtype="0" fill="hold" grpId="1" nodeType="afterEffect">
                                  <p:stCondLst>
                                    <p:cond delay="5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500"/>
                                        <p:tgtEl>
                                          <p:spTgt spid="8"/>
                                        </p:tgtEl>
                                      </p:cBhvr>
                                    </p:animEffect>
                                    <p:anim calcmode="lin" valueType="num">
                                      <p:cBhvr>
                                        <p:cTn id="23" dur="1500" fill="hold"/>
                                        <p:tgtEl>
                                          <p:spTgt spid="8"/>
                                        </p:tgtEl>
                                        <p:attrNameLst>
                                          <p:attrName>ppt_w</p:attrName>
                                        </p:attrNameLst>
                                      </p:cBhvr>
                                      <p:tavLst>
                                        <p:tav tm="0" fmla="#ppt_w*sin(2.5*pi*$)">
                                          <p:val>
                                            <p:fltVal val="0"/>
                                          </p:val>
                                        </p:tav>
                                        <p:tav tm="100000">
                                          <p:val>
                                            <p:fltVal val="1"/>
                                          </p:val>
                                        </p:tav>
                                      </p:tavLst>
                                    </p:anim>
                                    <p:anim calcmode="lin" valueType="num">
                                      <p:cBhvr>
                                        <p:cTn id="24" dur="1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61" name="Rectangle 5160">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7" name="Picture 6">
            <a:extLst>
              <a:ext uri="{FF2B5EF4-FFF2-40B4-BE49-F238E27FC236}">
                <a16:creationId xmlns:a16="http://schemas.microsoft.com/office/drawing/2014/main" id="{55C03009-77DE-6307-A120-E4277EF651C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20" y="10"/>
            <a:ext cx="9947062" cy="6857990"/>
          </a:xfrm>
          <a:prstGeom prst="rect">
            <a:avLst/>
          </a:prstGeom>
          <a:noFill/>
        </p:spPr>
      </p:pic>
      <p:sp>
        <p:nvSpPr>
          <p:cNvPr id="5163" name="Freeform: Shape 5162">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5165" name="Freeform: Shape 5164">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prstClr val="white"/>
              </a:solidFill>
              <a:latin typeface="Meiryo"/>
            </a:endParaRPr>
          </a:p>
        </p:txBody>
      </p:sp>
      <p:sp>
        <p:nvSpPr>
          <p:cNvPr id="5167" name="Freeform: Shape 5166">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A1633254-AC33-4147-B2F8-47E9DBAB3A45}"/>
              </a:ext>
            </a:extLst>
          </p:cNvPr>
          <p:cNvSpPr>
            <a:spLocks noGrp="1"/>
          </p:cNvSpPr>
          <p:nvPr>
            <p:ph type="title"/>
          </p:nvPr>
        </p:nvSpPr>
        <p:spPr>
          <a:xfrm>
            <a:off x="8370281" y="113505"/>
            <a:ext cx="3666972" cy="2086759"/>
          </a:xfrm>
        </p:spPr>
        <p:txBody>
          <a:bodyPr vert="horz" lIns="91440" tIns="45720" rIns="91440" bIns="45720" rtlCol="0" anchor="b">
            <a:noAutofit/>
          </a:bodyPr>
          <a:lstStyle/>
          <a:p>
            <a:pPr algn="r"/>
            <a:r>
              <a:rPr lang="en-US" sz="5400" b="1" dirty="0">
                <a:latin typeface="+mn-lt"/>
              </a:rPr>
              <a:t>Empower Pack People to Promote</a:t>
            </a:r>
          </a:p>
        </p:txBody>
      </p:sp>
      <p:sp>
        <p:nvSpPr>
          <p:cNvPr id="11" name="Content Placeholder 2">
            <a:extLst>
              <a:ext uri="{FF2B5EF4-FFF2-40B4-BE49-F238E27FC236}">
                <a16:creationId xmlns:a16="http://schemas.microsoft.com/office/drawing/2014/main" id="{CB703CD6-BFEA-4401-8849-847F897FA7DE}"/>
              </a:ext>
            </a:extLst>
          </p:cNvPr>
          <p:cNvSpPr>
            <a:spLocks noGrp="1"/>
          </p:cNvSpPr>
          <p:nvPr>
            <p:ph sz="half" idx="1"/>
          </p:nvPr>
        </p:nvSpPr>
        <p:spPr>
          <a:xfrm>
            <a:off x="7327900" y="2194082"/>
            <a:ext cx="4758644" cy="3088030"/>
          </a:xfrm>
        </p:spPr>
        <p:txBody>
          <a:bodyPr vert="horz" lIns="91440" tIns="45720" rIns="91440" bIns="45720" rtlCol="0">
            <a:noAutofit/>
          </a:bodyPr>
          <a:lstStyle/>
          <a:p>
            <a:pPr lvl="1"/>
            <a:r>
              <a:rPr lang="en-US" sz="3000" dirty="0"/>
              <a:t>Peer to Peer Recruiting!</a:t>
            </a:r>
          </a:p>
          <a:p>
            <a:r>
              <a:rPr lang="en-US" sz="3000" dirty="0"/>
              <a:t>Empower Your Parents</a:t>
            </a:r>
          </a:p>
          <a:p>
            <a:pPr lvl="1">
              <a:buFont typeface="Courier New" panose="02070309020205020404" pitchFamily="49" charset="0"/>
              <a:buChar char="o"/>
            </a:pPr>
            <a:r>
              <a:rPr lang="en-US" sz="3000" b="1" dirty="0"/>
              <a:t> Parent to Parent Recruiting</a:t>
            </a:r>
          </a:p>
          <a:p>
            <a:pPr lvl="1">
              <a:buFont typeface="Courier New" panose="02070309020205020404" pitchFamily="49" charset="0"/>
              <a:buChar char="o"/>
            </a:pPr>
            <a:r>
              <a:rPr lang="en-US" sz="3000" dirty="0"/>
              <a:t>  Pass Out Pack Packets!</a:t>
            </a:r>
            <a:endParaRPr lang="en-US" sz="3000" b="1" dirty="0"/>
          </a:p>
          <a:p>
            <a:r>
              <a:rPr lang="en-US" sz="3000" dirty="0"/>
              <a:t>Empower Your Scouts</a:t>
            </a:r>
          </a:p>
          <a:p>
            <a:pPr lvl="1">
              <a:buFont typeface="Courier New" panose="02070309020205020404" pitchFamily="49" charset="0"/>
              <a:buChar char="o"/>
            </a:pPr>
            <a:r>
              <a:rPr lang="en-US" sz="3000" b="1" dirty="0"/>
              <a:t> Kid to Kid Recruiting</a:t>
            </a:r>
          </a:p>
        </p:txBody>
      </p:sp>
      <p:pic>
        <p:nvPicPr>
          <p:cNvPr id="9" name="Picture 23" descr="C:\Users\benda\AppData\Local\Microsoft\Windows\INetCache\Content.MSO\8E3324AD.tmp">
            <a:extLst>
              <a:ext uri="{FF2B5EF4-FFF2-40B4-BE49-F238E27FC236}">
                <a16:creationId xmlns:a16="http://schemas.microsoft.com/office/drawing/2014/main" id="{80792237-5A9C-27B1-6F09-8E90181A7A8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42199" y="5753530"/>
            <a:ext cx="3744345" cy="109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7166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1000"/>
                                        <p:tgtEl>
                                          <p:spTgt spid="11">
                                            <p:txEl>
                                              <p:pRg st="0" end="0"/>
                                            </p:txEl>
                                          </p:spTgt>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11">
                                            <p:txEl>
                                              <p:pRg st="1" end="1"/>
                                            </p:txEl>
                                          </p:spTgt>
                                        </p:tgtEl>
                                        <p:attrNameLst>
                                          <p:attrName>style.visibility</p:attrName>
                                        </p:attrNameLst>
                                      </p:cBhvr>
                                      <p:to>
                                        <p:strVal val="visible"/>
                                      </p:to>
                                    </p:set>
                                    <p:animEffect transition="in" filter="fade">
                                      <p:cBhvr>
                                        <p:cTn id="19" dur="1000"/>
                                        <p:tgtEl>
                                          <p:spTgt spid="11">
                                            <p:txEl>
                                              <p:pRg st="1" end="1"/>
                                            </p:txEl>
                                          </p:spTgt>
                                        </p:tgtEl>
                                      </p:cBhvr>
                                    </p:animEffect>
                                  </p:childTnLst>
                                </p:cTn>
                              </p:par>
                            </p:childTnLst>
                          </p:cTn>
                        </p:par>
                        <p:par>
                          <p:cTn id="20" fill="hold">
                            <p:stCondLst>
                              <p:cond delay="6000"/>
                            </p:stCondLst>
                            <p:childTnLst>
                              <p:par>
                                <p:cTn id="21" presetID="10" presetClass="entr" presetSubtype="0" fill="hold" nodeType="afterEffect">
                                  <p:stCondLst>
                                    <p:cond delay="500"/>
                                  </p:stCondLst>
                                  <p:childTnLst>
                                    <p:set>
                                      <p:cBhvr>
                                        <p:cTn id="22" dur="1" fill="hold">
                                          <p:stCondLst>
                                            <p:cond delay="0"/>
                                          </p:stCondLst>
                                        </p:cTn>
                                        <p:tgtEl>
                                          <p:spTgt spid="11">
                                            <p:txEl>
                                              <p:pRg st="2" end="2"/>
                                            </p:txEl>
                                          </p:spTgt>
                                        </p:tgtEl>
                                        <p:attrNameLst>
                                          <p:attrName>style.visibility</p:attrName>
                                        </p:attrNameLst>
                                      </p:cBhvr>
                                      <p:to>
                                        <p:strVal val="visible"/>
                                      </p:to>
                                    </p:set>
                                    <p:animEffect transition="in" filter="fade">
                                      <p:cBhvr>
                                        <p:cTn id="23" dur="1000"/>
                                        <p:tgtEl>
                                          <p:spTgt spid="11">
                                            <p:txEl>
                                              <p:pRg st="2" end="2"/>
                                            </p:txEl>
                                          </p:spTgt>
                                        </p:tgtEl>
                                      </p:cBhvr>
                                    </p:animEffect>
                                  </p:childTnLst>
                                </p:cTn>
                              </p:par>
                            </p:childTnLst>
                          </p:cTn>
                        </p:par>
                        <p:par>
                          <p:cTn id="24" fill="hold">
                            <p:stCondLst>
                              <p:cond delay="7500"/>
                            </p:stCondLst>
                            <p:childTnLst>
                              <p:par>
                                <p:cTn id="25" presetID="10" presetClass="entr" presetSubtype="0" fill="hold" nodeType="afterEffect">
                                  <p:stCondLst>
                                    <p:cond delay="500"/>
                                  </p:stCondLst>
                                  <p:childTnLst>
                                    <p:set>
                                      <p:cBhvr>
                                        <p:cTn id="26" dur="1" fill="hold">
                                          <p:stCondLst>
                                            <p:cond delay="0"/>
                                          </p:stCondLst>
                                        </p:cTn>
                                        <p:tgtEl>
                                          <p:spTgt spid="11">
                                            <p:txEl>
                                              <p:pRg st="3" end="3"/>
                                            </p:txEl>
                                          </p:spTgt>
                                        </p:tgtEl>
                                        <p:attrNameLst>
                                          <p:attrName>style.visibility</p:attrName>
                                        </p:attrNameLst>
                                      </p:cBhvr>
                                      <p:to>
                                        <p:strVal val="visible"/>
                                      </p:to>
                                    </p:set>
                                    <p:animEffect transition="in" filter="fade">
                                      <p:cBhvr>
                                        <p:cTn id="27" dur="1000"/>
                                        <p:tgtEl>
                                          <p:spTgt spid="11">
                                            <p:txEl>
                                              <p:pRg st="3" end="3"/>
                                            </p:txEl>
                                          </p:spTgt>
                                        </p:tgtEl>
                                      </p:cBhvr>
                                    </p:animEffect>
                                  </p:childTnLst>
                                </p:cTn>
                              </p:par>
                            </p:childTnLst>
                          </p:cTn>
                        </p:par>
                        <p:par>
                          <p:cTn id="28" fill="hold">
                            <p:stCondLst>
                              <p:cond delay="9000"/>
                            </p:stCondLst>
                            <p:childTnLst>
                              <p:par>
                                <p:cTn id="29" presetID="10" presetClass="entr" presetSubtype="0" fill="hold" nodeType="afterEffect">
                                  <p:stCondLst>
                                    <p:cond delay="500"/>
                                  </p:stCondLst>
                                  <p:childTnLst>
                                    <p:set>
                                      <p:cBhvr>
                                        <p:cTn id="30" dur="1" fill="hold">
                                          <p:stCondLst>
                                            <p:cond delay="0"/>
                                          </p:stCondLst>
                                        </p:cTn>
                                        <p:tgtEl>
                                          <p:spTgt spid="11">
                                            <p:txEl>
                                              <p:pRg st="4" end="4"/>
                                            </p:txEl>
                                          </p:spTgt>
                                        </p:tgtEl>
                                        <p:attrNameLst>
                                          <p:attrName>style.visibility</p:attrName>
                                        </p:attrNameLst>
                                      </p:cBhvr>
                                      <p:to>
                                        <p:strVal val="visible"/>
                                      </p:to>
                                    </p:set>
                                    <p:animEffect transition="in" filter="fade">
                                      <p:cBhvr>
                                        <p:cTn id="31" dur="1000"/>
                                        <p:tgtEl>
                                          <p:spTgt spid="11">
                                            <p:txEl>
                                              <p:pRg st="4" end="4"/>
                                            </p:txEl>
                                          </p:spTgt>
                                        </p:tgtEl>
                                      </p:cBhvr>
                                    </p:animEffect>
                                  </p:childTnLst>
                                </p:cTn>
                              </p:par>
                            </p:childTnLst>
                          </p:cTn>
                        </p:par>
                        <p:par>
                          <p:cTn id="32" fill="hold">
                            <p:stCondLst>
                              <p:cond delay="10500"/>
                            </p:stCondLst>
                            <p:childTnLst>
                              <p:par>
                                <p:cTn id="33" presetID="10" presetClass="entr" presetSubtype="0" fill="hold" nodeType="afterEffect">
                                  <p:stCondLst>
                                    <p:cond delay="500"/>
                                  </p:stCondLst>
                                  <p:childTnLst>
                                    <p:set>
                                      <p:cBhvr>
                                        <p:cTn id="34" dur="1" fill="hold">
                                          <p:stCondLst>
                                            <p:cond delay="0"/>
                                          </p:stCondLst>
                                        </p:cTn>
                                        <p:tgtEl>
                                          <p:spTgt spid="11">
                                            <p:txEl>
                                              <p:pRg st="5" end="5"/>
                                            </p:txEl>
                                          </p:spTgt>
                                        </p:tgtEl>
                                        <p:attrNameLst>
                                          <p:attrName>style.visibility</p:attrName>
                                        </p:attrNameLst>
                                      </p:cBhvr>
                                      <p:to>
                                        <p:strVal val="visible"/>
                                      </p:to>
                                    </p:set>
                                    <p:animEffect transition="in" filter="fade">
                                      <p:cBhvr>
                                        <p:cTn id="35" dur="1000"/>
                                        <p:tgtEl>
                                          <p:spTgt spid="11">
                                            <p:txEl>
                                              <p:pRg st="5" end="5"/>
                                            </p:txEl>
                                          </p:spTgt>
                                        </p:tgtEl>
                                      </p:cBhvr>
                                    </p:animEffect>
                                  </p:childTnLst>
                                </p:cTn>
                              </p:par>
                            </p:childTnLst>
                          </p:cTn>
                        </p:par>
                        <p:par>
                          <p:cTn id="36" fill="hold">
                            <p:stCondLst>
                              <p:cond delay="12000"/>
                            </p:stCondLst>
                            <p:childTnLst>
                              <p:par>
                                <p:cTn id="37" presetID="10" presetClass="entr" presetSubtype="0" fill="hold" nodeType="afterEffect">
                                  <p:stCondLst>
                                    <p:cond delay="50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227BE7-D493-4DC7-B828-6341BC460203}"/>
              </a:ext>
            </a:extLst>
          </p:cNvPr>
          <p:cNvSpPr>
            <a:spLocks noGrp="1"/>
          </p:cNvSpPr>
          <p:nvPr>
            <p:ph type="title"/>
          </p:nvPr>
        </p:nvSpPr>
        <p:spPr>
          <a:xfrm>
            <a:off x="572493" y="238539"/>
            <a:ext cx="8888030" cy="1053233"/>
          </a:xfrm>
        </p:spPr>
        <p:txBody>
          <a:bodyPr vert="horz" lIns="91440" tIns="45720" rIns="91440" bIns="45720" rtlCol="0" anchor="b">
            <a:normAutofit/>
          </a:bodyPr>
          <a:lstStyle/>
          <a:p>
            <a:r>
              <a:rPr lang="en-US" sz="5400" b="1" dirty="0">
                <a:latin typeface="Helvetica Neue Medium"/>
              </a:rPr>
              <a:t>Get a Better BeAScout Pin</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E49C4D6-631A-495C-B104-D44CA9E32159}"/>
              </a:ext>
            </a:extLst>
          </p:cNvPr>
          <p:cNvSpPr>
            <a:spLocks noGrp="1"/>
          </p:cNvSpPr>
          <p:nvPr>
            <p:ph sz="half" idx="1"/>
          </p:nvPr>
        </p:nvSpPr>
        <p:spPr>
          <a:xfrm>
            <a:off x="361579" y="1754786"/>
            <a:ext cx="6232547" cy="4855618"/>
          </a:xfrm>
        </p:spPr>
        <p:txBody>
          <a:bodyPr vert="horz" lIns="91440" tIns="45720" rIns="91440" bIns="45720" rtlCol="0" anchor="t">
            <a:noAutofit/>
          </a:bodyPr>
          <a:lstStyle/>
          <a:p>
            <a:pPr>
              <a:spcBef>
                <a:spcPts val="600"/>
              </a:spcBef>
            </a:pPr>
            <a:r>
              <a:rPr lang="en-US" dirty="0"/>
              <a:t>Families Google “Scouting Near Me”</a:t>
            </a:r>
          </a:p>
          <a:p>
            <a:pPr lvl="1">
              <a:spcBef>
                <a:spcPts val="600"/>
              </a:spcBef>
              <a:buFont typeface="Courier New" panose="02070309020205020404" pitchFamily="49" charset="0"/>
              <a:buChar char="o"/>
            </a:pPr>
            <a:r>
              <a:rPr lang="en-US" sz="2800" dirty="0"/>
              <a:t>They Will Land At BeAScout</a:t>
            </a:r>
          </a:p>
          <a:p>
            <a:pPr>
              <a:spcBef>
                <a:spcPts val="600"/>
              </a:spcBef>
            </a:pPr>
            <a:r>
              <a:rPr lang="en-US" dirty="0"/>
              <a:t>Use all data and description options in BeAScout to share how you Scout</a:t>
            </a:r>
          </a:p>
          <a:p>
            <a:pPr lvl="1">
              <a:spcBef>
                <a:spcPts val="600"/>
              </a:spcBef>
              <a:buFont typeface="Courier New" panose="02070309020205020404" pitchFamily="49" charset="0"/>
              <a:buChar char="o"/>
            </a:pPr>
            <a:r>
              <a:rPr lang="en-US" sz="2800" dirty="0"/>
              <a:t> Use all 500 Characters!</a:t>
            </a:r>
          </a:p>
          <a:p>
            <a:pPr>
              <a:spcBef>
                <a:spcPts val="600"/>
              </a:spcBef>
            </a:pPr>
            <a:r>
              <a:rPr lang="en-US" dirty="0"/>
              <a:t>Make Helpful Online Registration “Welcome Emails” and “Fee Emails”</a:t>
            </a:r>
          </a:p>
          <a:p>
            <a:pPr lvl="1">
              <a:spcBef>
                <a:spcPts val="600"/>
              </a:spcBef>
              <a:buFont typeface="Courier New" panose="02070309020205020404" pitchFamily="49" charset="0"/>
              <a:buChar char="o"/>
            </a:pPr>
            <a:r>
              <a:rPr lang="en-US" sz="2800" dirty="0"/>
              <a:t>Tailor to </a:t>
            </a:r>
            <a:r>
              <a:rPr lang="en-US" sz="2800" b="1" i="1" dirty="0"/>
              <a:t>Your</a:t>
            </a:r>
            <a:r>
              <a:rPr lang="en-US" sz="2800" dirty="0"/>
              <a:t> Program!</a:t>
            </a:r>
          </a:p>
          <a:p>
            <a:pPr>
              <a:lnSpc>
                <a:spcPct val="100000"/>
              </a:lnSpc>
              <a:spcBef>
                <a:spcPts val="600"/>
              </a:spcBef>
              <a:defRPr/>
            </a:pPr>
            <a:r>
              <a:rPr lang="en-US" dirty="0">
                <a:solidFill>
                  <a:prstClr val="black"/>
                </a:solidFill>
              </a:rPr>
              <a:t>The QR Code Will Show You How!</a:t>
            </a:r>
          </a:p>
          <a:p>
            <a:pPr marL="0" indent="0">
              <a:lnSpc>
                <a:spcPct val="100000"/>
              </a:lnSpc>
              <a:spcBef>
                <a:spcPts val="600"/>
              </a:spcBef>
              <a:buNone/>
              <a:defRPr/>
            </a:pPr>
            <a:r>
              <a:rPr lang="en-US" b="1" i="1" dirty="0">
                <a:solidFill>
                  <a:prstClr val="black"/>
                </a:solidFill>
              </a:rPr>
              <a:t>Online Registration Simplifies Application Intake and Payment</a:t>
            </a:r>
          </a:p>
          <a:p>
            <a:pPr>
              <a:spcBef>
                <a:spcPts val="600"/>
              </a:spcBef>
            </a:pPr>
            <a:endParaRPr lang="en-US" sz="2400" dirty="0">
              <a:latin typeface="Helvetica Neue Medium"/>
            </a:endParaRPr>
          </a:p>
        </p:txBody>
      </p:sp>
      <p:pic>
        <p:nvPicPr>
          <p:cNvPr id="4" name="Picture 3">
            <a:extLst>
              <a:ext uri="{FF2B5EF4-FFF2-40B4-BE49-F238E27FC236}">
                <a16:creationId xmlns:a16="http://schemas.microsoft.com/office/drawing/2014/main" id="{BCB9BF4E-C4FB-4CCA-8488-4C15C3929640}"/>
              </a:ext>
            </a:extLst>
          </p:cNvPr>
          <p:cNvPicPr>
            <a:picLocks noChangeAspect="1"/>
          </p:cNvPicPr>
          <p:nvPr/>
        </p:nvPicPr>
        <p:blipFill>
          <a:blip r:embed="rId3"/>
          <a:stretch>
            <a:fillRect/>
          </a:stretch>
        </p:blipFill>
        <p:spPr>
          <a:xfrm>
            <a:off x="10239275" y="0"/>
            <a:ext cx="1958708" cy="1983660"/>
          </a:xfrm>
          <a:prstGeom prst="rect">
            <a:avLst/>
          </a:prstGeom>
        </p:spPr>
      </p:pic>
      <p:pic>
        <p:nvPicPr>
          <p:cNvPr id="11" name="Content Placeholder 10">
            <a:extLst>
              <a:ext uri="{FF2B5EF4-FFF2-40B4-BE49-F238E27FC236}">
                <a16:creationId xmlns:a16="http://schemas.microsoft.com/office/drawing/2014/main" id="{876862E7-3CE1-4BC6-A3B5-58570DF48DFA}"/>
              </a:ext>
            </a:extLst>
          </p:cNvPr>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6793431" y="1911493"/>
            <a:ext cx="5181600" cy="3499744"/>
          </a:xfrm>
        </p:spPr>
      </p:pic>
      <p:pic>
        <p:nvPicPr>
          <p:cNvPr id="9" name="Picture 8">
            <a:extLst>
              <a:ext uri="{FF2B5EF4-FFF2-40B4-BE49-F238E27FC236}">
                <a16:creationId xmlns:a16="http://schemas.microsoft.com/office/drawing/2014/main" id="{5163AA2D-BA04-4388-81CD-94098B79BF5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89986" y="1881467"/>
            <a:ext cx="5377771" cy="4458880"/>
          </a:xfrm>
          <a:prstGeom prst="rect">
            <a:avLst/>
          </a:prstGeom>
        </p:spPr>
      </p:pic>
    </p:spTree>
    <p:extLst>
      <p:ext uri="{BB962C8B-B14F-4D97-AF65-F5344CB8AC3E}">
        <p14:creationId xmlns:p14="http://schemas.microsoft.com/office/powerpoint/2010/main" val="1804927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6000"/>
                            </p:stCondLst>
                            <p:childTnLst>
                              <p:par>
                                <p:cTn id="21" presetID="10" presetClass="entr" presetSubtype="0" fill="hold" nodeType="afterEffect">
                                  <p:stCondLst>
                                    <p:cond delay="5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7500"/>
                            </p:stCondLst>
                            <p:childTnLst>
                              <p:par>
                                <p:cTn id="25" presetID="10" presetClass="entr" presetSubtype="0" fill="hold" nodeType="afterEffect">
                                  <p:stCondLst>
                                    <p:cond delay="50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par>
                          <p:cTn id="28" fill="hold">
                            <p:stCondLst>
                              <p:cond delay="9000"/>
                            </p:stCondLst>
                            <p:childTnLst>
                              <p:par>
                                <p:cTn id="29" presetID="10" presetClass="entr" presetSubtype="0" fill="hold" nodeType="afterEffect">
                                  <p:stCondLst>
                                    <p:cond delay="50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childTnLst>
                                </p:cTn>
                              </p:par>
                            </p:childTnLst>
                          </p:cTn>
                        </p:par>
                        <p:par>
                          <p:cTn id="32" fill="hold">
                            <p:stCondLst>
                              <p:cond delay="10500"/>
                            </p:stCondLst>
                            <p:childTnLst>
                              <p:par>
                                <p:cTn id="33" presetID="10" presetClass="entr" presetSubtype="0" fill="hold" nodeType="afterEffect">
                                  <p:stCondLst>
                                    <p:cond delay="50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childTnLst>
                                </p:cTn>
                              </p:par>
                            </p:childTnLst>
                          </p:cTn>
                        </p:par>
                        <p:par>
                          <p:cTn id="36" fill="hold">
                            <p:stCondLst>
                              <p:cond delay="12000"/>
                            </p:stCondLst>
                            <p:childTnLst>
                              <p:par>
                                <p:cTn id="37" presetID="10" presetClass="entr" presetSubtype="0" fill="hold" nodeType="after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childTnLst>
                                </p:cTn>
                              </p:par>
                            </p:childTnLst>
                          </p:cTn>
                        </p:par>
                        <p:par>
                          <p:cTn id="40" fill="hold">
                            <p:stCondLst>
                              <p:cond delay="13500"/>
                            </p:stCondLst>
                            <p:childTnLst>
                              <p:par>
                                <p:cTn id="41" presetID="10" presetClass="entr" presetSubtype="0" fill="hold" nodeType="afterEffect">
                                  <p:stCondLst>
                                    <p:cond delay="50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childTnLst>
                                </p:cTn>
                              </p:par>
                            </p:childTnLst>
                          </p:cTn>
                        </p:par>
                        <p:par>
                          <p:cTn id="44" fill="hold">
                            <p:stCondLst>
                              <p:cond delay="15000"/>
                            </p:stCondLst>
                            <p:childTnLst>
                              <p:par>
                                <p:cTn id="45" presetID="10" presetClass="entr" presetSubtype="0" fill="hold" nodeType="afterEffect">
                                  <p:stCondLst>
                                    <p:cond delay="50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1000"/>
                                        <p:tgtEl>
                                          <p:spTgt spid="3">
                                            <p:txEl>
                                              <p:pRg st="7" end="7"/>
                                            </p:txEl>
                                          </p:spTgt>
                                        </p:tgtEl>
                                      </p:cBhvr>
                                    </p:animEffect>
                                  </p:childTnLst>
                                </p:cTn>
                              </p:par>
                            </p:childTnLst>
                          </p:cTn>
                        </p:par>
                        <p:par>
                          <p:cTn id="48" fill="hold">
                            <p:stCondLst>
                              <p:cond delay="16500"/>
                            </p:stCondLst>
                            <p:childTnLst>
                              <p:par>
                                <p:cTn id="49" presetID="10" presetClass="entr" presetSubtype="0" fill="hold" nodeType="afterEffect">
                                  <p:stCondLst>
                                    <p:cond delay="50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BB401CFE-80EE-BBDD-474A-33D7CFF01FB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27" name="Rectangle 26">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
            <a:extLst>
              <a:ext uri="{FF2B5EF4-FFF2-40B4-BE49-F238E27FC236}">
                <a16:creationId xmlns:a16="http://schemas.microsoft.com/office/drawing/2014/main" id="{7E1E83F2-D80B-8CAF-76D7-1BAED7BF5F9B}"/>
              </a:ext>
            </a:extLst>
          </p:cNvPr>
          <p:cNvSpPr txBox="1">
            <a:spLocks/>
          </p:cNvSpPr>
          <p:nvPr/>
        </p:nvSpPr>
        <p:spPr>
          <a:xfrm>
            <a:off x="152400" y="4216400"/>
            <a:ext cx="9330715" cy="126312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6600" b="1" dirty="0">
                <a:solidFill>
                  <a:schemeClr val="bg1"/>
                </a:solidFill>
                <a:latin typeface="+mn-lt"/>
              </a:rPr>
              <a:t>Recruiting Step Three</a:t>
            </a:r>
          </a:p>
        </p:txBody>
      </p:sp>
      <p:sp>
        <p:nvSpPr>
          <p:cNvPr id="29" name="Rectangle: Rounded Corners 28">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ontent Placeholder 2">
            <a:extLst>
              <a:ext uri="{FF2B5EF4-FFF2-40B4-BE49-F238E27FC236}">
                <a16:creationId xmlns:a16="http://schemas.microsoft.com/office/drawing/2014/main" id="{742F6135-A1BB-C05F-0432-0924BD664E04}"/>
              </a:ext>
            </a:extLst>
          </p:cNvPr>
          <p:cNvSpPr txBox="1">
            <a:spLocks/>
          </p:cNvSpPr>
          <p:nvPr/>
        </p:nvSpPr>
        <p:spPr>
          <a:xfrm>
            <a:off x="214053" y="5624945"/>
            <a:ext cx="9571844" cy="592975"/>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200" dirty="0">
                <a:solidFill>
                  <a:schemeClr val="bg1"/>
                </a:solidFill>
              </a:rPr>
              <a:t>Recruit More Leaders and Helpers</a:t>
            </a:r>
          </a:p>
        </p:txBody>
      </p:sp>
      <p:pic>
        <p:nvPicPr>
          <p:cNvPr id="3" name="Picture 2">
            <a:extLst>
              <a:ext uri="{FF2B5EF4-FFF2-40B4-BE49-F238E27FC236}">
                <a16:creationId xmlns:a16="http://schemas.microsoft.com/office/drawing/2014/main" id="{7AED91CE-D0C4-20B4-EFAD-05CECF784FE2}"/>
              </a:ext>
            </a:extLst>
          </p:cNvPr>
          <p:cNvPicPr>
            <a:picLocks noChangeAspect="1"/>
          </p:cNvPicPr>
          <p:nvPr/>
        </p:nvPicPr>
        <p:blipFill>
          <a:blip r:embed="rId4"/>
          <a:stretch>
            <a:fillRect/>
          </a:stretch>
        </p:blipFill>
        <p:spPr>
          <a:xfrm>
            <a:off x="152400" y="82008"/>
            <a:ext cx="2084387" cy="2097835"/>
          </a:xfrm>
          <a:prstGeom prst="rect">
            <a:avLst/>
          </a:prstGeom>
        </p:spPr>
      </p:pic>
    </p:spTree>
    <p:extLst>
      <p:ext uri="{BB962C8B-B14F-4D97-AF65-F5344CB8AC3E}">
        <p14:creationId xmlns:p14="http://schemas.microsoft.com/office/powerpoint/2010/main" val="1982287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750"/>
                                        <p:tgtEl>
                                          <p:spTgt spid="16"/>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750"/>
                                        <p:tgtEl>
                                          <p:spTgt spid="15"/>
                                        </p:tgtEl>
                                      </p:cBhvr>
                                    </p:animEffect>
                                  </p:childTnLst>
                                </p:cTn>
                              </p:par>
                            </p:childTnLst>
                          </p:cTn>
                        </p:par>
                        <p:par>
                          <p:cTn id="12" fill="hold">
                            <p:stCondLst>
                              <p:cond delay="2000"/>
                            </p:stCondLst>
                            <p:childTnLst>
                              <p:par>
                                <p:cTn id="13" presetID="10" presetClass="entr" presetSubtype="0" fill="hold" grpId="0" nodeType="afterEffect">
                                  <p:stCondLst>
                                    <p:cond delay="250"/>
                                  </p:stCondLst>
                                  <p:childTnLst>
                                    <p:set>
                                      <p:cBhvr>
                                        <p:cTn id="14" dur="1" fill="hold">
                                          <p:stCondLst>
                                            <p:cond delay="0"/>
                                          </p:stCondLst>
                                        </p:cTn>
                                        <p:tgtEl>
                                          <p:spTgt spid="18">
                                            <p:txEl>
                                              <p:pRg st="0" end="0"/>
                                            </p:txEl>
                                          </p:spTgt>
                                        </p:tgtEl>
                                        <p:attrNameLst>
                                          <p:attrName>style.visibility</p:attrName>
                                        </p:attrNameLst>
                                      </p:cBhvr>
                                      <p:to>
                                        <p:strVal val="visible"/>
                                      </p:to>
                                    </p:set>
                                    <p:animEffect transition="in" filter="fade">
                                      <p:cBhvr>
                                        <p:cTn id="15" dur="750"/>
                                        <p:tgtEl>
                                          <p:spTgt spid="18">
                                            <p:txEl>
                                              <p:pRg st="0" end="0"/>
                                            </p:txEl>
                                          </p:spTgt>
                                        </p:tgtEl>
                                      </p:cBhvr>
                                    </p:animEffect>
                                  </p:childTnLst>
                                </p:cTn>
                              </p:par>
                            </p:childTnLst>
                          </p:cTn>
                        </p:par>
                        <p:par>
                          <p:cTn id="16" fill="hold">
                            <p:stCondLst>
                              <p:cond delay="3000"/>
                            </p:stCondLst>
                            <p:childTnLst>
                              <p:par>
                                <p:cTn id="17" presetID="10" presetClass="entr" presetSubtype="0" fill="hold" nodeType="afterEffect">
                                  <p:stCondLst>
                                    <p:cond delay="25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le 7">
            <a:extLst>
              <a:ext uri="{FF2B5EF4-FFF2-40B4-BE49-F238E27FC236}">
                <a16:creationId xmlns:a16="http://schemas.microsoft.com/office/drawing/2014/main" id="{D05BD7AE-B9FC-4E68-A661-EE4BE36B0222}"/>
              </a:ext>
            </a:extLst>
          </p:cNvPr>
          <p:cNvSpPr>
            <a:spLocks noGrp="1"/>
          </p:cNvSpPr>
          <p:nvPr>
            <p:ph type="title"/>
          </p:nvPr>
        </p:nvSpPr>
        <p:spPr>
          <a:xfrm>
            <a:off x="989928" y="3924541"/>
            <a:ext cx="10255952" cy="2386122"/>
          </a:xfrm>
        </p:spPr>
        <p:txBody>
          <a:bodyPr>
            <a:noAutofit/>
          </a:bodyPr>
          <a:lstStyle/>
          <a:p>
            <a:pPr algn="ctr"/>
            <a:r>
              <a:rPr lang="en-US" sz="4800" b="1" i="0" dirty="0">
                <a:effectLst/>
                <a:latin typeface="Helvetica Neue Medium"/>
              </a:rPr>
              <a:t>👏</a:t>
            </a:r>
            <a:r>
              <a:rPr lang="en-US" sz="4800" b="1" dirty="0">
                <a:latin typeface="Helvetica Neue Medium"/>
              </a:rPr>
              <a:t> “Our </a:t>
            </a:r>
            <a:r>
              <a:rPr lang="en-US" sz="4800" b="1" i="0" dirty="0">
                <a:effectLst/>
                <a:latin typeface="Helvetica Neue Medium"/>
              </a:rPr>
              <a:t>👏</a:t>
            </a:r>
            <a:r>
              <a:rPr lang="en-US" sz="4800" b="1" dirty="0">
                <a:latin typeface="Helvetica Neue Medium"/>
              </a:rPr>
              <a:t> Den/Pack </a:t>
            </a:r>
            <a:r>
              <a:rPr lang="en-US" sz="4800" b="1" i="0" dirty="0">
                <a:effectLst/>
                <a:latin typeface="Helvetica Neue Medium"/>
              </a:rPr>
              <a:t>👏</a:t>
            </a:r>
            <a:r>
              <a:rPr lang="en-US" sz="4800" b="1" dirty="0">
                <a:latin typeface="Helvetica Neue Medium"/>
              </a:rPr>
              <a:t> Had </a:t>
            </a:r>
            <a:r>
              <a:rPr lang="en-US" sz="4800" b="1" i="0" dirty="0">
                <a:effectLst/>
                <a:latin typeface="Helvetica Neue Medium"/>
              </a:rPr>
              <a:t>👏</a:t>
            </a:r>
            <a:r>
              <a:rPr lang="en-US" sz="4800" b="1" dirty="0">
                <a:latin typeface="Helvetica Neue Medium"/>
              </a:rPr>
              <a:t> Poor </a:t>
            </a:r>
            <a:r>
              <a:rPr lang="en-US" sz="4800" b="1" i="0" dirty="0">
                <a:effectLst/>
                <a:latin typeface="Helvetica Neue Medium"/>
              </a:rPr>
              <a:t>👏</a:t>
            </a:r>
            <a:r>
              <a:rPr lang="en-US" sz="4800" b="1" dirty="0">
                <a:latin typeface="Helvetica Neue Medium"/>
              </a:rPr>
              <a:t> Leadership!” </a:t>
            </a:r>
            <a:r>
              <a:rPr lang="en-US" sz="4800" b="1" i="0" dirty="0">
                <a:effectLst/>
                <a:latin typeface="Helvetica Neue Medium"/>
              </a:rPr>
              <a:t>👏</a:t>
            </a:r>
            <a:endParaRPr lang="en-US" sz="4800" b="1" dirty="0">
              <a:latin typeface="Helvetica Neue Medium"/>
            </a:endParaRPr>
          </a:p>
        </p:txBody>
      </p:sp>
      <p:sp>
        <p:nvSpPr>
          <p:cNvPr id="15" name="Content Placeholder 8">
            <a:extLst>
              <a:ext uri="{FF2B5EF4-FFF2-40B4-BE49-F238E27FC236}">
                <a16:creationId xmlns:a16="http://schemas.microsoft.com/office/drawing/2014/main" id="{AF818C2F-FB1F-4DB5-AD91-E4BBB0BAE97B}"/>
              </a:ext>
            </a:extLst>
          </p:cNvPr>
          <p:cNvSpPr txBox="1">
            <a:spLocks/>
          </p:cNvSpPr>
          <p:nvPr/>
        </p:nvSpPr>
        <p:spPr>
          <a:xfrm>
            <a:off x="1266884" y="1293409"/>
            <a:ext cx="9680136" cy="15968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prstClr val="black"/>
                </a:solidFill>
                <a:effectLst/>
                <a:uLnTx/>
                <a:uFillTx/>
                <a:latin typeface="Helvetica Neue Medium"/>
                <a:ea typeface="+mn-ea"/>
                <a:cs typeface="+mn-cs"/>
              </a:rPr>
              <a:t>Why Is Recruiting Leaders So Important?</a:t>
            </a:r>
          </a:p>
        </p:txBody>
      </p:sp>
      <p:sp>
        <p:nvSpPr>
          <p:cNvPr id="10" name="Content Placeholder 8">
            <a:extLst>
              <a:ext uri="{FF2B5EF4-FFF2-40B4-BE49-F238E27FC236}">
                <a16:creationId xmlns:a16="http://schemas.microsoft.com/office/drawing/2014/main" id="{5F2CE371-7C69-4E29-8A01-566122801C16}"/>
              </a:ext>
            </a:extLst>
          </p:cNvPr>
          <p:cNvSpPr>
            <a:spLocks noGrp="1"/>
          </p:cNvSpPr>
          <p:nvPr>
            <p:ph idx="1"/>
          </p:nvPr>
        </p:nvSpPr>
        <p:spPr>
          <a:xfrm>
            <a:off x="1234028" y="3075821"/>
            <a:ext cx="9712992" cy="891887"/>
          </a:xfrm>
        </p:spPr>
        <p:txBody>
          <a:bodyPr>
            <a:noAutofit/>
          </a:bodyPr>
          <a:lstStyle/>
          <a:p>
            <a:pPr marL="0" indent="0">
              <a:buNone/>
            </a:pPr>
            <a:r>
              <a:rPr lang="en-US" dirty="0">
                <a:latin typeface="Helvetica Neue Medium"/>
              </a:rPr>
              <a:t>Voice of the Scout Survey asked: </a:t>
            </a:r>
            <a:r>
              <a:rPr lang="en-US" i="1" dirty="0">
                <a:effectLst/>
                <a:latin typeface="Helvetica Neue Medium"/>
                <a:ea typeface="Times New Roman" panose="02020603050405020304" pitchFamily="18" charset="0"/>
              </a:rPr>
              <a:t>“</a:t>
            </a:r>
            <a:r>
              <a:rPr lang="en-US" b="1" i="1" dirty="0">
                <a:effectLst/>
                <a:latin typeface="Helvetica Neue Medium"/>
                <a:ea typeface="Times New Roman" panose="02020603050405020304" pitchFamily="18" charset="0"/>
              </a:rPr>
              <a:t>Why is your child no longer in Cub Scouts?</a:t>
            </a:r>
            <a:r>
              <a:rPr lang="en-US" i="1" dirty="0">
                <a:effectLst/>
                <a:latin typeface="Helvetica Neue Medium"/>
                <a:ea typeface="Times New Roman" panose="02020603050405020304" pitchFamily="18" charset="0"/>
              </a:rPr>
              <a:t>”</a:t>
            </a:r>
            <a:r>
              <a:rPr lang="en-US" dirty="0">
                <a:effectLst/>
                <a:latin typeface="Helvetica Neue Medium"/>
                <a:ea typeface="Times New Roman" panose="02020603050405020304" pitchFamily="18" charset="0"/>
              </a:rPr>
              <a:t> – the Number One Answer was</a:t>
            </a:r>
            <a:r>
              <a:rPr lang="en-US" dirty="0">
                <a:latin typeface="Helvetica Neue Medium"/>
              </a:rPr>
              <a:t>:</a:t>
            </a:r>
          </a:p>
        </p:txBody>
      </p:sp>
    </p:spTree>
    <p:extLst>
      <p:ext uri="{BB962C8B-B14F-4D97-AF65-F5344CB8AC3E}">
        <p14:creationId xmlns:p14="http://schemas.microsoft.com/office/powerpoint/2010/main" val="4227610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250"/>
                            </p:stCondLst>
                            <p:childTnLst>
                              <p:par>
                                <p:cTn id="9" presetID="10" presetClass="entr" presetSubtype="0" fill="hold" grpId="0" nodeType="afterEffect">
                                  <p:stCondLst>
                                    <p:cond delay="25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childTnLst>
                                </p:cTn>
                              </p:par>
                            </p:childTnLst>
                          </p:cTn>
                        </p:par>
                        <p:par>
                          <p:cTn id="12" fill="hold">
                            <p:stCondLst>
                              <p:cond delay="2500"/>
                            </p:stCondLst>
                            <p:childTnLst>
                              <p:par>
                                <p:cTn id="13" presetID="10" presetClass="entr" presetSubtype="0" fill="hold" grpId="0" nodeType="after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10"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Content Placeholder 8">
            <a:extLst>
              <a:ext uri="{FF2B5EF4-FFF2-40B4-BE49-F238E27FC236}">
                <a16:creationId xmlns:a16="http://schemas.microsoft.com/office/drawing/2014/main" id="{AF818C2F-FB1F-4DB5-AD91-E4BBB0BAE97B}"/>
              </a:ext>
            </a:extLst>
          </p:cNvPr>
          <p:cNvSpPr txBox="1">
            <a:spLocks/>
          </p:cNvSpPr>
          <p:nvPr/>
        </p:nvSpPr>
        <p:spPr>
          <a:xfrm>
            <a:off x="199505" y="548640"/>
            <a:ext cx="11837323" cy="118872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fontAlgn="auto">
              <a:spcBef>
                <a:spcPct val="0"/>
              </a:spcBef>
              <a:spcAft>
                <a:spcPts val="600"/>
              </a:spcAft>
              <a:buClrTx/>
              <a:buSzTx/>
              <a:buNone/>
              <a:tabLst/>
              <a:defRPr/>
            </a:pPr>
            <a:r>
              <a:rPr kumimoji="0" lang="en-US" sz="6000" b="1" i="0" u="none" strike="noStrike" kern="1200" cap="none" spc="0" normalizeH="0" baseline="0" noProof="0" dirty="0">
                <a:ln>
                  <a:noFill/>
                </a:ln>
                <a:solidFill>
                  <a:schemeClr val="tx1">
                    <a:lumMod val="85000"/>
                    <a:lumOff val="15000"/>
                  </a:schemeClr>
                </a:solidFill>
                <a:effectLst/>
                <a:uLnTx/>
                <a:uFillTx/>
                <a:ea typeface="+mj-ea"/>
                <a:cs typeface="+mj-cs"/>
              </a:rPr>
              <a:t>Want More Data About The Need for Leaders?</a:t>
            </a:r>
          </a:p>
        </p:txBody>
      </p:sp>
      <p:sp>
        <p:nvSpPr>
          <p:cNvPr id="10" name="Content Placeholder 8">
            <a:extLst>
              <a:ext uri="{FF2B5EF4-FFF2-40B4-BE49-F238E27FC236}">
                <a16:creationId xmlns:a16="http://schemas.microsoft.com/office/drawing/2014/main" id="{5F2CE371-7C69-4E29-8A01-566122801C16}"/>
              </a:ext>
            </a:extLst>
          </p:cNvPr>
          <p:cNvSpPr>
            <a:spLocks noGrp="1"/>
          </p:cNvSpPr>
          <p:nvPr>
            <p:ph idx="1"/>
          </p:nvPr>
        </p:nvSpPr>
        <p:spPr>
          <a:xfrm>
            <a:off x="-2" y="2078180"/>
            <a:ext cx="12036830" cy="4638501"/>
          </a:xfrm>
        </p:spPr>
        <p:txBody>
          <a:bodyPr vert="horz" lIns="91440" tIns="45720" rIns="91440" bIns="45720" rtlCol="0" anchor="ctr">
            <a:noAutofit/>
          </a:bodyPr>
          <a:lstStyle/>
          <a:p>
            <a:pPr marL="0" indent="0">
              <a:buNone/>
            </a:pPr>
            <a:r>
              <a:rPr lang="en-US" sz="3300" b="1" i="1" dirty="0">
                <a:solidFill>
                  <a:schemeClr val="tx1">
                    <a:lumMod val="85000"/>
                    <a:lumOff val="15000"/>
                  </a:schemeClr>
                </a:solidFill>
                <a:effectLst/>
              </a:rPr>
              <a:t>Q: </a:t>
            </a:r>
            <a:r>
              <a:rPr lang="en-US" sz="3300" i="1" dirty="0">
                <a:solidFill>
                  <a:schemeClr val="tx1">
                    <a:lumMod val="85000"/>
                    <a:lumOff val="15000"/>
                  </a:schemeClr>
                </a:solidFill>
                <a:effectLst/>
              </a:rPr>
              <a:t>“</a:t>
            </a:r>
            <a:r>
              <a:rPr lang="en-US" sz="3300" b="1" i="1" dirty="0">
                <a:solidFill>
                  <a:schemeClr val="tx1">
                    <a:lumMod val="85000"/>
                    <a:lumOff val="15000"/>
                  </a:schemeClr>
                </a:solidFill>
                <a:effectLst/>
              </a:rPr>
              <a:t>Why is your child no longer in Cub Scouts?</a:t>
            </a:r>
            <a:r>
              <a:rPr lang="en-US" sz="3300" i="1" dirty="0">
                <a:solidFill>
                  <a:schemeClr val="tx1">
                    <a:lumMod val="85000"/>
                    <a:lumOff val="15000"/>
                  </a:schemeClr>
                </a:solidFill>
                <a:effectLst/>
              </a:rPr>
              <a:t>”</a:t>
            </a:r>
            <a:r>
              <a:rPr lang="en-US" sz="3300" dirty="0">
                <a:solidFill>
                  <a:schemeClr val="tx1">
                    <a:lumMod val="85000"/>
                    <a:lumOff val="15000"/>
                  </a:schemeClr>
                </a:solidFill>
                <a:effectLst/>
              </a:rPr>
              <a:t> – after “Poor Leadership” (31%), the next answers were</a:t>
            </a:r>
            <a:r>
              <a:rPr lang="en-US" sz="3300" dirty="0">
                <a:solidFill>
                  <a:schemeClr val="tx1">
                    <a:lumMod val="85000"/>
                    <a:lumOff val="15000"/>
                  </a:schemeClr>
                </a:solidFill>
              </a:rPr>
              <a:t>:</a:t>
            </a:r>
          </a:p>
          <a:p>
            <a:pPr marL="342900" marR="0" lvl="0">
              <a:spcBef>
                <a:spcPts val="600"/>
              </a:spcBef>
              <a:spcAft>
                <a:spcPts val="0"/>
              </a:spcAft>
            </a:pPr>
            <a:r>
              <a:rPr lang="en-US" sz="3300" dirty="0">
                <a:solidFill>
                  <a:schemeClr val="tx1">
                    <a:lumMod val="85000"/>
                    <a:lumOff val="15000"/>
                  </a:schemeClr>
                </a:solidFill>
                <a:effectLst/>
              </a:rPr>
              <a:t>“Other” (28%) -- with highlighted concerns of “</a:t>
            </a:r>
            <a:r>
              <a:rPr lang="en-US" sz="3300" b="1" i="1" dirty="0">
                <a:solidFill>
                  <a:schemeClr val="tx1">
                    <a:lumMod val="85000"/>
                    <a:lumOff val="15000"/>
                  </a:schemeClr>
                </a:solidFill>
                <a:effectLst/>
              </a:rPr>
              <a:t>leader</a:t>
            </a:r>
            <a:r>
              <a:rPr lang="en-US" sz="3300" dirty="0">
                <a:solidFill>
                  <a:schemeClr val="tx1">
                    <a:lumMod val="85000"/>
                    <a:lumOff val="15000"/>
                  </a:schemeClr>
                </a:solidFill>
                <a:effectLst/>
              </a:rPr>
              <a:t>”, followed by “</a:t>
            </a:r>
            <a:r>
              <a:rPr lang="en-US" sz="3300" b="1" i="1" dirty="0">
                <a:solidFill>
                  <a:schemeClr val="tx1">
                    <a:lumMod val="85000"/>
                    <a:lumOff val="15000"/>
                  </a:schemeClr>
                </a:solidFill>
                <a:effectLst/>
              </a:rPr>
              <a:t>meeting</a:t>
            </a:r>
            <a:r>
              <a:rPr lang="en-US" sz="3300" dirty="0">
                <a:solidFill>
                  <a:schemeClr val="tx1">
                    <a:lumMod val="85000"/>
                    <a:lumOff val="15000"/>
                  </a:schemeClr>
                </a:solidFill>
                <a:effectLst/>
              </a:rPr>
              <a:t>”, “covid” and “</a:t>
            </a:r>
            <a:r>
              <a:rPr lang="en-US" sz="3300" b="1" i="1" dirty="0">
                <a:solidFill>
                  <a:schemeClr val="tx1">
                    <a:lumMod val="85000"/>
                    <a:lumOff val="15000"/>
                  </a:schemeClr>
                </a:solidFill>
                <a:effectLst/>
              </a:rPr>
              <a:t>leadership</a:t>
            </a:r>
            <a:r>
              <a:rPr lang="en-US" sz="3300" dirty="0">
                <a:solidFill>
                  <a:schemeClr val="tx1">
                    <a:lumMod val="85000"/>
                    <a:lumOff val="15000"/>
                  </a:schemeClr>
                </a:solidFill>
                <a:effectLst/>
              </a:rPr>
              <a:t>”.</a:t>
            </a:r>
          </a:p>
          <a:p>
            <a:pPr marL="342900" marR="0" lvl="0">
              <a:spcBef>
                <a:spcPts val="600"/>
              </a:spcBef>
              <a:spcAft>
                <a:spcPts val="0"/>
              </a:spcAft>
            </a:pPr>
            <a:r>
              <a:rPr lang="en-US" sz="3300" dirty="0">
                <a:solidFill>
                  <a:schemeClr val="tx1">
                    <a:lumMod val="85000"/>
                    <a:lumOff val="15000"/>
                  </a:schemeClr>
                </a:solidFill>
                <a:effectLst/>
              </a:rPr>
              <a:t>Next (after aged out) were “</a:t>
            </a:r>
            <a:r>
              <a:rPr lang="en-US" sz="3300" b="1" i="1" dirty="0">
                <a:solidFill>
                  <a:schemeClr val="tx1">
                    <a:lumMod val="85000"/>
                    <a:lumOff val="15000"/>
                  </a:schemeClr>
                </a:solidFill>
                <a:effectLst/>
              </a:rPr>
              <a:t>our family did not feel welcome</a:t>
            </a:r>
            <a:r>
              <a:rPr lang="en-US" sz="3300" dirty="0">
                <a:solidFill>
                  <a:schemeClr val="tx1">
                    <a:lumMod val="85000"/>
                    <a:lumOff val="15000"/>
                  </a:schemeClr>
                </a:solidFill>
                <a:effectLst/>
              </a:rPr>
              <a:t>” (20%) and “</a:t>
            </a:r>
            <a:r>
              <a:rPr lang="en-US" sz="3300" b="1" i="1" dirty="0">
                <a:solidFill>
                  <a:schemeClr val="tx1">
                    <a:lumMod val="85000"/>
                    <a:lumOff val="15000"/>
                  </a:schemeClr>
                </a:solidFill>
                <a:effectLst/>
              </a:rPr>
              <a:t>my child was no longer interested in the program</a:t>
            </a:r>
            <a:r>
              <a:rPr lang="en-US" sz="3300" dirty="0">
                <a:solidFill>
                  <a:schemeClr val="tx1">
                    <a:lumMod val="85000"/>
                    <a:lumOff val="15000"/>
                  </a:schemeClr>
                </a:solidFill>
                <a:effectLst/>
              </a:rPr>
              <a:t>” (18%). </a:t>
            </a:r>
          </a:p>
          <a:p>
            <a:pPr marL="342900" marR="0" lvl="0">
              <a:spcBef>
                <a:spcPts val="600"/>
              </a:spcBef>
              <a:spcAft>
                <a:spcPts val="0"/>
              </a:spcAft>
            </a:pPr>
            <a:r>
              <a:rPr lang="en-US" sz="3300" dirty="0">
                <a:solidFill>
                  <a:schemeClr val="tx1">
                    <a:lumMod val="85000"/>
                    <a:lumOff val="15000"/>
                  </a:schemeClr>
                </a:solidFill>
                <a:effectLst/>
              </a:rPr>
              <a:t>Then “too expensive” (16%), then “</a:t>
            </a:r>
            <a:r>
              <a:rPr lang="en-US" sz="3300" b="1" i="1" dirty="0">
                <a:solidFill>
                  <a:schemeClr val="tx1">
                    <a:lumMod val="85000"/>
                    <a:lumOff val="15000"/>
                  </a:schemeClr>
                </a:solidFill>
                <a:effectLst/>
              </a:rPr>
              <a:t>never received communication from leaders / not contacted about meetings</a:t>
            </a:r>
            <a:r>
              <a:rPr lang="en-US" sz="3300" dirty="0">
                <a:solidFill>
                  <a:schemeClr val="tx1">
                    <a:lumMod val="85000"/>
                    <a:lumOff val="15000"/>
                  </a:schemeClr>
                </a:solidFill>
                <a:effectLst/>
              </a:rPr>
              <a:t>” (15%).</a:t>
            </a:r>
            <a:endParaRPr lang="en-US" sz="3300" dirty="0">
              <a:solidFill>
                <a:schemeClr val="tx1">
                  <a:lumMod val="85000"/>
                  <a:lumOff val="15000"/>
                </a:schemeClr>
              </a:solidFill>
            </a:endParaRPr>
          </a:p>
        </p:txBody>
      </p:sp>
      <p:sp>
        <p:nvSpPr>
          <p:cNvPr id="27" name="Freeform: Shape 26">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9760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250"/>
                                        <p:tgtEl>
                                          <p:spTgt spid="15"/>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250"/>
                                        <p:tgtEl>
                                          <p:spTgt spid="10">
                                            <p:txEl>
                                              <p:pRg st="0" end="0"/>
                                            </p:txEl>
                                          </p:spTgt>
                                        </p:tgtEl>
                                      </p:cBhvr>
                                    </p:animEffect>
                                  </p:childTnLst>
                                </p:cTn>
                              </p:par>
                            </p:childTnLst>
                          </p:cTn>
                        </p:par>
                        <p:par>
                          <p:cTn id="12" fill="hold">
                            <p:stCondLst>
                              <p:cond delay="3250"/>
                            </p:stCondLst>
                            <p:childTnLst>
                              <p:par>
                                <p:cTn id="13" presetID="10" presetClass="entr" presetSubtype="0" fill="hold" nodeType="afterEffect">
                                  <p:stCondLst>
                                    <p:cond delay="50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fade">
                                      <p:cBhvr>
                                        <p:cTn id="15" dur="1250"/>
                                        <p:tgtEl>
                                          <p:spTgt spid="10">
                                            <p:txEl>
                                              <p:pRg st="1" end="1"/>
                                            </p:txEl>
                                          </p:spTgt>
                                        </p:tgtEl>
                                      </p:cBhvr>
                                    </p:animEffect>
                                  </p:childTnLst>
                                </p:cTn>
                              </p:par>
                            </p:childTnLst>
                          </p:cTn>
                        </p:par>
                        <p:par>
                          <p:cTn id="16" fill="hold">
                            <p:stCondLst>
                              <p:cond delay="5000"/>
                            </p:stCondLst>
                            <p:childTnLst>
                              <p:par>
                                <p:cTn id="17" presetID="10" presetClass="entr" presetSubtype="0" fill="hold" nodeType="afterEffect">
                                  <p:stCondLst>
                                    <p:cond delay="50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fade">
                                      <p:cBhvr>
                                        <p:cTn id="19" dur="1250"/>
                                        <p:tgtEl>
                                          <p:spTgt spid="10">
                                            <p:txEl>
                                              <p:pRg st="2" end="2"/>
                                            </p:txEl>
                                          </p:spTgt>
                                        </p:tgtEl>
                                      </p:cBhvr>
                                    </p:animEffect>
                                  </p:childTnLst>
                                </p:cTn>
                              </p:par>
                            </p:childTnLst>
                          </p:cTn>
                        </p:par>
                        <p:par>
                          <p:cTn id="20" fill="hold">
                            <p:stCondLst>
                              <p:cond delay="6750"/>
                            </p:stCondLst>
                            <p:childTnLst>
                              <p:par>
                                <p:cTn id="21" presetID="10" presetClass="entr" presetSubtype="0" fill="hold" nodeType="afterEffect">
                                  <p:stCondLst>
                                    <p:cond delay="50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fade">
                                      <p:cBhvr>
                                        <p:cTn id="23" dur="125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1">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3">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pic>
        <p:nvPicPr>
          <p:cNvPr id="8" name="Picture 7">
            <a:extLst>
              <a:ext uri="{FF2B5EF4-FFF2-40B4-BE49-F238E27FC236}">
                <a16:creationId xmlns:a16="http://schemas.microsoft.com/office/drawing/2014/main" id="{4FAF0062-A35E-14CD-CD2E-D303190A5B90}"/>
              </a:ext>
            </a:extLst>
          </p:cNvPr>
          <p:cNvPicPr>
            <a:picLocks noChangeAspect="1"/>
          </p:cNvPicPr>
          <p:nvPr/>
        </p:nvPicPr>
        <p:blipFill rotWithShape="1">
          <a:blip r:embed="rId3" cstate="email">
            <a:alphaModFix amt="60000"/>
            <a:extLst>
              <a:ext uri="{28A0092B-C50C-407E-A947-70E740481C1C}">
                <a14:useLocalDpi xmlns:a14="http://schemas.microsoft.com/office/drawing/2010/main"/>
              </a:ext>
            </a:extLst>
          </a:blip>
          <a:srcRect r="-1"/>
          <a:stretch/>
        </p:blipFill>
        <p:spPr>
          <a:xfrm>
            <a:off x="187388" y="182880"/>
            <a:ext cx="11824481" cy="6499784"/>
          </a:xfrm>
          <a:prstGeom prst="rect">
            <a:avLst/>
          </a:prstGeom>
        </p:spPr>
      </p:pic>
      <p:sp>
        <p:nvSpPr>
          <p:cNvPr id="2" name="Title 1">
            <a:extLst>
              <a:ext uri="{FF2B5EF4-FFF2-40B4-BE49-F238E27FC236}">
                <a16:creationId xmlns:a16="http://schemas.microsoft.com/office/drawing/2014/main" id="{656B5918-E3FF-4EFC-88A0-60F1383A3C4D}"/>
              </a:ext>
            </a:extLst>
          </p:cNvPr>
          <p:cNvSpPr>
            <a:spLocks noGrp="1"/>
          </p:cNvSpPr>
          <p:nvPr>
            <p:ph type="title"/>
          </p:nvPr>
        </p:nvSpPr>
        <p:spPr>
          <a:xfrm>
            <a:off x="465513" y="423126"/>
            <a:ext cx="11255432" cy="922568"/>
          </a:xfrm>
        </p:spPr>
        <p:txBody>
          <a:bodyPr vert="horz" lIns="91440" tIns="45720" rIns="91440" bIns="45720" rtlCol="0" anchor="b">
            <a:normAutofit/>
          </a:bodyPr>
          <a:lstStyle/>
          <a:p>
            <a:r>
              <a:rPr lang="en-US" sz="5400" b="1" dirty="0">
                <a:solidFill>
                  <a:srgbClr val="FFFFFF"/>
                </a:solidFill>
                <a:latin typeface="+mn-lt"/>
              </a:rPr>
              <a:t>We Need To Turn Parents into Helpers</a:t>
            </a:r>
          </a:p>
        </p:txBody>
      </p:sp>
      <p:sp>
        <p:nvSpPr>
          <p:cNvPr id="9" name="Title 1">
            <a:extLst>
              <a:ext uri="{FF2B5EF4-FFF2-40B4-BE49-F238E27FC236}">
                <a16:creationId xmlns:a16="http://schemas.microsoft.com/office/drawing/2014/main" id="{1FC16DE1-39E4-BDC9-5B33-F333B56AE717}"/>
              </a:ext>
            </a:extLst>
          </p:cNvPr>
          <p:cNvSpPr txBox="1">
            <a:spLocks/>
          </p:cNvSpPr>
          <p:nvPr/>
        </p:nvSpPr>
        <p:spPr>
          <a:xfrm>
            <a:off x="471912" y="1134034"/>
            <a:ext cx="11255432" cy="92256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rgbClr val="FFFFFF"/>
                </a:solidFill>
                <a:latin typeface="+mn-lt"/>
              </a:rPr>
              <a:t>And Turn Helpers Into Leaders</a:t>
            </a:r>
          </a:p>
        </p:txBody>
      </p:sp>
      <p:sp>
        <p:nvSpPr>
          <p:cNvPr id="18" name="Title 1">
            <a:extLst>
              <a:ext uri="{FF2B5EF4-FFF2-40B4-BE49-F238E27FC236}">
                <a16:creationId xmlns:a16="http://schemas.microsoft.com/office/drawing/2014/main" id="{7B16BCA4-8193-9C94-13CE-2782B792B46F}"/>
              </a:ext>
            </a:extLst>
          </p:cNvPr>
          <p:cNvSpPr txBox="1">
            <a:spLocks/>
          </p:cNvSpPr>
          <p:nvPr/>
        </p:nvSpPr>
        <p:spPr>
          <a:xfrm>
            <a:off x="465513" y="4533144"/>
            <a:ext cx="11261831" cy="92256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85800" indent="-685800">
              <a:buFont typeface="Arial" panose="020B0604020202020204" pitchFamily="34" charset="0"/>
              <a:buChar char="•"/>
            </a:pPr>
            <a:r>
              <a:rPr lang="en-US" sz="5400" b="1" dirty="0">
                <a:solidFill>
                  <a:srgbClr val="FFFFFF"/>
                </a:solidFill>
                <a:latin typeface="+mn-lt"/>
              </a:rPr>
              <a:t>And Do Team Training</a:t>
            </a:r>
          </a:p>
        </p:txBody>
      </p:sp>
      <p:sp>
        <p:nvSpPr>
          <p:cNvPr id="3" name="Title 1">
            <a:extLst>
              <a:ext uri="{FF2B5EF4-FFF2-40B4-BE49-F238E27FC236}">
                <a16:creationId xmlns:a16="http://schemas.microsoft.com/office/drawing/2014/main" id="{C2F65AFB-3781-37F4-6DF2-80722FE4EE92}"/>
              </a:ext>
            </a:extLst>
          </p:cNvPr>
          <p:cNvSpPr txBox="1">
            <a:spLocks/>
          </p:cNvSpPr>
          <p:nvPr/>
        </p:nvSpPr>
        <p:spPr>
          <a:xfrm>
            <a:off x="459114" y="5367417"/>
            <a:ext cx="11261831" cy="92256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85800" indent="-685800">
              <a:buFont typeface="Arial" panose="020B0604020202020204" pitchFamily="34" charset="0"/>
              <a:buChar char="•"/>
            </a:pPr>
            <a:r>
              <a:rPr lang="en-US" sz="5400" b="1" dirty="0">
                <a:solidFill>
                  <a:srgbClr val="FFFFFF"/>
                </a:solidFill>
                <a:latin typeface="+mn-lt"/>
              </a:rPr>
              <a:t>Be an “Every Parent Helps” Pack </a:t>
            </a:r>
          </a:p>
        </p:txBody>
      </p:sp>
      <p:sp>
        <p:nvSpPr>
          <p:cNvPr id="4" name="Title 1">
            <a:extLst>
              <a:ext uri="{FF2B5EF4-FFF2-40B4-BE49-F238E27FC236}">
                <a16:creationId xmlns:a16="http://schemas.microsoft.com/office/drawing/2014/main" id="{429E1864-8A8A-B164-05C0-819F670B02C8}"/>
              </a:ext>
            </a:extLst>
          </p:cNvPr>
          <p:cNvSpPr txBox="1">
            <a:spLocks/>
          </p:cNvSpPr>
          <p:nvPr/>
        </p:nvSpPr>
        <p:spPr>
          <a:xfrm>
            <a:off x="459113" y="3747521"/>
            <a:ext cx="11261831" cy="92256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85800" indent="-685800">
              <a:buFont typeface="Arial" panose="020B0604020202020204" pitchFamily="34" charset="0"/>
              <a:buChar char="•"/>
            </a:pPr>
            <a:r>
              <a:rPr lang="en-US" sz="5400" b="1" dirty="0">
                <a:solidFill>
                  <a:srgbClr val="FFFFFF"/>
                </a:solidFill>
                <a:latin typeface="+mn-lt"/>
              </a:rPr>
              <a:t>Create a Team of Parent Leaders</a:t>
            </a:r>
          </a:p>
        </p:txBody>
      </p:sp>
    </p:spTree>
    <p:extLst>
      <p:ext uri="{BB962C8B-B14F-4D97-AF65-F5344CB8AC3E}">
        <p14:creationId xmlns:p14="http://schemas.microsoft.com/office/powerpoint/2010/main" val="2887742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par>
                          <p:cTn id="16" fill="hold">
                            <p:stCondLst>
                              <p:cond delay="4500"/>
                            </p:stCondLst>
                            <p:childTnLst>
                              <p:par>
                                <p:cTn id="17" presetID="10" presetClass="entr" presetSubtype="0" fill="hold" grpId="0" nodeType="after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childTnLst>
                                </p:cTn>
                              </p:par>
                            </p:childTnLst>
                          </p:cTn>
                        </p:par>
                        <p:par>
                          <p:cTn id="20" fill="hold">
                            <p:stCondLst>
                              <p:cond delay="6000"/>
                            </p:stCondLst>
                            <p:childTnLst>
                              <p:par>
                                <p:cTn id="21" presetID="10" presetClass="entr" presetSubtype="0" fill="hold" grpId="0" nodeType="after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childTnLst>
                                </p:cTn>
                              </p:par>
                            </p:childTnLst>
                          </p:cTn>
                        </p:par>
                        <p:par>
                          <p:cTn id="24" fill="hold">
                            <p:stCondLst>
                              <p:cond delay="7500"/>
                            </p:stCondLst>
                            <p:childTnLst>
                              <p:par>
                                <p:cTn id="25" presetID="10" presetClass="entr" presetSubtype="0" fill="hold" grpId="0" nodeType="afterEffect">
                                  <p:stCondLst>
                                    <p:cond delay="50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8" grpId="0"/>
      <p:bldP spid="3"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194" name="Picture 2" descr="He really is just a big boy scout : superman">
            <a:extLst>
              <a:ext uri="{FF2B5EF4-FFF2-40B4-BE49-F238E27FC236}">
                <a16:creationId xmlns:a16="http://schemas.microsoft.com/office/drawing/2014/main" id="{60D5D27D-B95D-45D3-A07E-BE579AEC6164}"/>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a:ext>
            </a:extLst>
          </a:blip>
          <a:srcRect/>
          <a:stretch/>
        </p:blipFill>
        <p:spPr bwMode="auto">
          <a:xfrm>
            <a:off x="4110127" y="10"/>
            <a:ext cx="8081873"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73" name="Freeform: Shape 72">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75" name="Freeform: Shape 74">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376DCE5-5404-4BC7-8004-14770655AD6D}"/>
              </a:ext>
            </a:extLst>
          </p:cNvPr>
          <p:cNvSpPr>
            <a:spLocks noGrp="1"/>
          </p:cNvSpPr>
          <p:nvPr>
            <p:ph type="title"/>
          </p:nvPr>
        </p:nvSpPr>
        <p:spPr>
          <a:xfrm>
            <a:off x="477981" y="1122363"/>
            <a:ext cx="4023360" cy="3204134"/>
          </a:xfrm>
        </p:spPr>
        <p:txBody>
          <a:bodyPr vert="horz" lIns="91440" tIns="45720" rIns="91440" bIns="45720" rtlCol="0" anchor="b">
            <a:noAutofit/>
          </a:bodyPr>
          <a:lstStyle/>
          <a:p>
            <a:r>
              <a:rPr lang="en-US" sz="6000" i="1" dirty="0">
                <a:latin typeface="Helvetica Neue Medium"/>
              </a:rPr>
              <a:t>Stronger Families Through Scouting</a:t>
            </a:r>
          </a:p>
        </p:txBody>
      </p:sp>
      <p:sp>
        <p:nvSpPr>
          <p:cNvPr id="3" name="Content Placeholder 2">
            <a:extLst>
              <a:ext uri="{FF2B5EF4-FFF2-40B4-BE49-F238E27FC236}">
                <a16:creationId xmlns:a16="http://schemas.microsoft.com/office/drawing/2014/main" id="{4D609866-072E-4AA9-8CA8-E4DDBE492749}"/>
              </a:ext>
            </a:extLst>
          </p:cNvPr>
          <p:cNvSpPr>
            <a:spLocks noGrp="1"/>
          </p:cNvSpPr>
          <p:nvPr>
            <p:ph sz="half" idx="1"/>
          </p:nvPr>
        </p:nvSpPr>
        <p:spPr>
          <a:xfrm>
            <a:off x="477981" y="4872922"/>
            <a:ext cx="3933306" cy="1208141"/>
          </a:xfrm>
        </p:spPr>
        <p:txBody>
          <a:bodyPr vert="horz" lIns="91440" tIns="45720" rIns="91440" bIns="45720" rtlCol="0">
            <a:normAutofit/>
          </a:bodyPr>
          <a:lstStyle/>
          <a:p>
            <a:pPr marL="0" indent="0">
              <a:buNone/>
            </a:pPr>
            <a:r>
              <a:rPr lang="en-US" sz="3600" dirty="0">
                <a:latin typeface="Helvetica Neue Medium"/>
              </a:rPr>
              <a:t>Help Every Parent Be a Superhero</a:t>
            </a:r>
          </a:p>
        </p:txBody>
      </p:sp>
      <p:sp>
        <p:nvSpPr>
          <p:cNvPr id="77" name="Rectangle 7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0561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8194"/>
                                        </p:tgtEl>
                                        <p:attrNameLst>
                                          <p:attrName>style.visibility</p:attrName>
                                        </p:attrNameLst>
                                      </p:cBhvr>
                                      <p:to>
                                        <p:strVal val="visible"/>
                                      </p:to>
                                    </p:set>
                                    <p:animEffect transition="in" filter="fade">
                                      <p:cBhvr>
                                        <p:cTn id="11" dur="750"/>
                                        <p:tgtEl>
                                          <p:spTgt spid="8194"/>
                                        </p:tgtEl>
                                      </p:cBhvr>
                                    </p:animEffect>
                                  </p:childTnLst>
                                </p:cTn>
                              </p:par>
                            </p:childTnLst>
                          </p:cTn>
                        </p:par>
                        <p:par>
                          <p:cTn id="12" fill="hold">
                            <p:stCondLst>
                              <p:cond delay="2000"/>
                            </p:stCondLst>
                            <p:childTnLst>
                              <p:par>
                                <p:cTn id="13" presetID="10" presetClass="entr" presetSubtype="0" fill="hold" grpId="0" nodeType="afterEffect">
                                  <p:stCondLst>
                                    <p:cond delay="25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7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242" name="Title 1"/>
          <p:cNvSpPr>
            <a:spLocks noGrp="1"/>
          </p:cNvSpPr>
          <p:nvPr>
            <p:ph type="title"/>
          </p:nvPr>
        </p:nvSpPr>
        <p:spPr>
          <a:xfrm>
            <a:off x="594360" y="637125"/>
            <a:ext cx="3802276" cy="5256371"/>
          </a:xfrm>
        </p:spPr>
        <p:txBody>
          <a:bodyPr vert="horz" lIns="91440" tIns="45720" rIns="91440" bIns="45720" rtlCol="0" anchor="ctr">
            <a:normAutofit/>
          </a:bodyPr>
          <a:lstStyle/>
          <a:p>
            <a:pPr algn="ctr"/>
            <a:r>
              <a:rPr lang="en-US" sz="6000" kern="1200" dirty="0">
                <a:solidFill>
                  <a:schemeClr val="tx1"/>
                </a:solidFill>
                <a:effectLst>
                  <a:outerShdw blurRad="38100" dist="38100" dir="2700000" algn="tl">
                    <a:srgbClr val="C0C0C0"/>
                  </a:outerShdw>
                </a:effectLst>
                <a:latin typeface="Helvetica Neue Medium"/>
              </a:rPr>
              <a:t>Fifty Ways to Lure a Leader …</a:t>
            </a:r>
          </a:p>
        </p:txBody>
      </p:sp>
      <p:graphicFrame>
        <p:nvGraphicFramePr>
          <p:cNvPr id="20486" name="Content Placeholder 2">
            <a:extLst>
              <a:ext uri="{FF2B5EF4-FFF2-40B4-BE49-F238E27FC236}">
                <a16:creationId xmlns:a16="http://schemas.microsoft.com/office/drawing/2014/main" id="{6754A1E7-2B8D-47B5-9ED6-6247E9011B8A}"/>
              </a:ext>
            </a:extLst>
          </p:cNvPr>
          <p:cNvGraphicFramePr>
            <a:graphicFrameLocks noGrp="1"/>
          </p:cNvGraphicFramePr>
          <p:nvPr>
            <p:ph idx="4294967295"/>
          </p:nvPr>
        </p:nvGraphicFramePr>
        <p:xfrm>
          <a:off x="5166985" y="1459523"/>
          <a:ext cx="6686687" cy="4740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C547ABBD-DFEA-4D43-9521-6D81EF550428}"/>
              </a:ext>
            </a:extLst>
          </p:cNvPr>
          <p:cNvPicPr>
            <a:picLocks noChangeAspect="1"/>
          </p:cNvPicPr>
          <p:nvPr/>
        </p:nvPicPr>
        <p:blipFill>
          <a:blip r:embed="rId8"/>
          <a:stretch>
            <a:fillRect/>
          </a:stretch>
        </p:blipFill>
        <p:spPr>
          <a:xfrm>
            <a:off x="1738260" y="4541965"/>
            <a:ext cx="1514475" cy="1504950"/>
          </a:xfrm>
          <a:prstGeom prst="rect">
            <a:avLst/>
          </a:prstGeom>
        </p:spPr>
      </p:pic>
      <p:pic>
        <p:nvPicPr>
          <p:cNvPr id="8" name="Picture 7">
            <a:extLst>
              <a:ext uri="{FF2B5EF4-FFF2-40B4-BE49-F238E27FC236}">
                <a16:creationId xmlns:a16="http://schemas.microsoft.com/office/drawing/2014/main" id="{A9FC4F21-A1C3-499F-99F3-20478B10B84B}"/>
              </a:ext>
            </a:extLst>
          </p:cNvPr>
          <p:cNvPicPr>
            <a:picLocks noChangeAspect="1"/>
          </p:cNvPicPr>
          <p:nvPr/>
        </p:nvPicPr>
        <p:blipFill>
          <a:blip r:embed="rId9"/>
          <a:stretch>
            <a:fillRect/>
          </a:stretch>
        </p:blipFill>
        <p:spPr>
          <a:xfrm>
            <a:off x="4789329" y="0"/>
            <a:ext cx="6956393"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10242"/>
                                        </p:tgtEl>
                                        <p:attrNameLst>
                                          <p:attrName>style.visibility</p:attrName>
                                        </p:attrNameLst>
                                      </p:cBhvr>
                                      <p:to>
                                        <p:strVal val="visible"/>
                                      </p:to>
                                    </p:set>
                                    <p:animEffect transition="in" filter="fade">
                                      <p:cBhvr>
                                        <p:cTn id="11" dur="1000"/>
                                        <p:tgtEl>
                                          <p:spTgt spid="10242"/>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childTnLst>
                          </p:cTn>
                        </p:par>
                        <p:par>
                          <p:cTn id="16" fill="hold">
                            <p:stCondLst>
                              <p:cond delay="4500"/>
                            </p:stCondLst>
                            <p:childTnLst>
                              <p:par>
                                <p:cTn id="17" presetID="10" presetClass="exit" presetSubtype="0" fill="hold" nodeType="afterEffect">
                                  <p:stCondLst>
                                    <p:cond delay="500"/>
                                  </p:stCondLst>
                                  <p:childTnLst>
                                    <p:animEffect transition="out" filter="fade">
                                      <p:cBhvr>
                                        <p:cTn id="18" dur="1000"/>
                                        <p:tgtEl>
                                          <p:spTgt spid="8"/>
                                        </p:tgtEl>
                                      </p:cBhvr>
                                    </p:animEffect>
                                    <p:set>
                                      <p:cBhvr>
                                        <p:cTn id="19" dur="1" fill="hold">
                                          <p:stCondLst>
                                            <p:cond delay="999"/>
                                          </p:stCondLst>
                                        </p:cTn>
                                        <p:tgtEl>
                                          <p:spTgt spid="8"/>
                                        </p:tgtEl>
                                        <p:attrNameLst>
                                          <p:attrName>style.visibility</p:attrName>
                                        </p:attrNameLst>
                                      </p:cBhvr>
                                      <p:to>
                                        <p:strVal val="hidden"/>
                                      </p:to>
                                    </p:set>
                                  </p:childTnLst>
                                </p:cTn>
                              </p:par>
                            </p:childTnLst>
                          </p:cTn>
                        </p:par>
                        <p:par>
                          <p:cTn id="20" fill="hold">
                            <p:stCondLst>
                              <p:cond delay="6000"/>
                            </p:stCondLst>
                            <p:childTnLst>
                              <p:par>
                                <p:cTn id="21" presetID="10" presetClass="entr" presetSubtype="0" fill="hold" grpId="0" nodeType="afterEffect">
                                  <p:stCondLst>
                                    <p:cond delay="500"/>
                                  </p:stCondLst>
                                  <p:childTnLst>
                                    <p:set>
                                      <p:cBhvr>
                                        <p:cTn id="22" dur="1" fill="hold">
                                          <p:stCondLst>
                                            <p:cond delay="0"/>
                                          </p:stCondLst>
                                        </p:cTn>
                                        <p:tgtEl>
                                          <p:spTgt spid="20486"/>
                                        </p:tgtEl>
                                        <p:attrNameLst>
                                          <p:attrName>style.visibility</p:attrName>
                                        </p:attrNameLst>
                                      </p:cBhvr>
                                      <p:to>
                                        <p:strVal val="visible"/>
                                      </p:to>
                                    </p:set>
                                    <p:animEffect transition="in" filter="fade">
                                      <p:cBhvr>
                                        <p:cTn id="23" dur="10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Graphic spid="20486" grpId="0">
        <p:bldAsOne/>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3">
            <a:extLst>
              <a:ext uri="{FF2B5EF4-FFF2-40B4-BE49-F238E27FC236}">
                <a16:creationId xmlns:a16="http://schemas.microsoft.com/office/drawing/2014/main" id="{149FB5C3-7336-4FE0-A30C-CC0A3646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9" name="Group 15">
            <a:extLst>
              <a:ext uri="{FF2B5EF4-FFF2-40B4-BE49-F238E27FC236}">
                <a16:creationId xmlns:a16="http://schemas.microsoft.com/office/drawing/2014/main" id="{19A6B5CE-CB1D-48EE-8B43-E952235C83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30" name="Rectangle 16">
              <a:extLst>
                <a:ext uri="{FF2B5EF4-FFF2-40B4-BE49-F238E27FC236}">
                  <a16:creationId xmlns:a16="http://schemas.microsoft.com/office/drawing/2014/main" id="{E3F3EAA5-4E15-400B-BBA3-82B3F49A21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17">
              <a:extLst>
                <a:ext uri="{FF2B5EF4-FFF2-40B4-BE49-F238E27FC236}">
                  <a16:creationId xmlns:a16="http://schemas.microsoft.com/office/drawing/2014/main" id="{72BA2E40-BE9B-4C54-9CDD-40EE804CC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2" name="Rectangle 19">
            <a:extLst>
              <a:ext uri="{FF2B5EF4-FFF2-40B4-BE49-F238E27FC236}">
                <a16:creationId xmlns:a16="http://schemas.microsoft.com/office/drawing/2014/main" id="{0DA909B4-15FF-46A6-8A7F-7AEF977FE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21">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55714" y="2263365"/>
            <a:ext cx="49377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C7905D48-B08B-1885-981F-DF4A584F9472}"/>
              </a:ext>
            </a:extLst>
          </p:cNvPr>
          <p:cNvSpPr>
            <a:spLocks noGrp="1"/>
          </p:cNvSpPr>
          <p:nvPr>
            <p:ph sz="half" idx="1"/>
          </p:nvPr>
        </p:nvSpPr>
        <p:spPr>
          <a:xfrm>
            <a:off x="853120" y="2508105"/>
            <a:ext cx="5880189" cy="3632493"/>
          </a:xfrm>
        </p:spPr>
        <p:txBody>
          <a:bodyPr vert="horz" lIns="91440" tIns="45720" rIns="91440" bIns="45720" rtlCol="0" anchor="ctr">
            <a:noAutofit/>
          </a:bodyPr>
          <a:lstStyle/>
          <a:p>
            <a:pPr marL="0"/>
            <a:r>
              <a:rPr lang="en-US" sz="4000" b="1" dirty="0"/>
              <a:t>Are The New Adventure Resources Simple and Easy For Parent Leaders?</a:t>
            </a:r>
          </a:p>
          <a:p>
            <a:pPr marL="0" indent="0" algn="ctr">
              <a:buNone/>
            </a:pPr>
            <a:r>
              <a:rPr lang="en-US" sz="4000" b="1" dirty="0"/>
              <a:t>(A Quick Review)</a:t>
            </a:r>
          </a:p>
        </p:txBody>
      </p:sp>
      <p:pic>
        <p:nvPicPr>
          <p:cNvPr id="7" name="Google Shape;438;p77" descr="A yellow and blue logo&#10;&#10;Description automatically generated">
            <a:extLst>
              <a:ext uri="{FF2B5EF4-FFF2-40B4-BE49-F238E27FC236}">
                <a16:creationId xmlns:a16="http://schemas.microsoft.com/office/drawing/2014/main" id="{E4FBDAAC-DDCE-985F-3FC5-DE86E9D07EAE}"/>
              </a:ext>
            </a:extLst>
          </p:cNvPr>
          <p:cNvPicPr preferRelativeResize="0"/>
          <p:nvPr/>
        </p:nvPicPr>
        <p:blipFill rotWithShape="1">
          <a:blip r:embed="rId2" cstate="email">
            <a:extLst>
              <a:ext uri="{28A0092B-C50C-407E-A947-70E740481C1C}">
                <a14:useLocalDpi xmlns:a14="http://schemas.microsoft.com/office/drawing/2010/main"/>
              </a:ext>
            </a:extLst>
          </a:blip>
          <a:stretch/>
        </p:blipFill>
        <p:spPr>
          <a:xfrm>
            <a:off x="7850640" y="774285"/>
            <a:ext cx="2581173" cy="2581173"/>
          </a:xfrm>
          <a:prstGeom prst="rect">
            <a:avLst/>
          </a:prstGeom>
          <a:noFill/>
        </p:spPr>
      </p:pic>
      <p:pic>
        <p:nvPicPr>
          <p:cNvPr id="9" name="Picture 8" descr="A close-up of a logo&#10;&#10;Description automatically generated">
            <a:extLst>
              <a:ext uri="{FF2B5EF4-FFF2-40B4-BE49-F238E27FC236}">
                <a16:creationId xmlns:a16="http://schemas.microsoft.com/office/drawing/2014/main" id="{E0ACA0AB-39CB-09C4-C051-3A27338B584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46667" y="4020755"/>
            <a:ext cx="4389120" cy="1689810"/>
          </a:xfrm>
          <a:prstGeom prst="rect">
            <a:avLst/>
          </a:prstGeom>
        </p:spPr>
      </p:pic>
      <p:sp>
        <p:nvSpPr>
          <p:cNvPr id="3" name="Content Placeholder 4">
            <a:extLst>
              <a:ext uri="{FF2B5EF4-FFF2-40B4-BE49-F238E27FC236}">
                <a16:creationId xmlns:a16="http://schemas.microsoft.com/office/drawing/2014/main" id="{181ADCED-F0B3-049E-9A7E-8A38F6D1AF48}"/>
              </a:ext>
            </a:extLst>
          </p:cNvPr>
          <p:cNvSpPr txBox="1">
            <a:spLocks/>
          </p:cNvSpPr>
          <p:nvPr/>
        </p:nvSpPr>
        <p:spPr>
          <a:xfrm>
            <a:off x="1023910" y="58526"/>
            <a:ext cx="5567285" cy="2013389"/>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Are We Helping Parent/Leaders Enough?</a:t>
            </a:r>
          </a:p>
        </p:txBody>
      </p:sp>
    </p:spTree>
    <p:extLst>
      <p:ext uri="{BB962C8B-B14F-4D97-AF65-F5344CB8AC3E}">
        <p14:creationId xmlns:p14="http://schemas.microsoft.com/office/powerpoint/2010/main" val="1977493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50"/>
                                        <p:tgtEl>
                                          <p:spTgt spid="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750"/>
                                        <p:tgtEl>
                                          <p:spTgt spid="9"/>
                                        </p:tgtEl>
                                      </p:cBhvr>
                                    </p:animEffect>
                                  </p:childTnLst>
                                </p:cTn>
                              </p:par>
                            </p:childTnLst>
                          </p:cTn>
                        </p:par>
                        <p:par>
                          <p:cTn id="12" fill="hold">
                            <p:stCondLst>
                              <p:cond delay="2000"/>
                            </p:stCondLst>
                            <p:childTnLst>
                              <p:par>
                                <p:cTn id="13" presetID="10" presetClass="entr" presetSubtype="0" fill="hold" nodeType="afterEffect">
                                  <p:stCondLst>
                                    <p:cond delay="2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750"/>
                                        <p:tgtEl>
                                          <p:spTgt spid="7"/>
                                        </p:tgtEl>
                                      </p:cBhvr>
                                    </p:animEffect>
                                  </p:childTnLst>
                                </p:cTn>
                              </p:par>
                            </p:childTnLst>
                          </p:cTn>
                        </p:par>
                        <p:par>
                          <p:cTn id="16" fill="hold">
                            <p:stCondLst>
                              <p:cond delay="3000"/>
                            </p:stCondLst>
                            <p:childTnLst>
                              <p:par>
                                <p:cTn id="17" presetID="10" presetClass="entr" presetSubtype="0" fill="hold" nodeType="afterEffect">
                                  <p:stCondLst>
                                    <p:cond delay="25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750"/>
                                        <p:tgtEl>
                                          <p:spTgt spid="5">
                                            <p:txEl>
                                              <p:pRg st="0" end="0"/>
                                            </p:txEl>
                                          </p:spTgt>
                                        </p:tgtEl>
                                      </p:cBhvr>
                                    </p:animEffect>
                                  </p:childTnLst>
                                </p:cTn>
                              </p:par>
                            </p:childTnLst>
                          </p:cTn>
                        </p:par>
                        <p:par>
                          <p:cTn id="20" fill="hold">
                            <p:stCondLst>
                              <p:cond delay="4000"/>
                            </p:stCondLst>
                            <p:childTnLst>
                              <p:par>
                                <p:cTn id="21" presetID="10" presetClass="entr" presetSubtype="0" fill="hold" nodeType="afterEffect">
                                  <p:stCondLst>
                                    <p:cond delay="25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75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lowchart: Document 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4F4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62568DE-C2D7-6D6F-F09C-730916619113}"/>
              </a:ext>
            </a:extLst>
          </p:cNvPr>
          <p:cNvSpPr>
            <a:spLocks noGrp="1"/>
          </p:cNvSpPr>
          <p:nvPr>
            <p:ph type="title"/>
          </p:nvPr>
        </p:nvSpPr>
        <p:spPr>
          <a:xfrm>
            <a:off x="734682" y="464463"/>
            <a:ext cx="2840182" cy="2371148"/>
          </a:xfrm>
        </p:spPr>
        <p:txBody>
          <a:bodyPr vert="horz" lIns="91440" tIns="45720" rIns="91440" bIns="45720" rtlCol="0" anchor="ctr">
            <a:noAutofit/>
          </a:bodyPr>
          <a:lstStyle/>
          <a:p>
            <a:r>
              <a:rPr lang="en-US" sz="4800" b="1" kern="1200" dirty="0">
                <a:solidFill>
                  <a:srgbClr val="FFFFFF"/>
                </a:solidFill>
                <a:latin typeface="+mn-lt"/>
                <a:ea typeface="+mj-ea"/>
                <a:cs typeface="+mj-cs"/>
              </a:rPr>
              <a:t>National Den Meeting Resource</a:t>
            </a:r>
            <a:br>
              <a:rPr lang="en-US" sz="4800" b="1" kern="1200" dirty="0">
                <a:solidFill>
                  <a:srgbClr val="FFFFFF"/>
                </a:solidFill>
                <a:latin typeface="+mn-lt"/>
                <a:ea typeface="+mj-ea"/>
                <a:cs typeface="+mj-cs"/>
              </a:rPr>
            </a:br>
            <a:r>
              <a:rPr lang="en-US" sz="4800" b="1" dirty="0">
                <a:solidFill>
                  <a:srgbClr val="FFFFFF"/>
                </a:solidFill>
                <a:latin typeface="+mn-lt"/>
              </a:rPr>
              <a:t>Pages</a:t>
            </a:r>
            <a:endParaRPr lang="en-US" sz="4800" b="1" kern="1200" dirty="0">
              <a:solidFill>
                <a:srgbClr val="FFFFFF"/>
              </a:solidFill>
              <a:latin typeface="+mn-lt"/>
              <a:ea typeface="+mj-ea"/>
              <a:cs typeface="+mj-cs"/>
            </a:endParaRPr>
          </a:p>
        </p:txBody>
      </p:sp>
      <p:pic>
        <p:nvPicPr>
          <p:cNvPr id="5" name="Content Placeholder 4">
            <a:extLst>
              <a:ext uri="{FF2B5EF4-FFF2-40B4-BE49-F238E27FC236}">
                <a16:creationId xmlns:a16="http://schemas.microsoft.com/office/drawing/2014/main" id="{9214BD4A-A006-AF6C-8C1F-435D9195F9F7}"/>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032879" y="171161"/>
            <a:ext cx="7986377" cy="6289273"/>
          </a:xfrm>
          <a:prstGeom prst="rect">
            <a:avLst/>
          </a:prstGeom>
        </p:spPr>
      </p:pic>
      <p:sp>
        <p:nvSpPr>
          <p:cNvPr id="6" name="TextBox 5">
            <a:extLst>
              <a:ext uri="{FF2B5EF4-FFF2-40B4-BE49-F238E27FC236}">
                <a16:creationId xmlns:a16="http://schemas.microsoft.com/office/drawing/2014/main" id="{043979B8-2F63-BB9B-3E30-0F6E4B1313D3}"/>
              </a:ext>
            </a:extLst>
          </p:cNvPr>
          <p:cNvSpPr txBox="1"/>
          <p:nvPr/>
        </p:nvSpPr>
        <p:spPr>
          <a:xfrm>
            <a:off x="172744" y="3457575"/>
            <a:ext cx="4220351"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Snapshot (Overview)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Requirements (often 4-6 – no need to choose)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+/- 3 “Activity Cards” for each Requirement (now must choose!)</a:t>
            </a:r>
          </a:p>
        </p:txBody>
      </p:sp>
      <p:sp>
        <p:nvSpPr>
          <p:cNvPr id="7" name="TextBox 6">
            <a:extLst>
              <a:ext uri="{FF2B5EF4-FFF2-40B4-BE49-F238E27FC236}">
                <a16:creationId xmlns:a16="http://schemas.microsoft.com/office/drawing/2014/main" id="{736F28CB-33AA-155D-EDBD-EA2954B4BB82}"/>
              </a:ext>
            </a:extLst>
          </p:cNvPr>
          <p:cNvSpPr txBox="1"/>
          <p:nvPr/>
        </p:nvSpPr>
        <p:spPr>
          <a:xfrm>
            <a:off x="7036904" y="4055165"/>
            <a:ext cx="5155096" cy="255454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No Den Leader Guide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Main Meeting resources are Activities Choices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Look Elsewhere For “</a:t>
            </a:r>
            <a:r>
              <a:rPr kumimoji="0" lang="en-US" sz="3200" b="1" i="1" u="none" strike="noStrike" kern="1200" cap="none" spc="0" normalizeH="0" baseline="0" noProof="0" dirty="0">
                <a:ln>
                  <a:noFill/>
                </a:ln>
                <a:solidFill>
                  <a:prstClr val="black"/>
                </a:solidFill>
                <a:effectLst/>
                <a:uLnTx/>
                <a:uFillTx/>
                <a:latin typeface="Calibri" panose="020F0502020204030204"/>
                <a:ea typeface="+mn-ea"/>
                <a:cs typeface="+mn-cs"/>
              </a:rPr>
              <a:t>How To Den Meeting</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8" name="TextBox 7">
            <a:extLst>
              <a:ext uri="{FF2B5EF4-FFF2-40B4-BE49-F238E27FC236}">
                <a16:creationId xmlns:a16="http://schemas.microsoft.com/office/drawing/2014/main" id="{E10ADE45-729C-CEAA-62CF-52625AE81D45}"/>
              </a:ext>
            </a:extLst>
          </p:cNvPr>
          <p:cNvSpPr txBox="1"/>
          <p:nvPr/>
        </p:nvSpPr>
        <p:spPr>
          <a:xfrm>
            <a:off x="7825563" y="170123"/>
            <a:ext cx="328365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prstClr val="black"/>
                </a:solidFill>
                <a:effectLst/>
                <a:uLnTx/>
                <a:uFillTx/>
                <a:latin typeface="Calibri" panose="020F0502020204030204"/>
                <a:ea typeface="+mn-ea"/>
                <a:cs typeface="+mn-cs"/>
              </a:rPr>
              <a:t>From Tiger Bobcat</a:t>
            </a:r>
          </a:p>
        </p:txBody>
      </p:sp>
    </p:spTree>
    <p:extLst>
      <p:ext uri="{BB962C8B-B14F-4D97-AF65-F5344CB8AC3E}">
        <p14:creationId xmlns:p14="http://schemas.microsoft.com/office/powerpoint/2010/main" val="3088980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750"/>
                            </p:stCondLst>
                            <p:childTnLst>
                              <p:par>
                                <p:cTn id="9" presetID="10" presetClass="entr" presetSubtype="0" fill="hold" nodeType="afterEffect">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25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500"/>
                                        <p:tgtEl>
                                          <p:spTgt spid="6">
                                            <p:txEl>
                                              <p:pRg st="1" end="1"/>
                                            </p:txEl>
                                          </p:spTgt>
                                        </p:tgtEl>
                                      </p:cBhvr>
                                    </p:animEffect>
                                  </p:childTnLst>
                                </p:cTn>
                              </p:par>
                            </p:childTnLst>
                          </p:cTn>
                        </p:par>
                        <p:par>
                          <p:cTn id="16" fill="hold">
                            <p:stCondLst>
                              <p:cond delay="2250"/>
                            </p:stCondLst>
                            <p:childTnLst>
                              <p:par>
                                <p:cTn id="17" presetID="10" presetClass="entr" presetSubtype="0" fill="hold" nodeType="afterEffect">
                                  <p:stCondLst>
                                    <p:cond delay="25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500"/>
                                        <p:tgtEl>
                                          <p:spTgt spid="6">
                                            <p:txEl>
                                              <p:pRg st="2" end="2"/>
                                            </p:txEl>
                                          </p:spTgt>
                                        </p:tgtEl>
                                      </p:cBhvr>
                                    </p:animEffect>
                                  </p:childTnLst>
                                </p:cTn>
                              </p:par>
                            </p:childTnLst>
                          </p:cTn>
                        </p:par>
                        <p:par>
                          <p:cTn id="20" fill="hold">
                            <p:stCondLst>
                              <p:cond delay="3000"/>
                            </p:stCondLst>
                            <p:childTnLst>
                              <p:par>
                                <p:cTn id="21" presetID="10" presetClass="entr" presetSubtype="0" fill="hold" grpId="0" nodeType="after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3750"/>
                            </p:stCondLst>
                            <p:childTnLst>
                              <p:par>
                                <p:cTn id="25" presetID="10" presetClass="entr" presetSubtype="0" fill="hold" nodeType="afterEffect">
                                  <p:stCondLst>
                                    <p:cond delay="25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par>
                          <p:cTn id="28" fill="hold">
                            <p:stCondLst>
                              <p:cond delay="4500"/>
                            </p:stCondLst>
                            <p:childTnLst>
                              <p:par>
                                <p:cTn id="29" presetID="10" presetClass="entr" presetSubtype="0" fill="hold" nodeType="afterEffect">
                                  <p:stCondLst>
                                    <p:cond delay="25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fade">
                                      <p:cBhvr>
                                        <p:cTn id="31" dur="500"/>
                                        <p:tgtEl>
                                          <p:spTgt spid="7">
                                            <p:txEl>
                                              <p:pRg st="0" end="0"/>
                                            </p:txEl>
                                          </p:spTgt>
                                        </p:tgtEl>
                                      </p:cBhvr>
                                    </p:animEffect>
                                  </p:childTnLst>
                                </p:cTn>
                              </p:par>
                            </p:childTnLst>
                          </p:cTn>
                        </p:par>
                        <p:par>
                          <p:cTn id="32" fill="hold">
                            <p:stCondLst>
                              <p:cond delay="5250"/>
                            </p:stCondLst>
                            <p:childTnLst>
                              <p:par>
                                <p:cTn id="33" presetID="10" presetClass="entr" presetSubtype="0" fill="hold" nodeType="afterEffect">
                                  <p:stCondLst>
                                    <p:cond delay="250"/>
                                  </p:stCondLst>
                                  <p:childTnLst>
                                    <p:set>
                                      <p:cBhvr>
                                        <p:cTn id="34" dur="1" fill="hold">
                                          <p:stCondLst>
                                            <p:cond delay="0"/>
                                          </p:stCondLst>
                                        </p:cTn>
                                        <p:tgtEl>
                                          <p:spTgt spid="7">
                                            <p:txEl>
                                              <p:pRg st="1" end="1"/>
                                            </p:txEl>
                                          </p:spTgt>
                                        </p:tgtEl>
                                        <p:attrNameLst>
                                          <p:attrName>style.visibility</p:attrName>
                                        </p:attrNameLst>
                                      </p:cBhvr>
                                      <p:to>
                                        <p:strVal val="visible"/>
                                      </p:to>
                                    </p:set>
                                    <p:animEffect transition="in" filter="fade">
                                      <p:cBhvr>
                                        <p:cTn id="35" dur="500"/>
                                        <p:tgtEl>
                                          <p:spTgt spid="7">
                                            <p:txEl>
                                              <p:pRg st="1" end="1"/>
                                            </p:txEl>
                                          </p:spTgt>
                                        </p:tgtEl>
                                      </p:cBhvr>
                                    </p:animEffect>
                                  </p:childTnLst>
                                </p:cTn>
                              </p:par>
                            </p:childTnLst>
                          </p:cTn>
                        </p:par>
                        <p:par>
                          <p:cTn id="36" fill="hold">
                            <p:stCondLst>
                              <p:cond delay="6000"/>
                            </p:stCondLst>
                            <p:childTnLst>
                              <p:par>
                                <p:cTn id="37" presetID="10" presetClass="entr" presetSubtype="0" fill="hold" nodeType="afterEffect">
                                  <p:stCondLst>
                                    <p:cond delay="250"/>
                                  </p:stCondLst>
                                  <p:childTnLst>
                                    <p:set>
                                      <p:cBhvr>
                                        <p:cTn id="38" dur="1" fill="hold">
                                          <p:stCondLst>
                                            <p:cond delay="0"/>
                                          </p:stCondLst>
                                        </p:cTn>
                                        <p:tgtEl>
                                          <p:spTgt spid="7">
                                            <p:txEl>
                                              <p:pRg st="2" end="2"/>
                                            </p:txEl>
                                          </p:spTgt>
                                        </p:tgtEl>
                                        <p:attrNameLst>
                                          <p:attrName>style.visibility</p:attrName>
                                        </p:attrNameLst>
                                      </p:cBhvr>
                                      <p:to>
                                        <p:strVal val="visible"/>
                                      </p:to>
                                    </p:set>
                                    <p:animEffect transition="in" filter="fade">
                                      <p:cBhvr>
                                        <p:cTn id="39"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3"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3" name="Rectangle 1032">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137397"/>
            <a:ext cx="12192000" cy="1720601"/>
          </a:xfrm>
          <a:prstGeom prst="rect">
            <a:avLst/>
          </a:prstGeom>
          <a:ln>
            <a:noFill/>
          </a:ln>
          <a:effectLst>
            <a:outerShdw blurRad="254000" dist="127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A131E38-2EC4-24AA-B2E6-EA10CB21598B}"/>
              </a:ext>
            </a:extLst>
          </p:cNvPr>
          <p:cNvSpPr>
            <a:spLocks noGrp="1"/>
          </p:cNvSpPr>
          <p:nvPr>
            <p:ph type="title"/>
          </p:nvPr>
        </p:nvSpPr>
        <p:spPr>
          <a:xfrm>
            <a:off x="381000" y="5303521"/>
            <a:ext cx="4175760" cy="1221638"/>
          </a:xfrm>
        </p:spPr>
        <p:txBody>
          <a:bodyPr vert="horz" lIns="91440" tIns="45720" rIns="91440" bIns="45720" rtlCol="0" anchor="ctr">
            <a:noAutofit/>
          </a:bodyPr>
          <a:lstStyle/>
          <a:p>
            <a:r>
              <a:rPr lang="en-US" sz="4800" b="1">
                <a:latin typeface="+mn-lt"/>
              </a:rPr>
              <a:t>To Put It All Together </a:t>
            </a:r>
            <a:r>
              <a:rPr lang="en-US" sz="4800" b="1" dirty="0">
                <a:latin typeface="+mn-lt"/>
              </a:rPr>
              <a:t>… </a:t>
            </a:r>
          </a:p>
        </p:txBody>
      </p:sp>
      <p:pic>
        <p:nvPicPr>
          <p:cNvPr id="1026" name="Picture 2" descr="A puzzle with a logo and text&#10;&#10;Description automatically generated">
            <a:extLst>
              <a:ext uri="{FF2B5EF4-FFF2-40B4-BE49-F238E27FC236}">
                <a16:creationId xmlns:a16="http://schemas.microsoft.com/office/drawing/2014/main" id="{33F65209-63F9-5E3F-F340-5626594FC38B}"/>
              </a:ext>
            </a:extLst>
          </p:cNvPr>
          <p:cNvPicPr>
            <a:picLocks noGrp="1" noChangeAspect="1" noChangeArrowheads="1"/>
          </p:cNvPicPr>
          <p:nvPr>
            <p:ph idx="1"/>
          </p:nvPr>
        </p:nvPicPr>
        <p:blipFill rotWithShape="1">
          <a:blip r:embed="rId3" cstate="email">
            <a:extLst>
              <a:ext uri="{28A0092B-C50C-407E-A947-70E740481C1C}">
                <a14:useLocalDpi xmlns:a14="http://schemas.microsoft.com/office/drawing/2010/main"/>
              </a:ext>
            </a:extLst>
          </a:blip>
          <a:srcRect b="-1"/>
          <a:stretch/>
        </p:blipFill>
        <p:spPr bwMode="auto">
          <a:xfrm>
            <a:off x="20" y="10"/>
            <a:ext cx="12191979" cy="5137387"/>
          </a:xfrm>
          <a:prstGeom prst="rect">
            <a:avLst/>
          </a:prstGeom>
          <a:noFill/>
          <a:effectLst>
            <a:outerShdw blurRad="190500" dist="63500" dir="5400000" sx="98000" sy="98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0A7245A1-5B95-A1C0-F9DB-57BC35A23069}"/>
              </a:ext>
            </a:extLst>
          </p:cNvPr>
          <p:cNvSpPr txBox="1">
            <a:spLocks/>
          </p:cNvSpPr>
          <p:nvPr/>
        </p:nvSpPr>
        <p:spPr>
          <a:xfrm>
            <a:off x="4145280" y="5303521"/>
            <a:ext cx="5516882" cy="12216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a:ea typeface="+mj-ea"/>
                <a:cs typeface="+mj-cs"/>
              </a:rPr>
              <a:t>… see … </a:t>
            </a:r>
            <a:r>
              <a:rPr kumimoji="0" lang="en-US" sz="4800" b="1" i="1" u="none" strike="noStrike" kern="1200" cap="none" spc="0" normalizeH="0" baseline="0" noProof="0" dirty="0">
                <a:ln>
                  <a:noFill/>
                </a:ln>
                <a:solidFill>
                  <a:prstClr val="black"/>
                </a:solidFill>
                <a:effectLst/>
                <a:uLnTx/>
                <a:uFillTx/>
                <a:latin typeface="Calibri" panose="020F0502020204030204"/>
                <a:ea typeface="+mj-ea"/>
                <a:cs typeface="+mj-cs"/>
              </a:rPr>
              <a:t>Assembled</a:t>
            </a:r>
            <a:r>
              <a:rPr kumimoji="0" lang="en-US" sz="4800" b="1" i="0" u="none" strike="noStrike" kern="1200" cap="none" spc="0" normalizeH="0" baseline="0" noProof="0" dirty="0">
                <a:ln>
                  <a:noFill/>
                </a:ln>
                <a:solidFill>
                  <a:prstClr val="black"/>
                </a:solidFill>
                <a:effectLst/>
                <a:uLnTx/>
                <a:uFillTx/>
                <a:latin typeface="Calibri" panose="020F0502020204030204"/>
                <a:ea typeface="+mj-ea"/>
                <a:cs typeface="+mj-cs"/>
              </a:rPr>
              <a:t> Den Meeting Plans </a:t>
            </a:r>
          </a:p>
        </p:txBody>
      </p:sp>
      <p:pic>
        <p:nvPicPr>
          <p:cNvPr id="6" name="Picture 5">
            <a:extLst>
              <a:ext uri="{FF2B5EF4-FFF2-40B4-BE49-F238E27FC236}">
                <a16:creationId xmlns:a16="http://schemas.microsoft.com/office/drawing/2014/main" id="{8CDBC298-A6F2-CB99-0B2D-9377C67892B4}"/>
              </a:ext>
            </a:extLst>
          </p:cNvPr>
          <p:cNvPicPr>
            <a:picLocks noChangeAspect="1"/>
          </p:cNvPicPr>
          <p:nvPr/>
        </p:nvPicPr>
        <p:blipFill>
          <a:blip r:embed="rId4"/>
          <a:stretch>
            <a:fillRect/>
          </a:stretch>
        </p:blipFill>
        <p:spPr>
          <a:xfrm>
            <a:off x="9982204" y="5180915"/>
            <a:ext cx="1466850" cy="1466850"/>
          </a:xfrm>
          <a:prstGeom prst="rect">
            <a:avLst/>
          </a:prstGeom>
        </p:spPr>
      </p:pic>
    </p:spTree>
    <p:extLst>
      <p:ext uri="{BB962C8B-B14F-4D97-AF65-F5344CB8AC3E}">
        <p14:creationId xmlns:p14="http://schemas.microsoft.com/office/powerpoint/2010/main" val="363966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500"/>
                            </p:stCondLst>
                            <p:childTnLst>
                              <p:par>
                                <p:cTn id="13" presetID="10" presetClass="entr" presetSubtype="0" fill="hold" nodeType="afterEffect">
                                  <p:stCondLst>
                                    <p:cond delay="25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par>
                          <p:cTn id="16" fill="hold">
                            <p:stCondLst>
                              <p:cond delay="2250"/>
                            </p:stCondLst>
                            <p:childTnLst>
                              <p:par>
                                <p:cTn id="17" presetID="10" presetClass="entr" presetSubtype="0" fill="hold" nodeType="afterEffect">
                                  <p:stCondLst>
                                    <p:cond delay="25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415285-C65F-F225-4EDC-F00E7DB4EFD2}"/>
              </a:ext>
            </a:extLst>
          </p:cNvPr>
          <p:cNvSpPr>
            <a:spLocks noGrp="1"/>
          </p:cNvSpPr>
          <p:nvPr>
            <p:ph type="title"/>
          </p:nvPr>
        </p:nvSpPr>
        <p:spPr>
          <a:xfrm>
            <a:off x="838200" y="89078"/>
            <a:ext cx="10445151" cy="721803"/>
          </a:xfrm>
        </p:spPr>
        <p:txBody>
          <a:bodyPr>
            <a:normAutofit fontScale="90000"/>
          </a:bodyPr>
          <a:lstStyle/>
          <a:p>
            <a:br>
              <a:rPr lang="en-US" dirty="0"/>
            </a:br>
            <a:r>
              <a:rPr lang="en-US" sz="6000" b="1" dirty="0">
                <a:latin typeface="+mn-lt"/>
              </a:rPr>
              <a:t>“Assembled” Meeting Plan Excerpts</a:t>
            </a:r>
          </a:p>
        </p:txBody>
      </p:sp>
      <p:pic>
        <p:nvPicPr>
          <p:cNvPr id="16" name="Content Placeholder 15">
            <a:extLst>
              <a:ext uri="{FF2B5EF4-FFF2-40B4-BE49-F238E27FC236}">
                <a16:creationId xmlns:a16="http://schemas.microsoft.com/office/drawing/2014/main" id="{7A963971-59FF-ABD6-AB32-1951B5D1E354}"/>
              </a:ext>
            </a:extLst>
          </p:cNvPr>
          <p:cNvPicPr>
            <a:picLocks noGrp="1" noChangeAspect="1"/>
          </p:cNvPicPr>
          <p:nvPr>
            <p:ph sz="half" idx="1"/>
          </p:nvPr>
        </p:nvPicPr>
        <p:blipFill>
          <a:blip r:embed="rId2"/>
          <a:stretch>
            <a:fillRect/>
          </a:stretch>
        </p:blipFill>
        <p:spPr>
          <a:xfrm>
            <a:off x="138023" y="1091691"/>
            <a:ext cx="6935637" cy="5536853"/>
          </a:xfrm>
        </p:spPr>
      </p:pic>
      <p:pic>
        <p:nvPicPr>
          <p:cNvPr id="18" name="Content Placeholder 17">
            <a:extLst>
              <a:ext uri="{FF2B5EF4-FFF2-40B4-BE49-F238E27FC236}">
                <a16:creationId xmlns:a16="http://schemas.microsoft.com/office/drawing/2014/main" id="{6C279400-DA0F-F6DB-3D1D-F8D8E6BEB800}"/>
              </a:ext>
            </a:extLst>
          </p:cNvPr>
          <p:cNvPicPr>
            <a:picLocks noGrp="1" noChangeAspect="1"/>
          </p:cNvPicPr>
          <p:nvPr>
            <p:ph sz="half" idx="2"/>
          </p:nvPr>
        </p:nvPicPr>
        <p:blipFill>
          <a:blip r:embed="rId3"/>
          <a:stretch>
            <a:fillRect/>
          </a:stretch>
        </p:blipFill>
        <p:spPr>
          <a:xfrm>
            <a:off x="138023" y="1071097"/>
            <a:ext cx="7413349" cy="5677231"/>
          </a:xfrm>
        </p:spPr>
      </p:pic>
      <p:sp>
        <p:nvSpPr>
          <p:cNvPr id="19" name="TextBox 18">
            <a:extLst>
              <a:ext uri="{FF2B5EF4-FFF2-40B4-BE49-F238E27FC236}">
                <a16:creationId xmlns:a16="http://schemas.microsoft.com/office/drawing/2014/main" id="{CDD413C0-0F69-5634-AA59-387C975B8FCB}"/>
              </a:ext>
            </a:extLst>
          </p:cNvPr>
          <p:cNvSpPr txBox="1"/>
          <p:nvPr/>
        </p:nvSpPr>
        <p:spPr>
          <a:xfrm>
            <a:off x="7677509" y="1166842"/>
            <a:ext cx="4376467" cy="550920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“Snapshot” Summary and Website Links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Requirements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Simple Suggestions for Preparation, Gathering, Opening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One Activity per Requirement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Prompts for “Parent Leaders” of Activities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Simple Closing Ideas</a:t>
            </a:r>
          </a:p>
        </p:txBody>
      </p:sp>
    </p:spTree>
    <p:extLst>
      <p:ext uri="{BB962C8B-B14F-4D97-AF65-F5344CB8AC3E}">
        <p14:creationId xmlns:p14="http://schemas.microsoft.com/office/powerpoint/2010/main" val="210680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750"/>
                            </p:stCondLst>
                            <p:childTnLst>
                              <p:par>
                                <p:cTn id="9" presetID="10" presetClass="entr" presetSubtype="0" fill="hold" nodeType="afterEffect">
                                  <p:stCondLst>
                                    <p:cond delay="25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500"/>
                            </p:stCondLst>
                            <p:childTnLst>
                              <p:par>
                                <p:cTn id="13" presetID="10" presetClass="entr" presetSubtype="0" fill="hold" nodeType="afterEffect">
                                  <p:stCondLst>
                                    <p:cond delay="250"/>
                                  </p:stCondLst>
                                  <p:childTnLst>
                                    <p:set>
                                      <p:cBhvr>
                                        <p:cTn id="14" dur="1" fill="hold">
                                          <p:stCondLst>
                                            <p:cond delay="0"/>
                                          </p:stCondLst>
                                        </p:cTn>
                                        <p:tgtEl>
                                          <p:spTgt spid="19">
                                            <p:txEl>
                                              <p:pRg st="0" end="0"/>
                                            </p:txEl>
                                          </p:spTgt>
                                        </p:tgtEl>
                                        <p:attrNameLst>
                                          <p:attrName>style.visibility</p:attrName>
                                        </p:attrNameLst>
                                      </p:cBhvr>
                                      <p:to>
                                        <p:strVal val="visible"/>
                                      </p:to>
                                    </p:set>
                                    <p:animEffect transition="in" filter="fade">
                                      <p:cBhvr>
                                        <p:cTn id="15" dur="500"/>
                                        <p:tgtEl>
                                          <p:spTgt spid="19">
                                            <p:txEl>
                                              <p:pRg st="0" end="0"/>
                                            </p:txEl>
                                          </p:spTgt>
                                        </p:tgtEl>
                                      </p:cBhvr>
                                    </p:animEffect>
                                  </p:childTnLst>
                                </p:cTn>
                              </p:par>
                            </p:childTnLst>
                          </p:cTn>
                        </p:par>
                        <p:par>
                          <p:cTn id="16" fill="hold">
                            <p:stCondLst>
                              <p:cond delay="2250"/>
                            </p:stCondLst>
                            <p:childTnLst>
                              <p:par>
                                <p:cTn id="17" presetID="10" presetClass="entr" presetSubtype="0" fill="hold" nodeType="afterEffect">
                                  <p:stCondLst>
                                    <p:cond delay="250"/>
                                  </p:stCondLst>
                                  <p:childTnLst>
                                    <p:set>
                                      <p:cBhvr>
                                        <p:cTn id="18" dur="1" fill="hold">
                                          <p:stCondLst>
                                            <p:cond delay="0"/>
                                          </p:stCondLst>
                                        </p:cTn>
                                        <p:tgtEl>
                                          <p:spTgt spid="19">
                                            <p:txEl>
                                              <p:pRg st="1" end="1"/>
                                            </p:txEl>
                                          </p:spTgt>
                                        </p:tgtEl>
                                        <p:attrNameLst>
                                          <p:attrName>style.visibility</p:attrName>
                                        </p:attrNameLst>
                                      </p:cBhvr>
                                      <p:to>
                                        <p:strVal val="visible"/>
                                      </p:to>
                                    </p:set>
                                    <p:animEffect transition="in" filter="fade">
                                      <p:cBhvr>
                                        <p:cTn id="19" dur="500"/>
                                        <p:tgtEl>
                                          <p:spTgt spid="19">
                                            <p:txEl>
                                              <p:pRg st="1" end="1"/>
                                            </p:txEl>
                                          </p:spTgt>
                                        </p:tgtEl>
                                      </p:cBhvr>
                                    </p:animEffect>
                                  </p:childTnLst>
                                </p:cTn>
                              </p:par>
                            </p:childTnLst>
                          </p:cTn>
                        </p:par>
                        <p:par>
                          <p:cTn id="20" fill="hold">
                            <p:stCondLst>
                              <p:cond delay="3000"/>
                            </p:stCondLst>
                            <p:childTnLst>
                              <p:par>
                                <p:cTn id="21" presetID="10" presetClass="entr" presetSubtype="0" fill="hold" nodeType="afterEffect">
                                  <p:stCondLst>
                                    <p:cond delay="250"/>
                                  </p:stCondLst>
                                  <p:childTnLst>
                                    <p:set>
                                      <p:cBhvr>
                                        <p:cTn id="22" dur="1" fill="hold">
                                          <p:stCondLst>
                                            <p:cond delay="0"/>
                                          </p:stCondLst>
                                        </p:cTn>
                                        <p:tgtEl>
                                          <p:spTgt spid="19">
                                            <p:txEl>
                                              <p:pRg st="2" end="2"/>
                                            </p:txEl>
                                          </p:spTgt>
                                        </p:tgtEl>
                                        <p:attrNameLst>
                                          <p:attrName>style.visibility</p:attrName>
                                        </p:attrNameLst>
                                      </p:cBhvr>
                                      <p:to>
                                        <p:strVal val="visible"/>
                                      </p:to>
                                    </p:set>
                                    <p:animEffect transition="in" filter="fade">
                                      <p:cBhvr>
                                        <p:cTn id="23" dur="500"/>
                                        <p:tgtEl>
                                          <p:spTgt spid="19">
                                            <p:txEl>
                                              <p:pRg st="2" end="2"/>
                                            </p:txEl>
                                          </p:spTgt>
                                        </p:tgtEl>
                                      </p:cBhvr>
                                    </p:animEffect>
                                  </p:childTnLst>
                                </p:cTn>
                              </p:par>
                            </p:childTnLst>
                          </p:cTn>
                        </p:par>
                        <p:par>
                          <p:cTn id="24" fill="hold">
                            <p:stCondLst>
                              <p:cond delay="3750"/>
                            </p:stCondLst>
                            <p:childTnLst>
                              <p:par>
                                <p:cTn id="25" presetID="10" presetClass="entr" presetSubtype="0" fill="hold" nodeType="afterEffect">
                                  <p:stCondLst>
                                    <p:cond delay="250"/>
                                  </p:stCondLst>
                                  <p:childTnLst>
                                    <p:set>
                                      <p:cBhvr>
                                        <p:cTn id="26" dur="1" fill="hold">
                                          <p:stCondLst>
                                            <p:cond delay="0"/>
                                          </p:stCondLst>
                                        </p:cTn>
                                        <p:tgtEl>
                                          <p:spTgt spid="19">
                                            <p:txEl>
                                              <p:pRg st="3" end="3"/>
                                            </p:txEl>
                                          </p:spTgt>
                                        </p:tgtEl>
                                        <p:attrNameLst>
                                          <p:attrName>style.visibility</p:attrName>
                                        </p:attrNameLst>
                                      </p:cBhvr>
                                      <p:to>
                                        <p:strVal val="visible"/>
                                      </p:to>
                                    </p:set>
                                    <p:animEffect transition="in" filter="fade">
                                      <p:cBhvr>
                                        <p:cTn id="27" dur="500"/>
                                        <p:tgtEl>
                                          <p:spTgt spid="1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500"/>
                            </p:stCondLst>
                            <p:childTnLst>
                              <p:par>
                                <p:cTn id="34" presetID="10" presetClass="entr" presetSubtype="0" fill="hold" nodeType="afterEffect">
                                  <p:stCondLst>
                                    <p:cond delay="250"/>
                                  </p:stCondLst>
                                  <p:childTnLst>
                                    <p:set>
                                      <p:cBhvr>
                                        <p:cTn id="35" dur="1" fill="hold">
                                          <p:stCondLst>
                                            <p:cond delay="0"/>
                                          </p:stCondLst>
                                        </p:cTn>
                                        <p:tgtEl>
                                          <p:spTgt spid="19">
                                            <p:txEl>
                                              <p:pRg st="4" end="4"/>
                                            </p:txEl>
                                          </p:spTgt>
                                        </p:tgtEl>
                                        <p:attrNameLst>
                                          <p:attrName>style.visibility</p:attrName>
                                        </p:attrNameLst>
                                      </p:cBhvr>
                                      <p:to>
                                        <p:strVal val="visible"/>
                                      </p:to>
                                    </p:set>
                                    <p:animEffect transition="in" filter="fade">
                                      <p:cBhvr>
                                        <p:cTn id="36" dur="500"/>
                                        <p:tgtEl>
                                          <p:spTgt spid="19">
                                            <p:txEl>
                                              <p:pRg st="4" end="4"/>
                                            </p:txEl>
                                          </p:spTgt>
                                        </p:tgtEl>
                                      </p:cBhvr>
                                    </p:animEffect>
                                  </p:childTnLst>
                                </p:cTn>
                              </p:par>
                            </p:childTnLst>
                          </p:cTn>
                        </p:par>
                        <p:par>
                          <p:cTn id="37" fill="hold">
                            <p:stCondLst>
                              <p:cond delay="1250"/>
                            </p:stCondLst>
                            <p:childTnLst>
                              <p:par>
                                <p:cTn id="38" presetID="10" presetClass="entr" presetSubtype="0" fill="hold" nodeType="afterEffect">
                                  <p:stCondLst>
                                    <p:cond delay="250"/>
                                  </p:stCondLst>
                                  <p:childTnLst>
                                    <p:set>
                                      <p:cBhvr>
                                        <p:cTn id="39" dur="1" fill="hold">
                                          <p:stCondLst>
                                            <p:cond delay="0"/>
                                          </p:stCondLst>
                                        </p:cTn>
                                        <p:tgtEl>
                                          <p:spTgt spid="19">
                                            <p:txEl>
                                              <p:pRg st="5" end="5"/>
                                            </p:txEl>
                                          </p:spTgt>
                                        </p:tgtEl>
                                        <p:attrNameLst>
                                          <p:attrName>style.visibility</p:attrName>
                                        </p:attrNameLst>
                                      </p:cBhvr>
                                      <p:to>
                                        <p:strVal val="visible"/>
                                      </p:to>
                                    </p:set>
                                    <p:animEffect transition="in" filter="fade">
                                      <p:cBhvr>
                                        <p:cTn id="40" dur="500"/>
                                        <p:tgtEl>
                                          <p:spTgt spid="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682E52E5-43E1-28B4-9ADB-6E433DB6F5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1" cy="6857990"/>
          </a:xfrm>
          <a:prstGeom prst="rect">
            <a:avLst/>
          </a:prstGeom>
        </p:spPr>
      </p:pic>
      <p:sp>
        <p:nvSpPr>
          <p:cNvPr id="18" name="Rectangle 17">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A116C249-2DF2-45AE-AD7C-C8189DB702C9}"/>
              </a:ext>
            </a:extLst>
          </p:cNvPr>
          <p:cNvSpPr>
            <a:spLocks noGrp="1"/>
          </p:cNvSpPr>
          <p:nvPr>
            <p:ph type="title"/>
          </p:nvPr>
        </p:nvSpPr>
        <p:spPr>
          <a:xfrm>
            <a:off x="214053" y="4256116"/>
            <a:ext cx="9269062" cy="1223412"/>
          </a:xfrm>
        </p:spPr>
        <p:txBody>
          <a:bodyPr vert="horz" lIns="91440" tIns="45720" rIns="91440" bIns="45720" rtlCol="0" anchor="b">
            <a:normAutofit/>
          </a:bodyPr>
          <a:lstStyle/>
          <a:p>
            <a:r>
              <a:rPr lang="en-US" sz="6000" b="1" dirty="0">
                <a:solidFill>
                  <a:schemeClr val="bg1"/>
                </a:solidFill>
                <a:latin typeface="+mn-lt"/>
              </a:rPr>
              <a:t>Recruiting Step 4</a:t>
            </a:r>
            <a:endParaRPr lang="en-US" sz="6000" dirty="0">
              <a:solidFill>
                <a:schemeClr val="bg1"/>
              </a:solidFill>
              <a:latin typeface="+mn-lt"/>
            </a:endParaRPr>
          </a:p>
        </p:txBody>
      </p:sp>
      <p:sp>
        <p:nvSpPr>
          <p:cNvPr id="20" name="Rectangle: Rounded Corners 19">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ntent Placeholder 2">
            <a:extLst>
              <a:ext uri="{FF2B5EF4-FFF2-40B4-BE49-F238E27FC236}">
                <a16:creationId xmlns:a16="http://schemas.microsoft.com/office/drawing/2014/main" id="{BD4A5E1F-2162-43B3-8269-C5B6DED44784}"/>
              </a:ext>
            </a:extLst>
          </p:cNvPr>
          <p:cNvSpPr txBox="1">
            <a:spLocks/>
          </p:cNvSpPr>
          <p:nvPr/>
        </p:nvSpPr>
        <p:spPr>
          <a:xfrm>
            <a:off x="214053" y="5624945"/>
            <a:ext cx="9571844" cy="592975"/>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6000" dirty="0">
                <a:solidFill>
                  <a:schemeClr val="bg1"/>
                </a:solidFill>
              </a:rPr>
              <a:t>School + Community Presence</a:t>
            </a:r>
          </a:p>
        </p:txBody>
      </p:sp>
      <p:pic>
        <p:nvPicPr>
          <p:cNvPr id="3" name="Picture 2">
            <a:extLst>
              <a:ext uri="{FF2B5EF4-FFF2-40B4-BE49-F238E27FC236}">
                <a16:creationId xmlns:a16="http://schemas.microsoft.com/office/drawing/2014/main" id="{C5FF1EF1-20B1-41AE-902D-FE03B1A8BC53}"/>
              </a:ext>
            </a:extLst>
          </p:cNvPr>
          <p:cNvPicPr>
            <a:picLocks noChangeAspect="1"/>
          </p:cNvPicPr>
          <p:nvPr/>
        </p:nvPicPr>
        <p:blipFill>
          <a:blip r:embed="rId4"/>
          <a:stretch>
            <a:fillRect/>
          </a:stretch>
        </p:blipFill>
        <p:spPr>
          <a:xfrm>
            <a:off x="143713" y="87925"/>
            <a:ext cx="1950714" cy="1925864"/>
          </a:xfrm>
          <a:prstGeom prst="rect">
            <a:avLst/>
          </a:prstGeom>
        </p:spPr>
      </p:pic>
    </p:spTree>
    <p:extLst>
      <p:ext uri="{BB962C8B-B14F-4D97-AF65-F5344CB8AC3E}">
        <p14:creationId xmlns:p14="http://schemas.microsoft.com/office/powerpoint/2010/main" val="3544030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childTnLst>
                                </p:cTn>
                              </p:par>
                            </p:childTnLst>
                          </p:cTn>
                        </p:par>
                        <p:par>
                          <p:cTn id="12" fill="hold">
                            <p:stCondLst>
                              <p:cond delay="2000"/>
                            </p:stCondLst>
                            <p:childTnLst>
                              <p:par>
                                <p:cTn id="13" presetID="10" presetClass="entr" presetSubtype="0" fill="hold" grpId="0" nodeType="afterEffect">
                                  <p:stCondLst>
                                    <p:cond delay="25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fade">
                                      <p:cBhvr>
                                        <p:cTn id="15" dur="750"/>
                                        <p:tgtEl>
                                          <p:spTgt spid="13">
                                            <p:txEl>
                                              <p:pRg st="0" end="0"/>
                                            </p:txEl>
                                          </p:spTgt>
                                        </p:tgtEl>
                                      </p:cBhvr>
                                    </p:animEffect>
                                  </p:childTnLst>
                                </p:cTn>
                              </p:par>
                            </p:childTnLst>
                          </p:cTn>
                        </p:par>
                        <p:par>
                          <p:cTn id="16" fill="hold">
                            <p:stCondLst>
                              <p:cond delay="3000"/>
                            </p:stCondLst>
                            <p:childTnLst>
                              <p:par>
                                <p:cTn id="17" presetID="10" presetClass="entr" presetSubtype="0" fill="hold" nodeType="afterEffect">
                                  <p:stCondLst>
                                    <p:cond delay="25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8" name="Content Placeholder 7" descr="A group of people in uniform&#10;&#10;Description automatically generated">
            <a:extLst>
              <a:ext uri="{FF2B5EF4-FFF2-40B4-BE49-F238E27FC236}">
                <a16:creationId xmlns:a16="http://schemas.microsoft.com/office/drawing/2014/main" id="{78F532BB-9124-4AF5-B2CF-3D4CECC28571}"/>
              </a:ext>
            </a:extLst>
          </p:cNvPr>
          <p:cNvPicPr>
            <a:picLocks noGrp="1" noChangeAspect="1"/>
          </p:cNvPicPr>
          <p:nvPr>
            <p:ph sz="half" idx="2"/>
          </p:nvPr>
        </p:nvPicPr>
        <p:blipFill rotWithShape="1">
          <a:blip r:embed="rId3" cstate="email">
            <a:alphaModFix amt="60000"/>
            <a:extLst>
              <a:ext uri="{28A0092B-C50C-407E-A947-70E740481C1C}">
                <a14:useLocalDpi xmlns:a14="http://schemas.microsoft.com/office/drawing/2010/main"/>
              </a:ext>
            </a:extLst>
          </a:blip>
          <a:srcRect r="9777" b="-1"/>
          <a:stretch/>
        </p:blipFill>
        <p:spPr>
          <a:xfrm>
            <a:off x="-1" y="-12690"/>
            <a:ext cx="12192001" cy="6857990"/>
          </a:xfrm>
          <a:prstGeom prst="rect">
            <a:avLst/>
          </a:prstGeom>
        </p:spPr>
      </p:pic>
      <p:sp>
        <p:nvSpPr>
          <p:cNvPr id="3" name="Content Placeholder 2">
            <a:extLst>
              <a:ext uri="{FF2B5EF4-FFF2-40B4-BE49-F238E27FC236}">
                <a16:creationId xmlns:a16="http://schemas.microsoft.com/office/drawing/2014/main" id="{18B34B68-FFF6-4231-BD80-5AAA9CF9D40B}"/>
              </a:ext>
            </a:extLst>
          </p:cNvPr>
          <p:cNvSpPr>
            <a:spLocks noGrp="1"/>
          </p:cNvSpPr>
          <p:nvPr>
            <p:ph sz="half" idx="1"/>
          </p:nvPr>
        </p:nvSpPr>
        <p:spPr>
          <a:xfrm>
            <a:off x="1198181" y="2563965"/>
            <a:ext cx="8161719" cy="3171423"/>
          </a:xfrm>
        </p:spPr>
        <p:txBody>
          <a:bodyPr vert="horz" lIns="91440" tIns="45720" rIns="91440" bIns="45720" rtlCol="0">
            <a:normAutofit/>
          </a:bodyPr>
          <a:lstStyle/>
          <a:p>
            <a:r>
              <a:rPr lang="en-US" sz="3600" dirty="0">
                <a:solidFill>
                  <a:srgbClr val="FFFFFF"/>
                </a:solidFill>
              </a:rPr>
              <a:t>Build Relationships</a:t>
            </a:r>
          </a:p>
          <a:p>
            <a:r>
              <a:rPr lang="en-US" sz="3600" dirty="0">
                <a:solidFill>
                  <a:srgbClr val="FFFFFF"/>
                </a:solidFill>
              </a:rPr>
              <a:t>Do Service Projects like “Adopt a School”</a:t>
            </a:r>
          </a:p>
          <a:p>
            <a:r>
              <a:rPr lang="en-US" sz="3600" dirty="0">
                <a:solidFill>
                  <a:srgbClr val="FFFFFF"/>
                </a:solidFill>
              </a:rPr>
              <a:t>Share Project Pictures + Stories!</a:t>
            </a:r>
          </a:p>
        </p:txBody>
      </p:sp>
      <p:sp>
        <p:nvSpPr>
          <p:cNvPr id="5" name="Title 4">
            <a:extLst>
              <a:ext uri="{FF2B5EF4-FFF2-40B4-BE49-F238E27FC236}">
                <a16:creationId xmlns:a16="http://schemas.microsoft.com/office/drawing/2014/main" id="{034E1226-7F35-C890-EA0A-D59204CE9C36}"/>
              </a:ext>
            </a:extLst>
          </p:cNvPr>
          <p:cNvSpPr>
            <a:spLocks noGrp="1"/>
          </p:cNvSpPr>
          <p:nvPr>
            <p:ph type="title"/>
          </p:nvPr>
        </p:nvSpPr>
        <p:spPr>
          <a:xfrm>
            <a:off x="660400" y="987425"/>
            <a:ext cx="11023600" cy="1325563"/>
          </a:xfrm>
        </p:spPr>
        <p:txBody>
          <a:bodyPr>
            <a:noAutofit/>
          </a:bodyPr>
          <a:lstStyle/>
          <a:p>
            <a:r>
              <a:rPr lang="en-US" sz="6000" dirty="0">
                <a:solidFill>
                  <a:schemeClr val="bg1"/>
                </a:solidFill>
                <a:latin typeface="+mn-lt"/>
              </a:rPr>
              <a:t>Serve Your School and Community</a:t>
            </a:r>
          </a:p>
        </p:txBody>
      </p:sp>
    </p:spTree>
    <p:extLst>
      <p:ext uri="{BB962C8B-B14F-4D97-AF65-F5344CB8AC3E}">
        <p14:creationId xmlns:p14="http://schemas.microsoft.com/office/powerpoint/2010/main" val="21122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6000"/>
                            </p:stCondLst>
                            <p:childTnLst>
                              <p:par>
                                <p:cTn id="21" presetID="10" presetClass="entr" presetSubtype="0" fill="hold" nodeType="afterEffect">
                                  <p:stCondLst>
                                    <p:cond delay="5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a:extLst>
              <a:ext uri="{FF2B5EF4-FFF2-40B4-BE49-F238E27FC236}">
                <a16:creationId xmlns:a16="http://schemas.microsoft.com/office/drawing/2014/main" id="{6155EE72-3AAF-A3EF-6856-06DE6D96EE3B}"/>
              </a:ext>
            </a:extLst>
          </p:cNvPr>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r="-1" b="-1"/>
          <a:stretch/>
        </p:blipFill>
        <p:spPr>
          <a:xfrm>
            <a:off x="4547938" y="3681409"/>
            <a:ext cx="7644062" cy="3176595"/>
          </a:xfrm>
          <a:prstGeom prst="rect">
            <a:avLst/>
          </a:prstGeom>
        </p:spPr>
      </p:pic>
      <p:pic>
        <p:nvPicPr>
          <p:cNvPr id="6" name="Content Placeholder 5">
            <a:extLst>
              <a:ext uri="{FF2B5EF4-FFF2-40B4-BE49-F238E27FC236}">
                <a16:creationId xmlns:a16="http://schemas.microsoft.com/office/drawing/2014/main" id="{5BACE377-995C-37B5-D18E-EC6BD1FA72A8}"/>
              </a:ext>
            </a:extLst>
          </p:cNvPr>
          <p:cNvPicPr>
            <a:picLocks noGrp="1" noChangeAspect="1"/>
          </p:cNvPicPr>
          <p:nvPr>
            <p:ph sz="half" idx="2"/>
          </p:nvPr>
        </p:nvPicPr>
        <p:blipFill rotWithShape="1">
          <a:blip r:embed="rId4" cstate="email">
            <a:alphaModFix/>
            <a:extLst>
              <a:ext uri="{28A0092B-C50C-407E-A947-70E740481C1C}">
                <a14:useLocalDpi xmlns:a14="http://schemas.microsoft.com/office/drawing/2010/main"/>
              </a:ext>
            </a:extLst>
          </a:blip>
          <a:srcRect r="-1" b="-1"/>
          <a:stretch/>
        </p:blipFill>
        <p:spPr>
          <a:xfrm>
            <a:off x="4547937" y="-5"/>
            <a:ext cx="7644062" cy="3681406"/>
          </a:xfrm>
          <a:prstGeom prst="rect">
            <a:avLst/>
          </a:prstGeom>
        </p:spPr>
      </p:pic>
      <p:sp>
        <p:nvSpPr>
          <p:cNvPr id="2" name="Title 1">
            <a:extLst>
              <a:ext uri="{FF2B5EF4-FFF2-40B4-BE49-F238E27FC236}">
                <a16:creationId xmlns:a16="http://schemas.microsoft.com/office/drawing/2014/main" id="{2387C5B2-C51F-F1CC-F319-605B5AF947B1}"/>
              </a:ext>
            </a:extLst>
          </p:cNvPr>
          <p:cNvSpPr>
            <a:spLocks noGrp="1"/>
          </p:cNvSpPr>
          <p:nvPr>
            <p:ph type="title"/>
          </p:nvPr>
        </p:nvSpPr>
        <p:spPr>
          <a:xfrm>
            <a:off x="266701" y="723899"/>
            <a:ext cx="4281234" cy="2410619"/>
          </a:xfrm>
        </p:spPr>
        <p:txBody>
          <a:bodyPr vert="horz" lIns="91440" tIns="45720" rIns="91440" bIns="45720" rtlCol="0" anchor="b">
            <a:noAutofit/>
          </a:bodyPr>
          <a:lstStyle/>
          <a:p>
            <a:pPr algn="r"/>
            <a:r>
              <a:rPr lang="en-US" sz="5400" kern="1200" dirty="0">
                <a:solidFill>
                  <a:schemeClr val="bg1"/>
                </a:solidFill>
                <a:latin typeface="+mn-lt"/>
                <a:ea typeface="+mj-ea"/>
                <a:cs typeface="+mj-cs"/>
              </a:rPr>
              <a:t>How Can Your Pack Help Your School?</a:t>
            </a:r>
          </a:p>
        </p:txBody>
      </p:sp>
      <p:cxnSp>
        <p:nvCxnSpPr>
          <p:cNvPr id="15" name="Straight Connector 14">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E08CD54B-8514-D18D-3020-4EA972674065}"/>
              </a:ext>
            </a:extLst>
          </p:cNvPr>
          <p:cNvSpPr txBox="1">
            <a:spLocks/>
          </p:cNvSpPr>
          <p:nvPr/>
        </p:nvSpPr>
        <p:spPr>
          <a:xfrm>
            <a:off x="127000" y="3707598"/>
            <a:ext cx="4281235" cy="263852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5400" i="1" dirty="0">
                <a:solidFill>
                  <a:schemeClr val="bg1"/>
                </a:solidFill>
                <a:latin typeface="+mn-lt"/>
              </a:rPr>
              <a:t>How Can Your School Help Your Pack?</a:t>
            </a:r>
          </a:p>
        </p:txBody>
      </p:sp>
    </p:spTree>
    <p:extLst>
      <p:ext uri="{BB962C8B-B14F-4D97-AF65-F5344CB8AC3E}">
        <p14:creationId xmlns:p14="http://schemas.microsoft.com/office/powerpoint/2010/main" val="2444141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par>
                          <p:cTn id="16" fill="hold">
                            <p:stCondLst>
                              <p:cond delay="4500"/>
                            </p:stCondLst>
                            <p:childTnLst>
                              <p:par>
                                <p:cTn id="17" presetID="10" presetClass="entr" presetSubtype="0" fill="hold" grpId="0" nodeType="after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D96C53E-DA19-4449-8667-B1800662FC4A}"/>
              </a:ext>
            </a:extLst>
          </p:cNvPr>
          <p:cNvSpPr>
            <a:spLocks noGrp="1"/>
          </p:cNvSpPr>
          <p:nvPr>
            <p:ph type="title"/>
          </p:nvPr>
        </p:nvSpPr>
        <p:spPr>
          <a:xfrm>
            <a:off x="640080" y="325369"/>
            <a:ext cx="4368602" cy="1956841"/>
          </a:xfrm>
        </p:spPr>
        <p:txBody>
          <a:bodyPr vert="horz" lIns="91440" tIns="45720" rIns="91440" bIns="45720" rtlCol="0" anchor="b">
            <a:normAutofit fontScale="90000"/>
          </a:bodyPr>
          <a:lstStyle/>
          <a:p>
            <a:r>
              <a:rPr lang="en-US" sz="5400" b="1" dirty="0">
                <a:latin typeface="Helvetica Neue Medium"/>
              </a:rPr>
              <a:t>School Recruiting Relationships</a:t>
            </a:r>
          </a:p>
        </p:txBody>
      </p:sp>
      <p:sp>
        <p:nvSpPr>
          <p:cNvPr id="2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5C3D435-D65E-4BFA-9685-D764AF4E32B7}"/>
              </a:ext>
            </a:extLst>
          </p:cNvPr>
          <p:cNvSpPr>
            <a:spLocks noGrp="1"/>
          </p:cNvSpPr>
          <p:nvPr>
            <p:ph sz="half" idx="1"/>
          </p:nvPr>
        </p:nvSpPr>
        <p:spPr>
          <a:xfrm>
            <a:off x="281354" y="2872899"/>
            <a:ext cx="5028823" cy="3659732"/>
          </a:xfrm>
        </p:spPr>
        <p:txBody>
          <a:bodyPr vert="horz" lIns="91440" tIns="45720" rIns="91440" bIns="45720" rtlCol="0">
            <a:noAutofit/>
          </a:bodyPr>
          <a:lstStyle/>
          <a:p>
            <a:pPr marL="285750"/>
            <a:r>
              <a:rPr lang="en-US" dirty="0">
                <a:latin typeface="Helvetica Neue Medium"/>
              </a:rPr>
              <a:t>Know Key School Contacts</a:t>
            </a:r>
          </a:p>
          <a:p>
            <a:pPr lvl="1"/>
            <a:r>
              <a:rPr lang="en-US" sz="2800" dirty="0">
                <a:latin typeface="Helvetica Neue Medium"/>
              </a:rPr>
              <a:t>Principal + Staff</a:t>
            </a:r>
          </a:p>
          <a:p>
            <a:pPr lvl="1"/>
            <a:r>
              <a:rPr lang="en-US" sz="2800" dirty="0">
                <a:latin typeface="Helvetica Neue Medium"/>
              </a:rPr>
              <a:t>PTA/PTO … </a:t>
            </a:r>
            <a:r>
              <a:rPr lang="en-US" sz="2800" b="1" dirty="0">
                <a:latin typeface="Helvetica Neue Medium"/>
              </a:rPr>
              <a:t>Parents!!!</a:t>
            </a:r>
          </a:p>
          <a:p>
            <a:pPr marL="285750"/>
            <a:r>
              <a:rPr lang="en-US" dirty="0">
                <a:latin typeface="Helvetica Neue Medium"/>
              </a:rPr>
              <a:t>Plans and Dates</a:t>
            </a:r>
          </a:p>
          <a:p>
            <a:pPr lvl="1"/>
            <a:r>
              <a:rPr lang="en-US" sz="2800" b="1" dirty="0">
                <a:latin typeface="Helvetica Neue Medium"/>
              </a:rPr>
              <a:t>Be At Open House / Meet + Greet / Registration Days!!</a:t>
            </a:r>
          </a:p>
          <a:p>
            <a:pPr lvl="1"/>
            <a:r>
              <a:rPr lang="en-US" sz="2800" dirty="0">
                <a:latin typeface="Helvetica Neue Medium"/>
              </a:rPr>
              <a:t>School Sign-Up Night</a:t>
            </a:r>
          </a:p>
        </p:txBody>
      </p:sp>
      <p:pic>
        <p:nvPicPr>
          <p:cNvPr id="11" name="Content Placeholder 10">
            <a:extLst>
              <a:ext uri="{FF2B5EF4-FFF2-40B4-BE49-F238E27FC236}">
                <a16:creationId xmlns:a16="http://schemas.microsoft.com/office/drawing/2014/main" id="{81332B40-6C62-47DA-BAB7-EC409FEF7527}"/>
              </a:ext>
            </a:extLst>
          </p:cNvPr>
          <p:cNvPicPr>
            <a:picLocks noGrp="1"/>
          </p:cNvPicPr>
          <p:nvPr>
            <p:ph sz="half" idx="2"/>
          </p:nvPr>
        </p:nvPicPr>
        <p:blipFill rotWithShape="1">
          <a:blip r:embed="rId3" cstate="email">
            <a:extLst>
              <a:ext uri="{28A0092B-C50C-407E-A947-70E740481C1C}">
                <a14:useLocalDpi xmlns:a14="http://schemas.microsoft.com/office/drawing/2010/main"/>
              </a:ext>
            </a:extLst>
          </a:blip>
          <a:srcRect l="14180" r="1034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72551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childTnLst>
                                </p:cTn>
                              </p:par>
                            </p:childTnLst>
                          </p:cTn>
                        </p:par>
                        <p:par>
                          <p:cTn id="12" fill="hold">
                            <p:stCondLst>
                              <p:cond delay="2000"/>
                            </p:stCondLst>
                            <p:childTnLst>
                              <p:par>
                                <p:cTn id="13" presetID="10" presetClass="entr" presetSubtype="0" fill="hold" nodeType="afterEffect">
                                  <p:stCondLst>
                                    <p:cond delay="25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750"/>
                                        <p:tgtEl>
                                          <p:spTgt spid="3">
                                            <p:txEl>
                                              <p:pRg st="0" end="0"/>
                                            </p:txEl>
                                          </p:spTgt>
                                        </p:tgtEl>
                                      </p:cBhvr>
                                    </p:animEffect>
                                  </p:childTnLst>
                                </p:cTn>
                              </p:par>
                            </p:childTnLst>
                          </p:cTn>
                        </p:par>
                        <p:par>
                          <p:cTn id="16" fill="hold">
                            <p:stCondLst>
                              <p:cond delay="3000"/>
                            </p:stCondLst>
                            <p:childTnLst>
                              <p:par>
                                <p:cTn id="17" presetID="10" presetClass="entr" presetSubtype="0" fill="hold" nodeType="afterEffect">
                                  <p:stCondLst>
                                    <p:cond delay="25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750"/>
                                        <p:tgtEl>
                                          <p:spTgt spid="3">
                                            <p:txEl>
                                              <p:pRg st="1" end="1"/>
                                            </p:txEl>
                                          </p:spTgt>
                                        </p:tgtEl>
                                      </p:cBhvr>
                                    </p:animEffect>
                                  </p:childTnLst>
                                </p:cTn>
                              </p:par>
                            </p:childTnLst>
                          </p:cTn>
                        </p:par>
                        <p:par>
                          <p:cTn id="20" fill="hold">
                            <p:stCondLst>
                              <p:cond delay="4000"/>
                            </p:stCondLst>
                            <p:childTnLst>
                              <p:par>
                                <p:cTn id="21" presetID="10" presetClass="entr" presetSubtype="0" fill="hold" nodeType="afterEffect">
                                  <p:stCondLst>
                                    <p:cond delay="25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750"/>
                                        <p:tgtEl>
                                          <p:spTgt spid="3">
                                            <p:txEl>
                                              <p:pRg st="2" end="2"/>
                                            </p:txEl>
                                          </p:spTgt>
                                        </p:tgtEl>
                                      </p:cBhvr>
                                    </p:animEffect>
                                  </p:childTnLst>
                                </p:cTn>
                              </p:par>
                            </p:childTnLst>
                          </p:cTn>
                        </p:par>
                        <p:par>
                          <p:cTn id="24" fill="hold">
                            <p:stCondLst>
                              <p:cond delay="5000"/>
                            </p:stCondLst>
                            <p:childTnLst>
                              <p:par>
                                <p:cTn id="25" presetID="10" presetClass="entr" presetSubtype="0" fill="hold" nodeType="afterEffect">
                                  <p:stCondLst>
                                    <p:cond delay="25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750"/>
                                        <p:tgtEl>
                                          <p:spTgt spid="3">
                                            <p:txEl>
                                              <p:pRg st="3" end="3"/>
                                            </p:txEl>
                                          </p:spTgt>
                                        </p:tgtEl>
                                      </p:cBhvr>
                                    </p:animEffect>
                                  </p:childTnLst>
                                </p:cTn>
                              </p:par>
                            </p:childTnLst>
                          </p:cTn>
                        </p:par>
                        <p:par>
                          <p:cTn id="28" fill="hold">
                            <p:stCondLst>
                              <p:cond delay="6000"/>
                            </p:stCondLst>
                            <p:childTnLst>
                              <p:par>
                                <p:cTn id="29" presetID="10" presetClass="entr" presetSubtype="0" fill="hold" nodeType="afterEffect">
                                  <p:stCondLst>
                                    <p:cond delay="25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750"/>
                                        <p:tgtEl>
                                          <p:spTgt spid="3">
                                            <p:txEl>
                                              <p:pRg st="4" end="4"/>
                                            </p:txEl>
                                          </p:spTgt>
                                        </p:tgtEl>
                                      </p:cBhvr>
                                    </p:animEffect>
                                  </p:childTnLst>
                                </p:cTn>
                              </p:par>
                            </p:childTnLst>
                          </p:cTn>
                        </p:par>
                        <p:par>
                          <p:cTn id="32" fill="hold">
                            <p:stCondLst>
                              <p:cond delay="7000"/>
                            </p:stCondLst>
                            <p:childTnLst>
                              <p:par>
                                <p:cTn id="33" presetID="10" presetClass="entr" presetSubtype="0" fill="hold" nodeType="afterEffect">
                                  <p:stCondLst>
                                    <p:cond delay="25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7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A061BA2E-A388-41C5-B73A-B0FEB6B10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6">
            <a:extLst>
              <a:ext uri="{FF2B5EF4-FFF2-40B4-BE49-F238E27FC236}">
                <a16:creationId xmlns:a16="http://schemas.microsoft.com/office/drawing/2014/main" id="{76AD13E1-AA53-4C99-A444-15028AC1FE13}"/>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 y="10"/>
            <a:ext cx="6096001"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2" name="Picture 28">
            <a:extLst>
              <a:ext uri="{FF2B5EF4-FFF2-40B4-BE49-F238E27FC236}">
                <a16:creationId xmlns:a16="http://schemas.microsoft.com/office/drawing/2014/main" id="{C0C534F3-B6FD-4027-A21D-F2FB433AACDA}"/>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094476" y="10"/>
            <a:ext cx="6094477"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9" name="Rectangle 10248">
            <a:extLst>
              <a:ext uri="{FF2B5EF4-FFF2-40B4-BE49-F238E27FC236}">
                <a16:creationId xmlns:a16="http://schemas.microsoft.com/office/drawing/2014/main" id="{76E192A2-3ED3-4081-8A86-A22B51141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152902" y="-1181101"/>
            <a:ext cx="3886200" cy="12192001"/>
          </a:xfrm>
          <a:prstGeom prst="rect">
            <a:avLst/>
          </a:prstGeom>
          <a:gradFill>
            <a:gsLst>
              <a:gs pos="41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1DC3F79-9104-4F40-AA43-975B277E764E}"/>
              </a:ext>
            </a:extLst>
          </p:cNvPr>
          <p:cNvSpPr>
            <a:spLocks noGrp="1"/>
          </p:cNvSpPr>
          <p:nvPr>
            <p:ph type="title"/>
          </p:nvPr>
        </p:nvSpPr>
        <p:spPr>
          <a:xfrm>
            <a:off x="214053" y="3773978"/>
            <a:ext cx="9270491" cy="1705550"/>
          </a:xfrm>
        </p:spPr>
        <p:txBody>
          <a:bodyPr vert="horz" lIns="91440" tIns="45720" rIns="91440" bIns="45720" rtlCol="0" anchor="b">
            <a:normAutofit/>
          </a:bodyPr>
          <a:lstStyle/>
          <a:p>
            <a:r>
              <a:rPr lang="en-US" sz="6000" b="1" kern="1200" dirty="0">
                <a:solidFill>
                  <a:schemeClr val="bg1"/>
                </a:solidFill>
                <a:latin typeface="+mn-lt"/>
                <a:ea typeface="+mj-ea"/>
                <a:cs typeface="+mj-cs"/>
              </a:rPr>
              <a:t>Recruiting Step Five:</a:t>
            </a:r>
          </a:p>
        </p:txBody>
      </p:sp>
      <p:sp>
        <p:nvSpPr>
          <p:cNvPr id="10251" name="Rectangle: Rounded Corners 10250">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575039"/>
            <a:ext cx="97840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venir Next LT Pro"/>
            </a:endParaRPr>
          </a:p>
        </p:txBody>
      </p:sp>
      <p:sp>
        <p:nvSpPr>
          <p:cNvPr id="5" name="Content Placeholder 4">
            <a:extLst>
              <a:ext uri="{FF2B5EF4-FFF2-40B4-BE49-F238E27FC236}">
                <a16:creationId xmlns:a16="http://schemas.microsoft.com/office/drawing/2014/main" id="{92D8E252-7D67-4E67-87CD-D4B46C4FB603}"/>
              </a:ext>
            </a:extLst>
          </p:cNvPr>
          <p:cNvSpPr>
            <a:spLocks noGrp="1"/>
          </p:cNvSpPr>
          <p:nvPr>
            <p:ph sz="half" idx="2"/>
          </p:nvPr>
        </p:nvSpPr>
        <p:spPr>
          <a:xfrm>
            <a:off x="13258800" y="4639163"/>
            <a:ext cx="5181600" cy="4351338"/>
          </a:xfrm>
        </p:spPr>
        <p:txBody>
          <a:bodyPr/>
          <a:lstStyle/>
          <a:p>
            <a:endParaRPr lang="en-US" dirty="0"/>
          </a:p>
        </p:txBody>
      </p:sp>
      <p:sp>
        <p:nvSpPr>
          <p:cNvPr id="3" name="Content Placeholder 2">
            <a:extLst>
              <a:ext uri="{FF2B5EF4-FFF2-40B4-BE49-F238E27FC236}">
                <a16:creationId xmlns:a16="http://schemas.microsoft.com/office/drawing/2014/main" id="{9D95B8E4-7B20-2483-3906-F9F17EB1570D}"/>
              </a:ext>
            </a:extLst>
          </p:cNvPr>
          <p:cNvSpPr txBox="1">
            <a:spLocks/>
          </p:cNvSpPr>
          <p:nvPr/>
        </p:nvSpPr>
        <p:spPr>
          <a:xfrm>
            <a:off x="214053" y="5624945"/>
            <a:ext cx="9571844" cy="592975"/>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6000" dirty="0">
                <a:solidFill>
                  <a:schemeClr val="bg1"/>
                </a:solidFill>
              </a:rPr>
              <a:t>Sign-Up Events – School + Fun</a:t>
            </a:r>
          </a:p>
        </p:txBody>
      </p:sp>
      <p:pic>
        <p:nvPicPr>
          <p:cNvPr id="6" name="Picture 5">
            <a:extLst>
              <a:ext uri="{FF2B5EF4-FFF2-40B4-BE49-F238E27FC236}">
                <a16:creationId xmlns:a16="http://schemas.microsoft.com/office/drawing/2014/main" id="{6CBB4FF2-4552-1554-6253-AC485C4F4EA2}"/>
              </a:ext>
            </a:extLst>
          </p:cNvPr>
          <p:cNvPicPr>
            <a:picLocks noChangeAspect="1"/>
          </p:cNvPicPr>
          <p:nvPr/>
        </p:nvPicPr>
        <p:blipFill>
          <a:blip r:embed="rId5"/>
          <a:stretch>
            <a:fillRect/>
          </a:stretch>
        </p:blipFill>
        <p:spPr>
          <a:xfrm>
            <a:off x="844084" y="9524"/>
            <a:ext cx="1944113" cy="1907199"/>
          </a:xfrm>
          <a:prstGeom prst="rect">
            <a:avLst/>
          </a:prstGeom>
        </p:spPr>
      </p:pic>
    </p:spTree>
    <p:extLst>
      <p:ext uri="{BB962C8B-B14F-4D97-AF65-F5344CB8AC3E}">
        <p14:creationId xmlns:p14="http://schemas.microsoft.com/office/powerpoint/2010/main" val="524240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childTnLst>
                                </p:cTn>
                              </p:par>
                            </p:childTnLst>
                          </p:cTn>
                        </p:par>
                        <p:par>
                          <p:cTn id="12" fill="hold">
                            <p:stCondLst>
                              <p:cond delay="2000"/>
                            </p:stCondLst>
                            <p:childTnLst>
                              <p:par>
                                <p:cTn id="13" presetID="10" presetClass="entr" presetSubtype="0" fill="hold" nodeType="afterEffect">
                                  <p:stCondLst>
                                    <p:cond delay="250"/>
                                  </p:stCondLst>
                                  <p:childTnLst>
                                    <p:set>
                                      <p:cBhvr>
                                        <p:cTn id="14" dur="1" fill="hold">
                                          <p:stCondLst>
                                            <p:cond delay="0"/>
                                          </p:stCondLst>
                                        </p:cTn>
                                        <p:tgtEl>
                                          <p:spTgt spid="10242"/>
                                        </p:tgtEl>
                                        <p:attrNameLst>
                                          <p:attrName>style.visibility</p:attrName>
                                        </p:attrNameLst>
                                      </p:cBhvr>
                                      <p:to>
                                        <p:strVal val="visible"/>
                                      </p:to>
                                    </p:set>
                                    <p:animEffect transition="in" filter="fade">
                                      <p:cBhvr>
                                        <p:cTn id="15" dur="750"/>
                                        <p:tgtEl>
                                          <p:spTgt spid="10242"/>
                                        </p:tgtEl>
                                      </p:cBhvr>
                                    </p:animEffect>
                                  </p:childTnLst>
                                </p:cTn>
                              </p:par>
                            </p:childTnLst>
                          </p:cTn>
                        </p:par>
                        <p:par>
                          <p:cTn id="16" fill="hold">
                            <p:stCondLst>
                              <p:cond delay="3000"/>
                            </p:stCondLst>
                            <p:childTnLst>
                              <p:par>
                                <p:cTn id="17" presetID="10" presetClass="entr" presetSubtype="0" fill="hold" grpId="0" nodeType="afterEffect">
                                  <p:stCondLst>
                                    <p:cond delay="25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750"/>
                                        <p:tgtEl>
                                          <p:spTgt spid="3">
                                            <p:txEl>
                                              <p:pRg st="0" end="0"/>
                                            </p:txEl>
                                          </p:spTgt>
                                        </p:tgtEl>
                                      </p:cBhvr>
                                    </p:animEffect>
                                  </p:childTnLst>
                                </p:cTn>
                              </p:par>
                            </p:childTnLst>
                          </p:cTn>
                        </p:par>
                        <p:par>
                          <p:cTn id="20" fill="hold">
                            <p:stCondLst>
                              <p:cond delay="4000"/>
                            </p:stCondLst>
                            <p:childTnLst>
                              <p:par>
                                <p:cTn id="21" presetID="10" presetClass="entr" presetSubtype="0" fill="hold" nodeType="afterEffect">
                                  <p:stCondLst>
                                    <p:cond delay="25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700CD00-DF3E-4660-A6EC-A18C3B7F9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B376C8-BB71-E8EC-2C01-A9796EB35F00}"/>
              </a:ext>
            </a:extLst>
          </p:cNvPr>
          <p:cNvSpPr>
            <a:spLocks noGrp="1"/>
          </p:cNvSpPr>
          <p:nvPr>
            <p:ph type="title"/>
          </p:nvPr>
        </p:nvSpPr>
        <p:spPr>
          <a:xfrm>
            <a:off x="254000" y="4086808"/>
            <a:ext cx="4432310" cy="1869492"/>
          </a:xfrm>
        </p:spPr>
        <p:txBody>
          <a:bodyPr vert="horz" lIns="91440" tIns="45720" rIns="91440" bIns="45720" rtlCol="0" anchor="t">
            <a:noAutofit/>
          </a:bodyPr>
          <a:lstStyle/>
          <a:p>
            <a:r>
              <a:rPr lang="en-US" sz="6000" b="1" kern="1200" dirty="0">
                <a:solidFill>
                  <a:schemeClr val="bg1"/>
                </a:solidFill>
                <a:latin typeface="+mn-lt"/>
                <a:ea typeface="+mj-ea"/>
                <a:cs typeface="+mj-cs"/>
              </a:rPr>
              <a:t>School Sign-Up Night</a:t>
            </a:r>
          </a:p>
        </p:txBody>
      </p:sp>
      <p:pic>
        <p:nvPicPr>
          <p:cNvPr id="5" name="Content Placeholder 4" descr="A group of people sitting at tables in a classroom&#10;&#10;Description automatically generated">
            <a:extLst>
              <a:ext uri="{FF2B5EF4-FFF2-40B4-BE49-F238E27FC236}">
                <a16:creationId xmlns:a16="http://schemas.microsoft.com/office/drawing/2014/main" id="{AF83E0E3-4496-D9CB-9D80-D7D4258A05AD}"/>
              </a:ext>
            </a:extLst>
          </p:cNvPr>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a:stretch/>
        </p:blipFill>
        <p:spPr>
          <a:xfrm>
            <a:off x="6" y="2"/>
            <a:ext cx="6000749" cy="3342653"/>
          </a:xfrm>
          <a:custGeom>
            <a:avLst/>
            <a:gdLst/>
            <a:ahLst/>
            <a:cxnLst/>
            <a:rect l="l" t="t" r="r" b="b"/>
            <a:pathLst>
              <a:path w="6000749" h="3342653">
                <a:moveTo>
                  <a:pt x="0" y="0"/>
                </a:moveTo>
                <a:lnTo>
                  <a:pt x="6000749" y="0"/>
                </a:lnTo>
                <a:lnTo>
                  <a:pt x="6000749" y="3198652"/>
                </a:lnTo>
                <a:lnTo>
                  <a:pt x="5572124" y="3171203"/>
                </a:lnTo>
                <a:lnTo>
                  <a:pt x="0" y="3342653"/>
                </a:lnTo>
                <a:close/>
              </a:path>
            </a:pathLst>
          </a:custGeom>
        </p:spPr>
      </p:pic>
      <p:pic>
        <p:nvPicPr>
          <p:cNvPr id="7" name="Content Placeholder 6" descr="A group of kids in a pool&#10;&#10;Description automatically generated">
            <a:extLst>
              <a:ext uri="{FF2B5EF4-FFF2-40B4-BE49-F238E27FC236}">
                <a16:creationId xmlns:a16="http://schemas.microsoft.com/office/drawing/2014/main" id="{A421581D-689E-705E-00F3-FD9B8C7A4C5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3"/>
          <a:stretch/>
        </p:blipFill>
        <p:spPr>
          <a:xfrm>
            <a:off x="6191245" y="2"/>
            <a:ext cx="6000750" cy="3418853"/>
          </a:xfrm>
          <a:custGeom>
            <a:avLst/>
            <a:gdLst/>
            <a:ahLst/>
            <a:cxnLst/>
            <a:rect l="l" t="t" r="r" b="b"/>
            <a:pathLst>
              <a:path w="6000750" h="3418853">
                <a:moveTo>
                  <a:pt x="0" y="0"/>
                </a:moveTo>
                <a:lnTo>
                  <a:pt x="6000750" y="0"/>
                </a:lnTo>
                <a:lnTo>
                  <a:pt x="6000750" y="227978"/>
                </a:lnTo>
                <a:lnTo>
                  <a:pt x="6000750" y="2065168"/>
                </a:lnTo>
                <a:lnTo>
                  <a:pt x="6000750" y="3342653"/>
                </a:lnTo>
                <a:lnTo>
                  <a:pt x="3248025" y="3418853"/>
                </a:lnTo>
                <a:lnTo>
                  <a:pt x="0" y="3210852"/>
                </a:lnTo>
                <a:close/>
              </a:path>
            </a:pathLst>
          </a:custGeom>
        </p:spPr>
      </p:pic>
      <p:grpSp>
        <p:nvGrpSpPr>
          <p:cNvPr id="16" name="Group 15">
            <a:extLst>
              <a:ext uri="{FF2B5EF4-FFF2-40B4-BE49-F238E27FC236}">
                <a16:creationId xmlns:a16="http://schemas.microsoft.com/office/drawing/2014/main" id="{F9AB5DBD-0A57-4DBC-B49F-205E268F1F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59818"/>
            <a:ext cx="12192000" cy="757168"/>
            <a:chOff x="0" y="2959818"/>
            <a:chExt cx="12192000" cy="757168"/>
          </a:xfrm>
        </p:grpSpPr>
        <p:sp>
          <p:nvSpPr>
            <p:cNvPr id="17" name="Freeform: Shape 16">
              <a:extLst>
                <a:ext uri="{FF2B5EF4-FFF2-40B4-BE49-F238E27FC236}">
                  <a16:creationId xmlns:a16="http://schemas.microsoft.com/office/drawing/2014/main" id="{21DE7FF6-DA62-40A9-8F5D-F82D3020F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9D38D133-BB29-4B7D-AFB2-7D132F45A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Title 1">
            <a:extLst>
              <a:ext uri="{FF2B5EF4-FFF2-40B4-BE49-F238E27FC236}">
                <a16:creationId xmlns:a16="http://schemas.microsoft.com/office/drawing/2014/main" id="{4CD5D35D-5DDC-9CE1-9022-25532DC1D0C7}"/>
              </a:ext>
            </a:extLst>
          </p:cNvPr>
          <p:cNvSpPr txBox="1">
            <a:spLocks/>
          </p:cNvSpPr>
          <p:nvPr/>
        </p:nvSpPr>
        <p:spPr>
          <a:xfrm>
            <a:off x="6743700" y="4100804"/>
            <a:ext cx="5016500" cy="158879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6000" b="1" dirty="0">
                <a:solidFill>
                  <a:schemeClr val="bg1"/>
                </a:solidFill>
                <a:latin typeface="+mn-lt"/>
              </a:rPr>
              <a:t>Fun Pack Joining Events</a:t>
            </a:r>
          </a:p>
        </p:txBody>
      </p:sp>
      <p:sp>
        <p:nvSpPr>
          <p:cNvPr id="9" name="Title 1">
            <a:extLst>
              <a:ext uri="{FF2B5EF4-FFF2-40B4-BE49-F238E27FC236}">
                <a16:creationId xmlns:a16="http://schemas.microsoft.com/office/drawing/2014/main" id="{B7F24002-B1C2-B57C-525C-472045ACA14C}"/>
              </a:ext>
            </a:extLst>
          </p:cNvPr>
          <p:cNvSpPr txBox="1">
            <a:spLocks/>
          </p:cNvSpPr>
          <p:nvPr/>
        </p:nvSpPr>
        <p:spPr>
          <a:xfrm>
            <a:off x="5067300" y="4582334"/>
            <a:ext cx="1517655" cy="75716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solidFill>
                  <a:schemeClr val="bg1"/>
                </a:solidFill>
                <a:latin typeface="+mn-lt"/>
              </a:rPr>
              <a:t>and</a:t>
            </a:r>
          </a:p>
        </p:txBody>
      </p:sp>
    </p:spTree>
    <p:extLst>
      <p:ext uri="{BB962C8B-B14F-4D97-AF65-F5344CB8AC3E}">
        <p14:creationId xmlns:p14="http://schemas.microsoft.com/office/powerpoint/2010/main" val="464840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25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750"/>
                                        <p:tgtEl>
                                          <p:spTgt spid="9"/>
                                        </p:tgtEl>
                                      </p:cBhvr>
                                    </p:animEffect>
                                  </p:childTnLst>
                                </p:cTn>
                              </p:par>
                            </p:childTnLst>
                          </p:cTn>
                        </p:par>
                        <p:par>
                          <p:cTn id="16" fill="hold">
                            <p:stCondLst>
                              <p:cond delay="3000"/>
                            </p:stCondLst>
                            <p:childTnLst>
                              <p:par>
                                <p:cTn id="17" presetID="10" presetClass="entr" presetSubtype="0" fill="hold" nodeType="afterEffect">
                                  <p:stCondLst>
                                    <p:cond delay="2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50"/>
                                        <p:tgtEl>
                                          <p:spTgt spid="7"/>
                                        </p:tgtEl>
                                      </p:cBhvr>
                                    </p:animEffect>
                                  </p:childTnLst>
                                </p:cTn>
                              </p:par>
                            </p:childTnLst>
                          </p:cTn>
                        </p:par>
                        <p:par>
                          <p:cTn id="20" fill="hold">
                            <p:stCondLst>
                              <p:cond delay="4000"/>
                            </p:stCondLst>
                            <p:childTnLst>
                              <p:par>
                                <p:cTn id="21" presetID="10" presetClass="entr" presetSubtype="0" fill="hold" grpId="0" nodeType="after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724959F4-9DA9-48C8-96B4-F974B200784B}"/>
              </a:ext>
            </a:extLst>
          </p:cNvPr>
          <p:cNvPicPr/>
          <p:nvPr/>
        </p:nvPicPr>
        <p:blipFill rotWithShape="1">
          <a:blip r:embed="rId3" cstate="email">
            <a:alphaModFix amt="60000"/>
            <a:extLst>
              <a:ext uri="{28A0092B-C50C-407E-A947-70E740481C1C}">
                <a14:useLocalDpi xmlns:a14="http://schemas.microsoft.com/office/drawing/2010/main"/>
              </a:ext>
            </a:extLst>
          </a:blip>
          <a:srcRect/>
          <a:stretch/>
        </p:blipFill>
        <p:spPr>
          <a:xfrm>
            <a:off x="180975" y="182880"/>
            <a:ext cx="11823637" cy="6499784"/>
          </a:xfrm>
          <a:prstGeom prst="rect">
            <a:avLst/>
          </a:prstGeom>
        </p:spPr>
      </p:pic>
      <p:sp>
        <p:nvSpPr>
          <p:cNvPr id="11" name="Content Placeholder 14">
            <a:extLst>
              <a:ext uri="{FF2B5EF4-FFF2-40B4-BE49-F238E27FC236}">
                <a16:creationId xmlns:a16="http://schemas.microsoft.com/office/drawing/2014/main" id="{E0BBE1D8-4571-449D-A412-FFEB95F98D8C}"/>
              </a:ext>
            </a:extLst>
          </p:cNvPr>
          <p:cNvSpPr txBox="1">
            <a:spLocks/>
          </p:cNvSpPr>
          <p:nvPr/>
        </p:nvSpPr>
        <p:spPr>
          <a:xfrm>
            <a:off x="2602523" y="182880"/>
            <a:ext cx="9402089" cy="2472397"/>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60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FFFFFF"/>
                </a:solidFill>
                <a:effectLst/>
                <a:uLnTx/>
                <a:uFillTx/>
                <a:latin typeface="Helvetica Neue Medium"/>
                <a:ea typeface="+mn-ea"/>
                <a:cs typeface="+mn-cs"/>
              </a:rPr>
              <a:t>Every Fun Den and Pack Family Event Can Be a Joining Event</a:t>
            </a:r>
          </a:p>
        </p:txBody>
      </p:sp>
      <p:sp>
        <p:nvSpPr>
          <p:cNvPr id="10" name="Content Placeholder 2">
            <a:extLst>
              <a:ext uri="{FF2B5EF4-FFF2-40B4-BE49-F238E27FC236}">
                <a16:creationId xmlns:a16="http://schemas.microsoft.com/office/drawing/2014/main" id="{1D0E43FE-16EA-4ED1-B9B8-CD6674A974AE}"/>
              </a:ext>
            </a:extLst>
          </p:cNvPr>
          <p:cNvSpPr txBox="1">
            <a:spLocks/>
          </p:cNvSpPr>
          <p:nvPr/>
        </p:nvSpPr>
        <p:spPr bwMode="auto">
          <a:xfrm>
            <a:off x="508000" y="4063999"/>
            <a:ext cx="11027504" cy="256461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Autofit/>
          </a:bodyPr>
          <a:lst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Trebuchet MS"/>
                <a:ea typeface="Trebuchet MS"/>
                <a:cs typeface="Trebuchet MS"/>
              </a:defRPr>
            </a:lvl1pPr>
            <a:lvl2pPr marL="742950" indent="-285750" algn="l" defTabSz="457200" rtl="0" eaLnBrk="0" fontAlgn="base" hangingPunct="0">
              <a:spcBef>
                <a:spcPct val="20000"/>
              </a:spcBef>
              <a:spcAft>
                <a:spcPct val="0"/>
              </a:spcAft>
              <a:buFont typeface="Arial" charset="0"/>
              <a:buChar char="–"/>
              <a:defRPr sz="2200" kern="1200">
                <a:solidFill>
                  <a:schemeClr val="bg1"/>
                </a:solidFill>
                <a:latin typeface="Trebuchet MS"/>
                <a:ea typeface="Trebuchet MS"/>
                <a:cs typeface="Trebuchet MS"/>
              </a:defRPr>
            </a:lvl2pPr>
            <a:lvl3pPr marL="1143000" indent="-228600" algn="l" defTabSz="457200" rtl="0" eaLnBrk="0" fontAlgn="base" hangingPunct="0">
              <a:spcBef>
                <a:spcPct val="20000"/>
              </a:spcBef>
              <a:spcAft>
                <a:spcPct val="0"/>
              </a:spcAft>
              <a:buFont typeface="Arial" charset="0"/>
              <a:buChar char="•"/>
              <a:defRPr sz="2000" kern="1200">
                <a:solidFill>
                  <a:schemeClr val="bg1"/>
                </a:solidFill>
                <a:latin typeface="Trebuchet MS"/>
                <a:ea typeface="Trebuchet MS"/>
                <a:cs typeface="Trebuchet MS"/>
              </a:defRPr>
            </a:lvl3pPr>
            <a:lvl4pPr marL="1600200" indent="-228600" algn="l" defTabSz="457200" rtl="0" eaLnBrk="0" fontAlgn="base" hangingPunct="0">
              <a:spcBef>
                <a:spcPct val="20000"/>
              </a:spcBef>
              <a:spcAft>
                <a:spcPct val="0"/>
              </a:spcAft>
              <a:buFont typeface="Arial" charset="0"/>
              <a:buChar char="–"/>
              <a:defRPr kern="1200">
                <a:solidFill>
                  <a:schemeClr val="bg1"/>
                </a:solidFill>
                <a:latin typeface="Trebuchet MS"/>
                <a:ea typeface="Trebuchet MS"/>
                <a:cs typeface="Trebuchet MS"/>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Trebuchet MS"/>
                <a:ea typeface="Trebuchet MS"/>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ts val="600"/>
              </a:spcAft>
              <a:buClrTx/>
              <a:buSzTx/>
              <a:buFont typeface="Arial" charset="0"/>
              <a:buNone/>
              <a:tabLst/>
              <a:defRPr/>
            </a:pPr>
            <a:r>
              <a:rPr kumimoji="0" lang="en-US" sz="3200" b="0" i="0" u="none" strike="noStrike" kern="1200" cap="none" spc="0" normalizeH="0" baseline="0" noProof="0" dirty="0">
                <a:ln>
                  <a:noFill/>
                </a:ln>
                <a:solidFill>
                  <a:srgbClr val="FFFFFF"/>
                </a:solidFill>
                <a:effectLst/>
                <a:uLnTx/>
                <a:uFillTx/>
                <a:latin typeface="Helvetica Neue Medium"/>
                <a:ea typeface="+mn-ea"/>
                <a:cs typeface="+mn-cs"/>
              </a:rPr>
              <a:t>Invite Families to Take a “Test Drive” with Your Den or Pack</a:t>
            </a:r>
          </a:p>
          <a:p>
            <a:pPr marL="34290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Helvetica Neue Medium"/>
                <a:ea typeface="+mn-ea"/>
                <a:cs typeface="+mn-cs"/>
              </a:rPr>
              <a:t>Be sure to Welcome! Welcome! Welcome!</a:t>
            </a:r>
          </a:p>
          <a:p>
            <a:pPr marL="34290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Helvetica Neue Medium"/>
                <a:ea typeface="+mn-ea"/>
                <a:cs typeface="+mn-cs"/>
              </a:rPr>
              <a:t>Peer to Peer – Parent to Parent and Kid to Kid</a:t>
            </a:r>
          </a:p>
          <a:p>
            <a:pPr lvl="0" indent="-228600" defTabSz="914400" eaLnBrk="1" hangingPunct="1">
              <a:lnSpc>
                <a:spcPct val="90000"/>
              </a:lnSpc>
              <a:spcBef>
                <a:spcPct val="0"/>
              </a:spcBef>
              <a:spcAft>
                <a:spcPts val="600"/>
              </a:spcAft>
              <a:buFont typeface="Arial" panose="020B0604020202020204" pitchFamily="34" charset="0"/>
              <a:buChar char="•"/>
              <a:defRPr/>
            </a:pPr>
            <a:r>
              <a:rPr kumimoji="0" lang="en-US" sz="3200" b="0" i="0" u="none" strike="noStrike" kern="1200" cap="none" spc="0" normalizeH="0" baseline="0" noProof="0" dirty="0">
                <a:ln>
                  <a:noFill/>
                </a:ln>
                <a:solidFill>
                  <a:srgbClr val="FFFFFF"/>
                </a:solidFill>
                <a:effectLst/>
                <a:uLnTx/>
                <a:uFillTx/>
                <a:latin typeface="Helvetica Neue Medium"/>
                <a:ea typeface="+mn-ea"/>
                <a:cs typeface="+mn-cs"/>
              </a:rPr>
              <a:t>Empower Parents to Welcome + </a:t>
            </a:r>
            <a:r>
              <a:rPr lang="en-US" sz="3200" dirty="0">
                <a:solidFill>
                  <a:srgbClr val="FFFFFF"/>
                </a:solidFill>
                <a:latin typeface="Helvetica Neue Medium"/>
              </a:rPr>
              <a:t>Share The Pack Packet</a:t>
            </a:r>
            <a:endParaRPr kumimoji="0" lang="en-US" sz="3200" b="0" i="0" u="none" strike="noStrike" kern="1200" cap="none" spc="0" normalizeH="0" baseline="0" noProof="0" dirty="0">
              <a:ln>
                <a:noFill/>
              </a:ln>
              <a:solidFill>
                <a:srgbClr val="FFFFFF"/>
              </a:solidFill>
              <a:effectLst/>
              <a:uLnTx/>
              <a:uFillTx/>
              <a:latin typeface="Helvetica Neue Medium"/>
              <a:ea typeface="+mn-ea"/>
              <a:cs typeface="+mn-cs"/>
            </a:endParaRPr>
          </a:p>
          <a:p>
            <a:pPr marL="34290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Helvetica Neue Medium"/>
                <a:ea typeface="+mn-ea"/>
                <a:cs typeface="+mn-cs"/>
              </a:rPr>
              <a:t>When they like your Den or Pack … Sign ‘em up!  </a:t>
            </a:r>
          </a:p>
        </p:txBody>
      </p:sp>
    </p:spTree>
    <p:extLst>
      <p:ext uri="{BB962C8B-B14F-4D97-AF65-F5344CB8AC3E}">
        <p14:creationId xmlns:p14="http://schemas.microsoft.com/office/powerpoint/2010/main" val="2232327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1000"/>
                                        <p:tgtEl>
                                          <p:spTgt spid="10">
                                            <p:txEl>
                                              <p:pRg st="0" end="0"/>
                                            </p:txEl>
                                          </p:spTgt>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fade">
                                      <p:cBhvr>
                                        <p:cTn id="19" dur="1000"/>
                                        <p:tgtEl>
                                          <p:spTgt spid="10">
                                            <p:txEl>
                                              <p:pRg st="1" end="1"/>
                                            </p:txEl>
                                          </p:spTgt>
                                        </p:tgtEl>
                                      </p:cBhvr>
                                    </p:animEffect>
                                  </p:childTnLst>
                                </p:cTn>
                              </p:par>
                            </p:childTnLst>
                          </p:cTn>
                        </p:par>
                        <p:par>
                          <p:cTn id="20" fill="hold">
                            <p:stCondLst>
                              <p:cond delay="6000"/>
                            </p:stCondLst>
                            <p:childTnLst>
                              <p:par>
                                <p:cTn id="21" presetID="10" presetClass="entr" presetSubtype="0" fill="hold" nodeType="afterEffect">
                                  <p:stCondLst>
                                    <p:cond delay="500"/>
                                  </p:stCondLst>
                                  <p:childTnLst>
                                    <p:set>
                                      <p:cBhvr>
                                        <p:cTn id="22" dur="1" fill="hold">
                                          <p:stCondLst>
                                            <p:cond delay="0"/>
                                          </p:stCondLst>
                                        </p:cTn>
                                        <p:tgtEl>
                                          <p:spTgt spid="10">
                                            <p:txEl>
                                              <p:pRg st="2" end="2"/>
                                            </p:txEl>
                                          </p:spTgt>
                                        </p:tgtEl>
                                        <p:attrNameLst>
                                          <p:attrName>style.visibility</p:attrName>
                                        </p:attrNameLst>
                                      </p:cBhvr>
                                      <p:to>
                                        <p:strVal val="visible"/>
                                      </p:to>
                                    </p:set>
                                    <p:animEffect transition="in" filter="fade">
                                      <p:cBhvr>
                                        <p:cTn id="23" dur="1000"/>
                                        <p:tgtEl>
                                          <p:spTgt spid="10">
                                            <p:txEl>
                                              <p:pRg st="2" end="2"/>
                                            </p:txEl>
                                          </p:spTgt>
                                        </p:tgtEl>
                                      </p:cBhvr>
                                    </p:animEffect>
                                  </p:childTnLst>
                                </p:cTn>
                              </p:par>
                            </p:childTnLst>
                          </p:cTn>
                        </p:par>
                        <p:par>
                          <p:cTn id="24" fill="hold">
                            <p:stCondLst>
                              <p:cond delay="7500"/>
                            </p:stCondLst>
                            <p:childTnLst>
                              <p:par>
                                <p:cTn id="25" presetID="10" presetClass="entr" presetSubtype="0" fill="hold" nodeType="afterEffect">
                                  <p:stCondLst>
                                    <p:cond delay="50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fade">
                                      <p:cBhvr>
                                        <p:cTn id="27" dur="1000"/>
                                        <p:tgtEl>
                                          <p:spTgt spid="10">
                                            <p:txEl>
                                              <p:pRg st="3" end="3"/>
                                            </p:txEl>
                                          </p:spTgt>
                                        </p:tgtEl>
                                      </p:cBhvr>
                                    </p:animEffect>
                                  </p:childTnLst>
                                </p:cTn>
                              </p:par>
                            </p:childTnLst>
                          </p:cTn>
                        </p:par>
                        <p:par>
                          <p:cTn id="28" fill="hold">
                            <p:stCondLst>
                              <p:cond delay="9000"/>
                            </p:stCondLst>
                            <p:childTnLst>
                              <p:par>
                                <p:cTn id="29" presetID="10" presetClass="entr" presetSubtype="0" fill="hold" nodeType="afterEffect">
                                  <p:stCondLst>
                                    <p:cond delay="50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fade">
                                      <p:cBhvr>
                                        <p:cTn id="31" dur="10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F487EA-2E4B-69FE-4CBA-ADA0980D48FB}"/>
              </a:ext>
            </a:extLst>
          </p:cNvPr>
          <p:cNvSpPr>
            <a:spLocks noGrp="1"/>
          </p:cNvSpPr>
          <p:nvPr>
            <p:ph type="title"/>
          </p:nvPr>
        </p:nvSpPr>
        <p:spPr>
          <a:xfrm>
            <a:off x="298938" y="352046"/>
            <a:ext cx="11553093" cy="806941"/>
          </a:xfrm>
        </p:spPr>
        <p:txBody>
          <a:bodyPr vert="horz" lIns="91440" tIns="45720" rIns="91440" bIns="45720" rtlCol="0" anchor="b">
            <a:noAutofit/>
          </a:bodyPr>
          <a:lstStyle/>
          <a:p>
            <a:r>
              <a:rPr lang="en-US" sz="6000" b="1" kern="1200" dirty="0">
                <a:solidFill>
                  <a:schemeClr val="bg1"/>
                </a:solidFill>
                <a:latin typeface="+mn-lt"/>
                <a:ea typeface="+mj-ea"/>
                <a:cs typeface="+mj-cs"/>
              </a:rPr>
              <a:t>School Sign-Up Will Be Different</a:t>
            </a:r>
          </a:p>
        </p:txBody>
      </p:sp>
      <p:cxnSp>
        <p:nvCxnSpPr>
          <p:cNvPr id="12"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E1BF05B-9D5D-A19E-D647-89CF31121A8D}"/>
              </a:ext>
            </a:extLst>
          </p:cNvPr>
          <p:cNvSpPr>
            <a:spLocks noGrp="1"/>
          </p:cNvSpPr>
          <p:nvPr>
            <p:ph sz="half" idx="1"/>
          </p:nvPr>
        </p:nvSpPr>
        <p:spPr>
          <a:xfrm>
            <a:off x="228605" y="1176240"/>
            <a:ext cx="6137689" cy="4199215"/>
          </a:xfrm>
        </p:spPr>
        <p:txBody>
          <a:bodyPr vert="horz" lIns="91440" tIns="45720" rIns="91440" bIns="45720" rtlCol="0">
            <a:noAutofit/>
          </a:bodyPr>
          <a:lstStyle/>
          <a:p>
            <a:r>
              <a:rPr lang="en-US" sz="3600" dirty="0">
                <a:solidFill>
                  <a:schemeClr val="bg1"/>
                </a:solidFill>
              </a:rPr>
              <a:t>Run by Pack + Den Leaders</a:t>
            </a:r>
          </a:p>
          <a:p>
            <a:r>
              <a:rPr lang="en-US" sz="3600" dirty="0">
                <a:solidFill>
                  <a:schemeClr val="bg1"/>
                </a:solidFill>
              </a:rPr>
              <a:t>Encourage Current Families to Attend – Peer to Peer and Scout to Scout Recruiting</a:t>
            </a:r>
          </a:p>
          <a:p>
            <a:r>
              <a:rPr lang="en-US" sz="3600" dirty="0">
                <a:solidFill>
                  <a:schemeClr val="bg1"/>
                </a:solidFill>
              </a:rPr>
              <a:t>Have Fun on the Side for Kids – Get Parents / Troop to Help </a:t>
            </a:r>
          </a:p>
          <a:p>
            <a:r>
              <a:rPr lang="en-US" sz="3600" dirty="0">
                <a:solidFill>
                  <a:schemeClr val="bg1"/>
                </a:solidFill>
              </a:rPr>
              <a:t>Professionally Coached (also by District Volunteers)</a:t>
            </a: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ED976767-729D-4BBB-E3E2-BABE1314414F}"/>
              </a:ext>
            </a:extLst>
          </p:cNvPr>
          <p:cNvPicPr>
            <a:picLocks noGrp="1" noChangeAspect="1"/>
          </p:cNvPicPr>
          <p:nvPr>
            <p:ph sz="half" idx="2"/>
          </p:nvPr>
        </p:nvPicPr>
        <p:blipFill>
          <a:blip r:embed="rId3"/>
          <a:stretch>
            <a:fillRect/>
          </a:stretch>
        </p:blipFill>
        <p:spPr>
          <a:xfrm>
            <a:off x="6525453" y="1502374"/>
            <a:ext cx="5666547" cy="3853251"/>
          </a:xfrm>
          <a:prstGeom prst="rect">
            <a:avLst/>
          </a:prstGeom>
        </p:spPr>
      </p:pic>
      <p:sp>
        <p:nvSpPr>
          <p:cNvPr id="4" name="Content Placeholder 2">
            <a:extLst>
              <a:ext uri="{FF2B5EF4-FFF2-40B4-BE49-F238E27FC236}">
                <a16:creationId xmlns:a16="http://schemas.microsoft.com/office/drawing/2014/main" id="{C5E74F69-9540-7475-5A40-EB768E6E0BFC}"/>
              </a:ext>
            </a:extLst>
          </p:cNvPr>
          <p:cNvSpPr txBox="1">
            <a:spLocks/>
          </p:cNvSpPr>
          <p:nvPr/>
        </p:nvSpPr>
        <p:spPr>
          <a:xfrm>
            <a:off x="254980" y="5868737"/>
            <a:ext cx="11290300" cy="6372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chemeClr val="bg1"/>
                </a:solidFill>
              </a:rPr>
              <a:t>Key Tool: Plan and Script for Pack to Tailor to Their Needs</a:t>
            </a:r>
          </a:p>
        </p:txBody>
      </p:sp>
    </p:spTree>
    <p:extLst>
      <p:ext uri="{BB962C8B-B14F-4D97-AF65-F5344CB8AC3E}">
        <p14:creationId xmlns:p14="http://schemas.microsoft.com/office/powerpoint/2010/main" val="1290965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7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2000"/>
                            </p:stCondLst>
                            <p:childTnLst>
                              <p:par>
                                <p:cTn id="9" presetID="10" presetClass="entr" presetSubtype="0" fill="hold" nodeType="afterEffect">
                                  <p:stCondLst>
                                    <p:cond delay="7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250"/>
                                        <p:tgtEl>
                                          <p:spTgt spid="5"/>
                                        </p:tgtEl>
                                      </p:cBhvr>
                                    </p:animEffect>
                                  </p:childTnLst>
                                </p:cTn>
                              </p:par>
                            </p:childTnLst>
                          </p:cTn>
                        </p:par>
                        <p:par>
                          <p:cTn id="12" fill="hold">
                            <p:stCondLst>
                              <p:cond delay="4000"/>
                            </p:stCondLst>
                            <p:childTnLst>
                              <p:par>
                                <p:cTn id="13" presetID="10" presetClass="entr" presetSubtype="0" fill="hold" nodeType="afterEffect">
                                  <p:stCondLst>
                                    <p:cond delay="75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250"/>
                                        <p:tgtEl>
                                          <p:spTgt spid="3">
                                            <p:txEl>
                                              <p:pRg st="0" end="0"/>
                                            </p:txEl>
                                          </p:spTgt>
                                        </p:tgtEl>
                                      </p:cBhvr>
                                    </p:animEffect>
                                  </p:childTnLst>
                                </p:cTn>
                              </p:par>
                            </p:childTnLst>
                          </p:cTn>
                        </p:par>
                        <p:par>
                          <p:cTn id="16" fill="hold">
                            <p:stCondLst>
                              <p:cond delay="6000"/>
                            </p:stCondLst>
                            <p:childTnLst>
                              <p:par>
                                <p:cTn id="17" presetID="10" presetClass="entr" presetSubtype="0" fill="hold" nodeType="afterEffect">
                                  <p:stCondLst>
                                    <p:cond delay="75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250"/>
                                        <p:tgtEl>
                                          <p:spTgt spid="3">
                                            <p:txEl>
                                              <p:pRg st="1" end="1"/>
                                            </p:txEl>
                                          </p:spTgt>
                                        </p:tgtEl>
                                      </p:cBhvr>
                                    </p:animEffect>
                                  </p:childTnLst>
                                </p:cTn>
                              </p:par>
                            </p:childTnLst>
                          </p:cTn>
                        </p:par>
                        <p:par>
                          <p:cTn id="20" fill="hold">
                            <p:stCondLst>
                              <p:cond delay="8000"/>
                            </p:stCondLst>
                            <p:childTnLst>
                              <p:par>
                                <p:cTn id="21" presetID="10" presetClass="entr" presetSubtype="0" fill="hold" nodeType="afterEffect">
                                  <p:stCondLst>
                                    <p:cond delay="75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250"/>
                                        <p:tgtEl>
                                          <p:spTgt spid="3">
                                            <p:txEl>
                                              <p:pRg st="2" end="2"/>
                                            </p:txEl>
                                          </p:spTgt>
                                        </p:tgtEl>
                                      </p:cBhvr>
                                    </p:animEffect>
                                  </p:childTnLst>
                                </p:cTn>
                              </p:par>
                            </p:childTnLst>
                          </p:cTn>
                        </p:par>
                        <p:par>
                          <p:cTn id="24" fill="hold">
                            <p:stCondLst>
                              <p:cond delay="10000"/>
                            </p:stCondLst>
                            <p:childTnLst>
                              <p:par>
                                <p:cTn id="25" presetID="10" presetClass="entr" presetSubtype="0" fill="hold" nodeType="afterEffect">
                                  <p:stCondLst>
                                    <p:cond delay="75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250"/>
                                        <p:tgtEl>
                                          <p:spTgt spid="3">
                                            <p:txEl>
                                              <p:pRg st="3" end="3"/>
                                            </p:txEl>
                                          </p:spTgt>
                                        </p:tgtEl>
                                      </p:cBhvr>
                                    </p:animEffect>
                                  </p:childTnLst>
                                </p:cTn>
                              </p:par>
                            </p:childTnLst>
                          </p:cTn>
                        </p:par>
                        <p:par>
                          <p:cTn id="28" fill="hold">
                            <p:stCondLst>
                              <p:cond delay="12000"/>
                            </p:stCondLst>
                            <p:childTnLst>
                              <p:par>
                                <p:cTn id="29" presetID="10" presetClass="entr" presetSubtype="0" fill="hold" nodeType="afterEffect">
                                  <p:stCondLst>
                                    <p:cond delay="75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fade">
                                      <p:cBhvr>
                                        <p:cTn id="31" dur="125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1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Isosceles Triangle 2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Isosceles Triangle 2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C608FDB0-2AF2-0960-CC47-292F62C5C679}"/>
              </a:ext>
            </a:extLst>
          </p:cNvPr>
          <p:cNvSpPr txBox="1">
            <a:spLocks/>
          </p:cNvSpPr>
          <p:nvPr/>
        </p:nvSpPr>
        <p:spPr>
          <a:xfrm>
            <a:off x="7135165" y="1186432"/>
            <a:ext cx="4818535" cy="148132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latin typeface="Helvetica Neue Medium"/>
              </a:rPr>
              <a:t>Resources for Sign-Up Events</a:t>
            </a:r>
          </a:p>
        </p:txBody>
      </p:sp>
      <p:sp>
        <p:nvSpPr>
          <p:cNvPr id="8" name="Content Placeholder 2">
            <a:extLst>
              <a:ext uri="{FF2B5EF4-FFF2-40B4-BE49-F238E27FC236}">
                <a16:creationId xmlns:a16="http://schemas.microsoft.com/office/drawing/2014/main" id="{31509672-84EA-D20B-636A-410CC5A7FF7B}"/>
              </a:ext>
            </a:extLst>
          </p:cNvPr>
          <p:cNvSpPr txBox="1">
            <a:spLocks/>
          </p:cNvSpPr>
          <p:nvPr/>
        </p:nvSpPr>
        <p:spPr>
          <a:xfrm>
            <a:off x="7031139" y="2757115"/>
            <a:ext cx="5095787" cy="155330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latin typeface="Helvetica Neue Medium"/>
              </a:rPr>
              <a:t>Word Version of Plan and Script is on the AAC Sign-Up Events Page</a:t>
            </a:r>
          </a:p>
        </p:txBody>
      </p:sp>
      <p:sp>
        <p:nvSpPr>
          <p:cNvPr id="9" name="Content Placeholder 2">
            <a:extLst>
              <a:ext uri="{FF2B5EF4-FFF2-40B4-BE49-F238E27FC236}">
                <a16:creationId xmlns:a16="http://schemas.microsoft.com/office/drawing/2014/main" id="{B598A049-79BF-3426-4CF2-C501802CEEBD}"/>
              </a:ext>
            </a:extLst>
          </p:cNvPr>
          <p:cNvSpPr txBox="1">
            <a:spLocks/>
          </p:cNvSpPr>
          <p:nvPr/>
        </p:nvSpPr>
        <p:spPr>
          <a:xfrm>
            <a:off x="7031138" y="4234835"/>
            <a:ext cx="4922562" cy="188066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Helvetica Neue Medium"/>
                <a:ea typeface="+mn-ea"/>
                <a:cs typeface="+mn-cs"/>
              </a:rPr>
              <a:t>Edit to fit your event (</a:t>
            </a:r>
            <a:r>
              <a:rPr kumimoji="0" lang="en-US" sz="3200" b="0" i="1" u="none" strike="noStrike" kern="1200" cap="none" spc="0" normalizeH="0" baseline="0" noProof="0" dirty="0">
                <a:ln>
                  <a:noFill/>
                </a:ln>
                <a:solidFill>
                  <a:prstClr val="black"/>
                </a:solidFill>
                <a:effectLst/>
                <a:uLnTx/>
                <a:uFillTx/>
                <a:latin typeface="Helvetica Neue Medium"/>
                <a:ea typeface="+mn-ea"/>
                <a:cs typeface="+mn-cs"/>
              </a:rPr>
              <a:t>Fun Event or School Sign-Up Night</a:t>
            </a:r>
            <a:r>
              <a:rPr kumimoji="0" lang="en-US" sz="3200" b="0" i="0" u="none" strike="noStrike" kern="1200" cap="none" spc="0" normalizeH="0" baseline="0" noProof="0" dirty="0">
                <a:ln>
                  <a:noFill/>
                </a:ln>
                <a:solidFill>
                  <a:prstClr val="black"/>
                </a:solidFill>
                <a:effectLst/>
                <a:uLnTx/>
                <a:uFillTx/>
                <a:latin typeface="Helvetica Neue Medium"/>
                <a:ea typeface="+mn-ea"/>
                <a:cs typeface="+mn-cs"/>
              </a:rPr>
              <a:t>) and </a:t>
            </a:r>
            <a:r>
              <a:rPr kumimoji="0" lang="en-US" sz="3200" b="1" i="1" u="none" strike="noStrike" kern="1200" cap="none" spc="0" normalizeH="0" baseline="0" noProof="0" dirty="0">
                <a:ln>
                  <a:noFill/>
                </a:ln>
                <a:solidFill>
                  <a:prstClr val="black"/>
                </a:solidFill>
                <a:effectLst/>
                <a:uLnTx/>
                <a:uFillTx/>
                <a:latin typeface="Helvetica Neue Medium"/>
                <a:ea typeface="+mn-ea"/>
                <a:cs typeface="+mn-cs"/>
              </a:rPr>
              <a:t>your</a:t>
            </a:r>
            <a:r>
              <a:rPr kumimoji="0" lang="en-US" sz="3200" b="0" i="0" u="none" strike="noStrike" kern="1200" cap="none" spc="0" normalizeH="0" baseline="0" noProof="0" dirty="0">
                <a:ln>
                  <a:noFill/>
                </a:ln>
                <a:solidFill>
                  <a:prstClr val="black"/>
                </a:solidFill>
                <a:effectLst/>
                <a:uLnTx/>
                <a:uFillTx/>
                <a:latin typeface="Helvetica Neue Medium"/>
                <a:ea typeface="+mn-ea"/>
                <a:cs typeface="+mn-cs"/>
              </a:rPr>
              <a:t> Pack Program</a:t>
            </a:r>
          </a:p>
        </p:txBody>
      </p:sp>
      <p:pic>
        <p:nvPicPr>
          <p:cNvPr id="3" name="Picture 2">
            <a:extLst>
              <a:ext uri="{FF2B5EF4-FFF2-40B4-BE49-F238E27FC236}">
                <a16:creationId xmlns:a16="http://schemas.microsoft.com/office/drawing/2014/main" id="{3115BCDF-2EC3-DC86-465D-E0D266C030E6}"/>
              </a:ext>
            </a:extLst>
          </p:cNvPr>
          <p:cNvPicPr>
            <a:picLocks noChangeAspect="1"/>
          </p:cNvPicPr>
          <p:nvPr/>
        </p:nvPicPr>
        <p:blipFill>
          <a:blip r:embed="rId3"/>
          <a:stretch>
            <a:fillRect/>
          </a:stretch>
        </p:blipFill>
        <p:spPr>
          <a:xfrm>
            <a:off x="82860" y="5150621"/>
            <a:ext cx="1504950" cy="1504950"/>
          </a:xfrm>
          <a:prstGeom prst="rect">
            <a:avLst/>
          </a:prstGeom>
        </p:spPr>
      </p:pic>
      <p:pic>
        <p:nvPicPr>
          <p:cNvPr id="4" name="Picture 3">
            <a:extLst>
              <a:ext uri="{FF2B5EF4-FFF2-40B4-BE49-F238E27FC236}">
                <a16:creationId xmlns:a16="http://schemas.microsoft.com/office/drawing/2014/main" id="{6CE63CC0-CFCE-B767-3065-C37C6D23794D}"/>
              </a:ext>
            </a:extLst>
          </p:cNvPr>
          <p:cNvPicPr>
            <a:picLocks noChangeAspect="1"/>
          </p:cNvPicPr>
          <p:nvPr/>
        </p:nvPicPr>
        <p:blipFill>
          <a:blip r:embed="rId4"/>
          <a:stretch>
            <a:fillRect/>
          </a:stretch>
        </p:blipFill>
        <p:spPr>
          <a:xfrm>
            <a:off x="1824924" y="193508"/>
            <a:ext cx="5141140" cy="6470983"/>
          </a:xfrm>
          <a:prstGeom prst="rect">
            <a:avLst/>
          </a:prstGeom>
        </p:spPr>
      </p:pic>
    </p:spTree>
    <p:extLst>
      <p:ext uri="{BB962C8B-B14F-4D97-AF65-F5344CB8AC3E}">
        <p14:creationId xmlns:p14="http://schemas.microsoft.com/office/powerpoint/2010/main" val="3481060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3000"/>
                            </p:stCondLst>
                            <p:childTnLst>
                              <p:par>
                                <p:cTn id="13" presetID="10" presetClass="entr" presetSubtype="0" fill="hold" grpId="0" nodeType="afterEffect">
                                  <p:stCondLst>
                                    <p:cond delay="50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1000"/>
                                        <p:tgtEl>
                                          <p:spTgt spid="8">
                                            <p:txEl>
                                              <p:pRg st="0" end="0"/>
                                            </p:txEl>
                                          </p:spTgt>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childTnLst>
                                </p:cTn>
                              </p:par>
                            </p:childTnLst>
                          </p:cTn>
                        </p:par>
                        <p:par>
                          <p:cTn id="20" fill="hold">
                            <p:stCondLst>
                              <p:cond delay="6000"/>
                            </p:stCondLst>
                            <p:childTnLst>
                              <p:par>
                                <p:cTn id="21" presetID="10" presetClass="entr" presetSubtype="0" fill="hold" grpId="0" nodeType="after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lose-up of a document&#10;&#10;Description automatically generated">
            <a:extLst>
              <a:ext uri="{FF2B5EF4-FFF2-40B4-BE49-F238E27FC236}">
                <a16:creationId xmlns:a16="http://schemas.microsoft.com/office/drawing/2014/main" id="{55EFD6A0-0F9A-7721-AF78-27EFD9857CAE}"/>
              </a:ext>
            </a:extLst>
          </p:cNvPr>
          <p:cNvPicPr>
            <a:picLocks noChangeAspect="1"/>
          </p:cNvPicPr>
          <p:nvPr/>
        </p:nvPicPr>
        <p:blipFill>
          <a:blip r:embed="rId3"/>
          <a:stretch>
            <a:fillRect/>
          </a:stretch>
        </p:blipFill>
        <p:spPr>
          <a:xfrm>
            <a:off x="567070" y="457200"/>
            <a:ext cx="11057860" cy="5943600"/>
          </a:xfrm>
          <a:prstGeom prst="rect">
            <a:avLst/>
          </a:prstGeom>
        </p:spPr>
      </p:pic>
    </p:spTree>
    <p:extLst>
      <p:ext uri="{BB962C8B-B14F-4D97-AF65-F5344CB8AC3E}">
        <p14:creationId xmlns:p14="http://schemas.microsoft.com/office/powerpoint/2010/main" val="238433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8FBAB92B-1322-FF93-B7F8-C94CB3C09BA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7200" y="457200"/>
            <a:ext cx="11277600" cy="5943600"/>
          </a:xfrm>
          <a:prstGeom prst="rect">
            <a:avLst/>
          </a:prstGeom>
        </p:spPr>
      </p:pic>
    </p:spTree>
    <p:extLst>
      <p:ext uri="{BB962C8B-B14F-4D97-AF65-F5344CB8AC3E}">
        <p14:creationId xmlns:p14="http://schemas.microsoft.com/office/powerpoint/2010/main" val="34393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C126382E-E198-E75A-276E-3BF5523C872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7200" y="457200"/>
            <a:ext cx="11277600" cy="5943600"/>
          </a:xfrm>
          <a:prstGeom prst="rect">
            <a:avLst/>
          </a:prstGeom>
        </p:spPr>
      </p:pic>
    </p:spTree>
    <p:extLst>
      <p:ext uri="{BB962C8B-B14F-4D97-AF65-F5344CB8AC3E}">
        <p14:creationId xmlns:p14="http://schemas.microsoft.com/office/powerpoint/2010/main" val="1420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41886-A9A3-4203-91A3-E74E8F6D248A}"/>
              </a:ext>
            </a:extLst>
          </p:cNvPr>
          <p:cNvSpPr>
            <a:spLocks noGrp="1"/>
          </p:cNvSpPr>
          <p:nvPr>
            <p:ph type="title"/>
          </p:nvPr>
        </p:nvSpPr>
        <p:spPr>
          <a:xfrm>
            <a:off x="613365" y="140345"/>
            <a:ext cx="11087223" cy="1072635"/>
          </a:xfrm>
        </p:spPr>
        <p:txBody>
          <a:bodyPr vert="horz" lIns="91440" tIns="45720" rIns="91440" bIns="45720" rtlCol="0" anchor="ctr">
            <a:noAutofit/>
          </a:bodyPr>
          <a:lstStyle/>
          <a:p>
            <a:r>
              <a:rPr lang="en-US" sz="6000" b="1" dirty="0">
                <a:solidFill>
                  <a:srgbClr val="003F87"/>
                </a:solidFill>
                <a:ea typeface="+mn-ea"/>
                <a:cs typeface="+mn-cs"/>
              </a:rPr>
              <a:t>National Fees – Effective in 2026</a:t>
            </a:r>
          </a:p>
        </p:txBody>
      </p:sp>
      <p:pic>
        <p:nvPicPr>
          <p:cNvPr id="5" name="Content Placeholder 4">
            <a:extLst>
              <a:ext uri="{FF2B5EF4-FFF2-40B4-BE49-F238E27FC236}">
                <a16:creationId xmlns:a16="http://schemas.microsoft.com/office/drawing/2014/main" id="{DD0F76BF-F3FC-4276-B936-C091ABD932AC}"/>
              </a:ext>
            </a:extLst>
          </p:cNvPr>
          <p:cNvPicPr>
            <a:picLocks noGrp="1" noChangeAspect="1"/>
          </p:cNvPicPr>
          <p:nvPr>
            <p:ph sz="half" idx="2"/>
          </p:nvPr>
        </p:nvPicPr>
        <p:blipFill>
          <a:blip r:embed="rId3"/>
          <a:stretch>
            <a:fillRect/>
          </a:stretch>
        </p:blipFill>
        <p:spPr>
          <a:xfrm>
            <a:off x="613365" y="1629089"/>
            <a:ext cx="3293798" cy="3620021"/>
          </a:xfrm>
          <a:prstGeom prst="rect">
            <a:avLst/>
          </a:prstGeom>
        </p:spPr>
      </p:pic>
      <p:sp>
        <p:nvSpPr>
          <p:cNvPr id="3" name="Content Placeholder 2">
            <a:extLst>
              <a:ext uri="{FF2B5EF4-FFF2-40B4-BE49-F238E27FC236}">
                <a16:creationId xmlns:a16="http://schemas.microsoft.com/office/drawing/2014/main" id="{0D9274D7-31D7-488B-AE9B-089FBE46AF8D}"/>
              </a:ext>
            </a:extLst>
          </p:cNvPr>
          <p:cNvSpPr>
            <a:spLocks noGrp="1"/>
          </p:cNvSpPr>
          <p:nvPr>
            <p:ph sz="half" idx="1"/>
          </p:nvPr>
        </p:nvSpPr>
        <p:spPr>
          <a:xfrm>
            <a:off x="4260720" y="1212980"/>
            <a:ext cx="7786058" cy="5373349"/>
          </a:xfrm>
        </p:spPr>
        <p:txBody>
          <a:bodyPr vert="horz" lIns="91440" tIns="45720" rIns="91440" bIns="45720" rtlCol="0" anchor="ctr">
            <a:noAutofit/>
          </a:bodyPr>
          <a:lstStyle/>
          <a:p>
            <a:pPr marL="0" indent="0">
              <a:buNone/>
            </a:pPr>
            <a:r>
              <a:rPr lang="en-US" sz="3400" b="1" dirty="0">
                <a:solidFill>
                  <a:srgbClr val="003F87"/>
                </a:solidFill>
              </a:rPr>
              <a:t>Youth Fee is $85</a:t>
            </a:r>
            <a:r>
              <a:rPr lang="en-US" sz="3400" dirty="0">
                <a:solidFill>
                  <a:srgbClr val="003F87"/>
                </a:solidFill>
              </a:rPr>
              <a:t>; </a:t>
            </a:r>
            <a:r>
              <a:rPr lang="en-US" sz="3400" b="1" dirty="0">
                <a:solidFill>
                  <a:srgbClr val="003F87"/>
                </a:solidFill>
              </a:rPr>
              <a:t>Adult Fee $65</a:t>
            </a:r>
          </a:p>
          <a:p>
            <a:pPr>
              <a:spcAft>
                <a:spcPts val="600"/>
              </a:spcAft>
            </a:pPr>
            <a:r>
              <a:rPr lang="en-US" sz="3400" dirty="0">
                <a:solidFill>
                  <a:srgbClr val="003F87"/>
                </a:solidFill>
              </a:rPr>
              <a:t>“Council Funded” Units are $30 and $30</a:t>
            </a:r>
          </a:p>
          <a:p>
            <a:pPr marL="0" indent="0">
              <a:spcAft>
                <a:spcPts val="600"/>
              </a:spcAft>
              <a:buNone/>
            </a:pPr>
            <a:r>
              <a:rPr lang="en-US" sz="3400" b="1" dirty="0">
                <a:solidFill>
                  <a:srgbClr val="003F87"/>
                </a:solidFill>
              </a:rPr>
              <a:t>Scouting America National Registration Fees Still Run for 12 Months from Registration</a:t>
            </a:r>
            <a:endParaRPr lang="en-US" sz="3400" dirty="0">
              <a:solidFill>
                <a:srgbClr val="003F87"/>
              </a:solidFill>
            </a:endParaRPr>
          </a:p>
          <a:p>
            <a:pPr>
              <a:spcAft>
                <a:spcPts val="600"/>
              </a:spcAft>
            </a:pPr>
            <a:r>
              <a:rPr lang="en-US" sz="3400" dirty="0">
                <a:solidFill>
                  <a:srgbClr val="003F87"/>
                </a:solidFill>
              </a:rPr>
              <a:t>Families will be invited to renew subscription in 12 months by emails from Scouting America National Organization</a:t>
            </a:r>
          </a:p>
        </p:txBody>
      </p:sp>
    </p:spTree>
    <p:extLst>
      <p:ext uri="{BB962C8B-B14F-4D97-AF65-F5344CB8AC3E}">
        <p14:creationId xmlns:p14="http://schemas.microsoft.com/office/powerpoint/2010/main" val="504963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250"/>
                            </p:stCondLst>
                            <p:childTnLst>
                              <p:par>
                                <p:cTn id="9" presetID="10" presetClass="entr" presetSubtype="0" fill="hold"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500"/>
                            </p:stCondLst>
                            <p:childTnLst>
                              <p:par>
                                <p:cTn id="13" presetID="10" presetClass="entr" presetSubtype="0" fill="hold" nodeType="afterEffect">
                                  <p:stCondLst>
                                    <p:cond delay="25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3750"/>
                            </p:stCondLst>
                            <p:childTnLst>
                              <p:par>
                                <p:cTn id="17" presetID="10" presetClass="entr" presetSubtype="0" fill="hold" nodeType="afterEffect">
                                  <p:stCondLst>
                                    <p:cond delay="25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5000"/>
                            </p:stCondLst>
                            <p:childTnLst>
                              <p:par>
                                <p:cTn id="21" presetID="10" presetClass="entr" presetSubtype="0" fill="hold" nodeType="afterEffect">
                                  <p:stCondLst>
                                    <p:cond delay="25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6250"/>
                            </p:stCondLst>
                            <p:childTnLst>
                              <p:par>
                                <p:cTn id="25" presetID="10" presetClass="entr" presetSubtype="0" fill="hold" nodeType="afterEffect">
                                  <p:stCondLst>
                                    <p:cond delay="25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359AB26-D5C4-BD5D-EBE6-50369797802C}"/>
              </a:ext>
            </a:extLst>
          </p:cNvPr>
          <p:cNvSpPr>
            <a:spLocks noGrp="1"/>
          </p:cNvSpPr>
          <p:nvPr>
            <p:ph type="title"/>
          </p:nvPr>
        </p:nvSpPr>
        <p:spPr>
          <a:xfrm>
            <a:off x="166255" y="2767106"/>
            <a:ext cx="3657600" cy="3071906"/>
          </a:xfrm>
        </p:spPr>
        <p:txBody>
          <a:bodyPr vert="horz" lIns="91440" tIns="45720" rIns="91440" bIns="45720" rtlCol="0" anchor="t">
            <a:noAutofit/>
          </a:bodyPr>
          <a:lstStyle/>
          <a:p>
            <a:pPr algn="r"/>
            <a:r>
              <a:rPr lang="en-US" sz="6000" b="1" kern="1200" dirty="0">
                <a:solidFill>
                  <a:srgbClr val="FFFFFF"/>
                </a:solidFill>
                <a:latin typeface="+mn-lt"/>
                <a:ea typeface="+mj-ea"/>
                <a:cs typeface="+mj-cs"/>
              </a:rPr>
              <a:t>Packs can Download Other Support Items</a:t>
            </a:r>
            <a:endParaRPr lang="en-US" sz="6000" kern="1200" dirty="0">
              <a:solidFill>
                <a:srgbClr val="FFFFFF"/>
              </a:solidFill>
              <a:latin typeface="+mn-lt"/>
              <a:ea typeface="+mj-ea"/>
              <a:cs typeface="+mj-cs"/>
            </a:endParaRPr>
          </a:p>
        </p:txBody>
      </p:sp>
      <p:pic>
        <p:nvPicPr>
          <p:cNvPr id="7" name="Content Placeholder 6">
            <a:extLst>
              <a:ext uri="{FF2B5EF4-FFF2-40B4-BE49-F238E27FC236}">
                <a16:creationId xmlns:a16="http://schemas.microsoft.com/office/drawing/2014/main" id="{7276E21A-ABA8-B489-D528-FFC679E2828B}"/>
              </a:ext>
            </a:extLst>
          </p:cNvPr>
          <p:cNvPicPr>
            <a:picLocks noGrp="1" noChangeAspect="1"/>
          </p:cNvPicPr>
          <p:nvPr>
            <p:ph idx="1"/>
          </p:nvPr>
        </p:nvPicPr>
        <p:blipFill>
          <a:blip r:embed="rId3"/>
          <a:stretch>
            <a:fillRect/>
          </a:stretch>
        </p:blipFill>
        <p:spPr>
          <a:xfrm>
            <a:off x="4069275" y="332510"/>
            <a:ext cx="8090351" cy="6350924"/>
          </a:xfrm>
          <a:prstGeom prst="rect">
            <a:avLst/>
          </a:prstGeom>
        </p:spPr>
      </p:pic>
      <p:pic>
        <p:nvPicPr>
          <p:cNvPr id="15" name="Picture 14">
            <a:extLst>
              <a:ext uri="{FF2B5EF4-FFF2-40B4-BE49-F238E27FC236}">
                <a16:creationId xmlns:a16="http://schemas.microsoft.com/office/drawing/2014/main" id="{0D7EAAEF-6EAE-9975-C065-FE90A2A1F94A}"/>
              </a:ext>
            </a:extLst>
          </p:cNvPr>
          <p:cNvPicPr>
            <a:picLocks noChangeAspect="1"/>
          </p:cNvPicPr>
          <p:nvPr/>
        </p:nvPicPr>
        <p:blipFill>
          <a:blip r:embed="rId4"/>
          <a:stretch>
            <a:fillRect/>
          </a:stretch>
        </p:blipFill>
        <p:spPr>
          <a:xfrm>
            <a:off x="1137285" y="478284"/>
            <a:ext cx="1504950" cy="1485900"/>
          </a:xfrm>
          <a:prstGeom prst="rect">
            <a:avLst/>
          </a:prstGeom>
        </p:spPr>
      </p:pic>
    </p:spTree>
    <p:extLst>
      <p:ext uri="{BB962C8B-B14F-4D97-AF65-F5344CB8AC3E}">
        <p14:creationId xmlns:p14="http://schemas.microsoft.com/office/powerpoint/2010/main" val="2665242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7F92217F-E703-905B-F727-9F119232C143}"/>
              </a:ext>
            </a:extLst>
          </p:cNvPr>
          <p:cNvSpPr>
            <a:spLocks noGrp="1"/>
          </p:cNvSpPr>
          <p:nvPr>
            <p:ph type="title"/>
          </p:nvPr>
        </p:nvSpPr>
        <p:spPr>
          <a:xfrm>
            <a:off x="166255" y="5490971"/>
            <a:ext cx="7730836" cy="1159200"/>
          </a:xfrm>
        </p:spPr>
        <p:txBody>
          <a:bodyPr vert="horz" lIns="91440" tIns="45720" rIns="91440" bIns="45720" rtlCol="0" anchor="ctr">
            <a:noAutofit/>
          </a:bodyPr>
          <a:lstStyle/>
          <a:p>
            <a:r>
              <a:rPr lang="en-US" sz="4000" kern="1200" dirty="0">
                <a:solidFill>
                  <a:srgbClr val="FFFFFF"/>
                </a:solidFill>
                <a:latin typeface="+mn-lt"/>
                <a:ea typeface="+mj-ea"/>
                <a:cs typeface="+mj-cs"/>
              </a:rPr>
              <a:t>Word Sign In Sheet – Edit as You Like</a:t>
            </a:r>
          </a:p>
        </p:txBody>
      </p:sp>
      <p:pic>
        <p:nvPicPr>
          <p:cNvPr id="5" name="Picture 4">
            <a:extLst>
              <a:ext uri="{FF2B5EF4-FFF2-40B4-BE49-F238E27FC236}">
                <a16:creationId xmlns:a16="http://schemas.microsoft.com/office/drawing/2014/main" id="{F2BC5A23-7DDB-EEF3-BBA5-CE792AF3BE08}"/>
              </a:ext>
            </a:extLst>
          </p:cNvPr>
          <p:cNvPicPr>
            <a:picLocks noChangeAspect="1"/>
          </p:cNvPicPr>
          <p:nvPr/>
        </p:nvPicPr>
        <p:blipFill>
          <a:blip r:embed="rId3"/>
          <a:stretch>
            <a:fillRect/>
          </a:stretch>
        </p:blipFill>
        <p:spPr>
          <a:xfrm>
            <a:off x="478535" y="767184"/>
            <a:ext cx="11327549" cy="3766410"/>
          </a:xfrm>
          <a:prstGeom prst="rect">
            <a:avLst/>
          </a:prstGeom>
        </p:spPr>
      </p:pic>
      <p:sp>
        <p:nvSpPr>
          <p:cNvPr id="9" name="Title 7">
            <a:extLst>
              <a:ext uri="{FF2B5EF4-FFF2-40B4-BE49-F238E27FC236}">
                <a16:creationId xmlns:a16="http://schemas.microsoft.com/office/drawing/2014/main" id="{0DCE3117-9DAD-6E0D-429C-384027A22F95}"/>
              </a:ext>
            </a:extLst>
          </p:cNvPr>
          <p:cNvSpPr txBox="1">
            <a:spLocks/>
          </p:cNvSpPr>
          <p:nvPr/>
        </p:nvSpPr>
        <p:spPr>
          <a:xfrm>
            <a:off x="8281552" y="5431811"/>
            <a:ext cx="3865418" cy="11592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i="1" dirty="0">
                <a:solidFill>
                  <a:srgbClr val="FFFFFF"/>
                </a:solidFill>
                <a:latin typeface="+mn-lt"/>
              </a:rPr>
              <a:t>Maybe Add a QR Email?</a:t>
            </a:r>
          </a:p>
        </p:txBody>
      </p:sp>
      <p:pic>
        <p:nvPicPr>
          <p:cNvPr id="11" name="Picture 10">
            <a:extLst>
              <a:ext uri="{FF2B5EF4-FFF2-40B4-BE49-F238E27FC236}">
                <a16:creationId xmlns:a16="http://schemas.microsoft.com/office/drawing/2014/main" id="{4A8C3F9A-B31A-C881-3A91-4C1DD7C7A42B}"/>
              </a:ext>
            </a:extLst>
          </p:cNvPr>
          <p:cNvPicPr>
            <a:picLocks noChangeAspect="1"/>
          </p:cNvPicPr>
          <p:nvPr/>
        </p:nvPicPr>
        <p:blipFill>
          <a:blip r:embed="rId4"/>
          <a:stretch>
            <a:fillRect/>
          </a:stretch>
        </p:blipFill>
        <p:spPr>
          <a:xfrm>
            <a:off x="519111" y="444500"/>
            <a:ext cx="11326199" cy="4393043"/>
          </a:xfrm>
          <a:prstGeom prst="rect">
            <a:avLst/>
          </a:prstGeom>
        </p:spPr>
      </p:pic>
    </p:spTree>
    <p:extLst>
      <p:ext uri="{BB962C8B-B14F-4D97-AF65-F5344CB8AC3E}">
        <p14:creationId xmlns:p14="http://schemas.microsoft.com/office/powerpoint/2010/main" val="383468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3000"/>
                            </p:stCondLst>
                            <p:childTnLst>
                              <p:par>
                                <p:cTn id="13" presetID="10" presetClass="entr" presetSubtype="0" fill="hold" grpId="0" nodeType="after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521C4EA8-6B83-4338-913D-D75D3C4F3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2" name="Group 61">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63" name="Straight Connector 62">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1084"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A survey form with text and images&#10;&#10;Description automatically generated">
            <a:extLst>
              <a:ext uri="{FF2B5EF4-FFF2-40B4-BE49-F238E27FC236}">
                <a16:creationId xmlns:a16="http://schemas.microsoft.com/office/drawing/2014/main" id="{4065FFEA-D2D4-7BA0-3577-5B913CC8580C}"/>
              </a:ext>
            </a:extLst>
          </p:cNvPr>
          <p:cNvPicPr>
            <a:picLocks noChangeAspect="1"/>
          </p:cNvPicPr>
          <p:nvPr/>
        </p:nvPicPr>
        <p:blipFill>
          <a:blip r:embed="rId3"/>
          <a:stretch>
            <a:fillRect/>
          </a:stretch>
        </p:blipFill>
        <p:spPr>
          <a:xfrm>
            <a:off x="228258" y="59474"/>
            <a:ext cx="8093484" cy="6798526"/>
          </a:xfrm>
          <a:prstGeom prst="rect">
            <a:avLst/>
          </a:prstGeom>
        </p:spPr>
      </p:pic>
      <p:pic>
        <p:nvPicPr>
          <p:cNvPr id="10" name="Content Placeholder 7" descr="A white paper with black text&#10;&#10;Description automatically generated">
            <a:extLst>
              <a:ext uri="{FF2B5EF4-FFF2-40B4-BE49-F238E27FC236}">
                <a16:creationId xmlns:a16="http://schemas.microsoft.com/office/drawing/2014/main" id="{D7A28785-C1AD-3009-A882-C88C2C2BA66A}"/>
              </a:ext>
            </a:extLst>
          </p:cNvPr>
          <p:cNvPicPr>
            <a:picLocks noChangeAspect="1"/>
          </p:cNvPicPr>
          <p:nvPr/>
        </p:nvPicPr>
        <p:blipFill>
          <a:blip r:embed="rId4"/>
          <a:stretch>
            <a:fillRect/>
          </a:stretch>
        </p:blipFill>
        <p:spPr>
          <a:xfrm>
            <a:off x="228258" y="1132129"/>
            <a:ext cx="8623236" cy="4203825"/>
          </a:xfrm>
          <a:prstGeom prst="rect">
            <a:avLst/>
          </a:prstGeom>
        </p:spPr>
      </p:pic>
      <p:sp>
        <p:nvSpPr>
          <p:cNvPr id="13" name="Title 12">
            <a:extLst>
              <a:ext uri="{FF2B5EF4-FFF2-40B4-BE49-F238E27FC236}">
                <a16:creationId xmlns:a16="http://schemas.microsoft.com/office/drawing/2014/main" id="{9A3FABE3-0C76-F9F7-A293-2DA0EF0966D7}"/>
              </a:ext>
            </a:extLst>
          </p:cNvPr>
          <p:cNvSpPr>
            <a:spLocks noGrp="1"/>
          </p:cNvSpPr>
          <p:nvPr>
            <p:ph type="title"/>
          </p:nvPr>
        </p:nvSpPr>
        <p:spPr>
          <a:xfrm>
            <a:off x="8851493" y="813993"/>
            <a:ext cx="2651884" cy="2614999"/>
          </a:xfrm>
        </p:spPr>
        <p:txBody>
          <a:bodyPr>
            <a:noAutofit/>
          </a:bodyPr>
          <a:lstStyle/>
          <a:p>
            <a:pPr algn="r"/>
            <a:r>
              <a:rPr lang="en-US" sz="6000" b="1" dirty="0">
                <a:latin typeface="+mn-lt"/>
              </a:rPr>
              <a:t>Parent Skill Survey</a:t>
            </a:r>
          </a:p>
        </p:txBody>
      </p:sp>
      <p:sp>
        <p:nvSpPr>
          <p:cNvPr id="2" name="Title 12">
            <a:extLst>
              <a:ext uri="{FF2B5EF4-FFF2-40B4-BE49-F238E27FC236}">
                <a16:creationId xmlns:a16="http://schemas.microsoft.com/office/drawing/2014/main" id="{9FF5D0B0-D28D-0713-C4C6-4A85E57C6B03}"/>
              </a:ext>
            </a:extLst>
          </p:cNvPr>
          <p:cNvSpPr txBox="1">
            <a:spLocks/>
          </p:cNvSpPr>
          <p:nvPr/>
        </p:nvSpPr>
        <p:spPr>
          <a:xfrm>
            <a:off x="8851492" y="3481660"/>
            <a:ext cx="2651884" cy="26149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dirty="0">
                <a:latin typeface="+mn-lt"/>
              </a:rPr>
              <a:t>Updated + Easy to Share Online</a:t>
            </a:r>
          </a:p>
        </p:txBody>
      </p:sp>
    </p:spTree>
    <p:extLst>
      <p:ext uri="{BB962C8B-B14F-4D97-AF65-F5344CB8AC3E}">
        <p14:creationId xmlns:p14="http://schemas.microsoft.com/office/powerpoint/2010/main" val="118694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1250"/>
                            </p:stCondLst>
                            <p:childTnLst>
                              <p:par>
                                <p:cTn id="9" presetID="10" presetClass="entr" presetSubtype="0" fill="hold" nodeType="after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2500"/>
                            </p:stCondLst>
                            <p:childTnLst>
                              <p:par>
                                <p:cTn id="13" presetID="10" presetClass="entr" presetSubtype="0" fill="hold" grpId="0" nodeType="after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childTnLst>
                                </p:cTn>
                              </p:par>
                            </p:childTnLst>
                          </p:cTn>
                        </p:par>
                        <p:par>
                          <p:cTn id="16" fill="hold">
                            <p:stCondLst>
                              <p:cond delay="3750"/>
                            </p:stCondLst>
                            <p:childTnLst>
                              <p:par>
                                <p:cTn id="17" presetID="10" presetClass="exit" presetSubtype="0" fill="hold" nodeType="afterEffect">
                                  <p:stCondLst>
                                    <p:cond delay="250"/>
                                  </p:stCondLst>
                                  <p:childTnLst>
                                    <p:animEffect transition="out" filter="fade">
                                      <p:cBhvr>
                                        <p:cTn id="18" dur="1000"/>
                                        <p:tgtEl>
                                          <p:spTgt spid="6"/>
                                        </p:tgtEl>
                                      </p:cBhvr>
                                    </p:animEffect>
                                    <p:set>
                                      <p:cBhvr>
                                        <p:cTn id="19" dur="1" fill="hold">
                                          <p:stCondLst>
                                            <p:cond delay="999"/>
                                          </p:stCondLst>
                                        </p:cTn>
                                        <p:tgtEl>
                                          <p:spTgt spid="6"/>
                                        </p:tgtEl>
                                        <p:attrNameLst>
                                          <p:attrName>style.visibility</p:attrName>
                                        </p:attrNameLst>
                                      </p:cBhvr>
                                      <p:to>
                                        <p:strVal val="hidden"/>
                                      </p:to>
                                    </p:set>
                                  </p:childTnLst>
                                </p:cTn>
                              </p:par>
                            </p:childTnLst>
                          </p:cTn>
                        </p:par>
                        <p:par>
                          <p:cTn id="20" fill="hold">
                            <p:stCondLst>
                              <p:cond delay="5000"/>
                            </p:stCondLst>
                            <p:childTnLst>
                              <p:par>
                                <p:cTn id="21" presetID="10" presetClass="entr" presetSubtype="0" fill="hold" nodeType="afterEffect">
                                  <p:stCondLst>
                                    <p:cond delay="25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0"/>
                                        <p:tgtEl>
                                          <p:spTgt spid="10"/>
                                        </p:tgtEl>
                                      </p:cBhvr>
                                    </p:animEffect>
                                  </p:childTnLst>
                                </p:cTn>
                              </p:par>
                            </p:childTnLst>
                          </p:cTn>
                        </p:par>
                        <p:par>
                          <p:cTn id="24" fill="hold">
                            <p:stCondLst>
                              <p:cond delay="7250"/>
                            </p:stCondLst>
                            <p:childTnLst>
                              <p:par>
                                <p:cTn id="25" presetID="10" presetClass="exit" presetSubtype="0" fill="hold" nodeType="afterEffect">
                                  <p:stCondLst>
                                    <p:cond delay="250"/>
                                  </p:stCondLst>
                                  <p:childTnLst>
                                    <p:animEffect transition="out" filter="fade">
                                      <p:cBhvr>
                                        <p:cTn id="26" dur="1000"/>
                                        <p:tgtEl>
                                          <p:spTgt spid="10"/>
                                        </p:tgtEl>
                                      </p:cBhvr>
                                    </p:animEffect>
                                    <p:set>
                                      <p:cBhvr>
                                        <p:cTn id="27" dur="1" fill="hold">
                                          <p:stCondLst>
                                            <p:cond delay="999"/>
                                          </p:stCondLst>
                                        </p:cTn>
                                        <p:tgtEl>
                                          <p:spTgt spid="10"/>
                                        </p:tgtEl>
                                        <p:attrNameLst>
                                          <p:attrName>style.visibility</p:attrName>
                                        </p:attrNameLst>
                                      </p:cBhvr>
                                      <p:to>
                                        <p:strVal val="hidden"/>
                                      </p:to>
                                    </p:set>
                                  </p:childTnLst>
                                </p:cTn>
                              </p:par>
                            </p:childTnLst>
                          </p:cTn>
                        </p:par>
                        <p:par>
                          <p:cTn id="28" fill="hold">
                            <p:stCondLst>
                              <p:cond delay="8500"/>
                            </p:stCondLst>
                            <p:childTnLst>
                              <p:par>
                                <p:cTn id="29" presetID="10" presetClass="entr" presetSubtype="0" fill="hold" nodeType="afterEffect">
                                  <p:stCondLst>
                                    <p:cond delay="25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57" name="Rectangle 2056">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050" name="Picture 2" descr="5,877 Actors Rehearsing Images, Stock Photos, 3D objects, &amp; Vectors |  Shutterstock">
            <a:extLst>
              <a:ext uri="{FF2B5EF4-FFF2-40B4-BE49-F238E27FC236}">
                <a16:creationId xmlns:a16="http://schemas.microsoft.com/office/drawing/2014/main" id="{2C15B372-B46F-9A89-4E13-A0BD07B246AD}"/>
              </a:ext>
            </a:extLst>
          </p:cNvPr>
          <p:cNvPicPr>
            <a:picLocks noGrp="1" noChangeAspect="1" noChangeArrowheads="1"/>
          </p:cNvPicPr>
          <p:nvPr>
            <p:ph sz="half" idx="2"/>
          </p:nvPr>
        </p:nvPicPr>
        <p:blipFill rotWithShape="1">
          <a:blip r:embed="rId3" cstate="email">
            <a:alphaModFix amt="60000"/>
            <a:extLst>
              <a:ext uri="{28A0092B-C50C-407E-A947-70E740481C1C}">
                <a14:useLocalDpi xmlns:a14="http://schemas.microsoft.com/office/drawing/2010/main"/>
              </a:ext>
            </a:extLst>
          </a:blip>
          <a:srcRect/>
          <a:stretch/>
        </p:blipFill>
        <p:spPr bwMode="auto">
          <a:xfrm>
            <a:off x="180975" y="182880"/>
            <a:ext cx="11823637" cy="64997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B5FFFF6-D398-7AC8-635E-1F5B07B49560}"/>
              </a:ext>
            </a:extLst>
          </p:cNvPr>
          <p:cNvSpPr>
            <a:spLocks noGrp="1"/>
          </p:cNvSpPr>
          <p:nvPr>
            <p:ph type="title"/>
          </p:nvPr>
        </p:nvSpPr>
        <p:spPr>
          <a:xfrm>
            <a:off x="838200" y="525195"/>
            <a:ext cx="10165218" cy="887969"/>
          </a:xfrm>
        </p:spPr>
        <p:txBody>
          <a:bodyPr vert="horz" lIns="91440" tIns="45720" rIns="91440" bIns="45720" rtlCol="0" anchor="b">
            <a:noAutofit/>
          </a:bodyPr>
          <a:lstStyle/>
          <a:p>
            <a:r>
              <a:rPr lang="en-US" sz="6000" dirty="0">
                <a:solidFill>
                  <a:srgbClr val="FFFFFF"/>
                </a:solidFill>
                <a:latin typeface="+mn-lt"/>
              </a:rPr>
              <a:t>Other Sign-Up Event Tips</a:t>
            </a:r>
          </a:p>
        </p:txBody>
      </p:sp>
      <p:sp>
        <p:nvSpPr>
          <p:cNvPr id="3" name="Content Placeholder 2">
            <a:extLst>
              <a:ext uri="{FF2B5EF4-FFF2-40B4-BE49-F238E27FC236}">
                <a16:creationId xmlns:a16="http://schemas.microsoft.com/office/drawing/2014/main" id="{4FA849BA-EBED-28CC-505B-CC9343C26C0A}"/>
              </a:ext>
            </a:extLst>
          </p:cNvPr>
          <p:cNvSpPr>
            <a:spLocks noGrp="1"/>
          </p:cNvSpPr>
          <p:nvPr>
            <p:ph sz="half" idx="1"/>
          </p:nvPr>
        </p:nvSpPr>
        <p:spPr>
          <a:xfrm>
            <a:off x="527539" y="2874115"/>
            <a:ext cx="11483486" cy="3801005"/>
          </a:xfrm>
        </p:spPr>
        <p:txBody>
          <a:bodyPr vert="horz" lIns="91440" tIns="45720" rIns="91440" bIns="45720" rtlCol="0">
            <a:noAutofit/>
          </a:bodyPr>
          <a:lstStyle/>
          <a:p>
            <a:r>
              <a:rPr lang="en-US" dirty="0">
                <a:solidFill>
                  <a:srgbClr val="FFFFFF"/>
                </a:solidFill>
              </a:rPr>
              <a:t>Build a Tight Script – Long Stories are for Late Campfires, not Sign-Ups!</a:t>
            </a:r>
          </a:p>
          <a:p>
            <a:r>
              <a:rPr lang="en-US" dirty="0">
                <a:solidFill>
                  <a:srgbClr val="FFFFFF"/>
                </a:solidFill>
              </a:rPr>
              <a:t>Script Needs to Sell THIS Pack’s Activities Program (Build One if Needed)</a:t>
            </a:r>
          </a:p>
          <a:p>
            <a:r>
              <a:rPr lang="en-US" dirty="0">
                <a:solidFill>
                  <a:srgbClr val="FFFFFF"/>
                </a:solidFill>
              </a:rPr>
              <a:t>Multiple Leaders / Speakers Shows “We Have A Team” and “Join Our Team”</a:t>
            </a:r>
          </a:p>
          <a:p>
            <a:r>
              <a:rPr lang="en-US" dirty="0">
                <a:solidFill>
                  <a:srgbClr val="FFFFFF"/>
                </a:solidFill>
              </a:rPr>
              <a:t>Start on Time</a:t>
            </a:r>
          </a:p>
          <a:p>
            <a:r>
              <a:rPr lang="en-US" dirty="0">
                <a:solidFill>
                  <a:srgbClr val="FFFFFF"/>
                </a:solidFill>
              </a:rPr>
              <a:t>Stay on Script</a:t>
            </a:r>
          </a:p>
          <a:p>
            <a:r>
              <a:rPr lang="en-US" dirty="0">
                <a:solidFill>
                  <a:srgbClr val="FFFFFF"/>
                </a:solidFill>
              </a:rPr>
              <a:t>Few Questions at the End – General for the Group, Individual After</a:t>
            </a:r>
          </a:p>
          <a:p>
            <a:r>
              <a:rPr lang="en-US" dirty="0">
                <a:solidFill>
                  <a:srgbClr val="FFFFFF"/>
                </a:solidFill>
              </a:rPr>
              <a:t>End on Time</a:t>
            </a:r>
          </a:p>
        </p:txBody>
      </p:sp>
    </p:spTree>
    <p:extLst>
      <p:ext uri="{BB962C8B-B14F-4D97-AF65-F5344CB8AC3E}">
        <p14:creationId xmlns:p14="http://schemas.microsoft.com/office/powerpoint/2010/main" val="497849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1000"/>
                                        <p:tgtEl>
                                          <p:spTgt spid="2050"/>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6000"/>
                            </p:stCondLst>
                            <p:childTnLst>
                              <p:par>
                                <p:cTn id="21" presetID="10" presetClass="entr" presetSubtype="0" fill="hold" nodeType="afterEffect">
                                  <p:stCondLst>
                                    <p:cond delay="5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7500"/>
                            </p:stCondLst>
                            <p:childTnLst>
                              <p:par>
                                <p:cTn id="25" presetID="10" presetClass="entr" presetSubtype="0" fill="hold" nodeType="afterEffect">
                                  <p:stCondLst>
                                    <p:cond delay="50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par>
                          <p:cTn id="28" fill="hold">
                            <p:stCondLst>
                              <p:cond delay="9000"/>
                            </p:stCondLst>
                            <p:childTnLst>
                              <p:par>
                                <p:cTn id="29" presetID="10" presetClass="entr" presetSubtype="0" fill="hold" nodeType="afterEffect">
                                  <p:stCondLst>
                                    <p:cond delay="50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childTnLst>
                                </p:cTn>
                              </p:par>
                            </p:childTnLst>
                          </p:cTn>
                        </p:par>
                        <p:par>
                          <p:cTn id="32" fill="hold">
                            <p:stCondLst>
                              <p:cond delay="10500"/>
                            </p:stCondLst>
                            <p:childTnLst>
                              <p:par>
                                <p:cTn id="33" presetID="10" presetClass="entr" presetSubtype="0" fill="hold" nodeType="afterEffect">
                                  <p:stCondLst>
                                    <p:cond delay="50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childTnLst>
                                </p:cTn>
                              </p:par>
                            </p:childTnLst>
                          </p:cTn>
                        </p:par>
                        <p:par>
                          <p:cTn id="36" fill="hold">
                            <p:stCondLst>
                              <p:cond delay="12000"/>
                            </p:stCondLst>
                            <p:childTnLst>
                              <p:par>
                                <p:cTn id="37" presetID="10" presetClass="entr" presetSubtype="0" fill="hold" nodeType="afterEffect">
                                  <p:stCondLst>
                                    <p:cond delay="50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D066B19-75C9-1367-55F7-0BE9FE57095B}"/>
              </a:ext>
            </a:extLst>
          </p:cNvPr>
          <p:cNvSpPr>
            <a:spLocks noGrp="1"/>
          </p:cNvSpPr>
          <p:nvPr>
            <p:ph type="title"/>
          </p:nvPr>
        </p:nvSpPr>
        <p:spPr>
          <a:xfrm>
            <a:off x="281354" y="325369"/>
            <a:ext cx="5814646" cy="1956841"/>
          </a:xfrm>
        </p:spPr>
        <p:txBody>
          <a:bodyPr vert="horz" lIns="91440" tIns="45720" rIns="91440" bIns="45720" rtlCol="0" anchor="b">
            <a:noAutofit/>
          </a:bodyPr>
          <a:lstStyle/>
          <a:p>
            <a:r>
              <a:rPr lang="en-US" sz="4800" b="1" dirty="0">
                <a:latin typeface="+mn-lt"/>
              </a:rPr>
              <a:t>Pack Preferred Sign-Up Dates – If The School Approves</a:t>
            </a:r>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A811521-30FC-73E3-2201-D2854E43DE85}"/>
              </a:ext>
            </a:extLst>
          </p:cNvPr>
          <p:cNvSpPr>
            <a:spLocks noGrp="1"/>
          </p:cNvSpPr>
          <p:nvPr>
            <p:ph sz="half" idx="1"/>
          </p:nvPr>
        </p:nvSpPr>
        <p:spPr>
          <a:xfrm>
            <a:off x="-1524" y="2872899"/>
            <a:ext cx="5311702" cy="3659732"/>
          </a:xfrm>
        </p:spPr>
        <p:txBody>
          <a:bodyPr vert="horz" lIns="91440" tIns="45720" rIns="91440" bIns="45720" rtlCol="0">
            <a:noAutofit/>
          </a:bodyPr>
          <a:lstStyle/>
          <a:p>
            <a:r>
              <a:rPr lang="en-US" dirty="0"/>
              <a:t>More Dates Early in August?</a:t>
            </a:r>
          </a:p>
          <a:p>
            <a:r>
              <a:rPr lang="en-US" dirty="0"/>
              <a:t>Packs “Ready to Recruit” Might “Free Solo” On Their Own</a:t>
            </a:r>
          </a:p>
          <a:p>
            <a:r>
              <a:rPr lang="en-US" dirty="0"/>
              <a:t>Not Limited to Tues/Wed/Thurs</a:t>
            </a:r>
          </a:p>
          <a:p>
            <a:r>
              <a:rPr lang="en-US" dirty="0"/>
              <a:t>Subject to School Requirements (when will they let you) and Common Sense (like, start no earlier than 6 and no later than 7) </a:t>
            </a:r>
          </a:p>
        </p:txBody>
      </p:sp>
      <p:pic>
        <p:nvPicPr>
          <p:cNvPr id="6" name="Content Placeholder 5">
            <a:extLst>
              <a:ext uri="{FF2B5EF4-FFF2-40B4-BE49-F238E27FC236}">
                <a16:creationId xmlns:a16="http://schemas.microsoft.com/office/drawing/2014/main" id="{CD69D7C4-EC3F-1447-7AF7-75F1F2A43D2B}"/>
              </a:ext>
            </a:extLst>
          </p:cNvPr>
          <p:cNvPicPr>
            <a:picLocks noGrp="1" noChangeAspect="1"/>
          </p:cNvPicPr>
          <p:nvPr>
            <p:ph sz="half" idx="2"/>
          </p:nvPr>
        </p:nvPicPr>
        <p:blipFill>
          <a:blip r:embed="rId3"/>
          <a:stretch>
            <a:fillRect/>
          </a:stretch>
        </p:blipFill>
        <p:spPr>
          <a:xfrm>
            <a:off x="5457333" y="1192929"/>
            <a:ext cx="6453313" cy="4945775"/>
          </a:xfrm>
        </p:spPr>
      </p:pic>
    </p:spTree>
    <p:extLst>
      <p:ext uri="{BB962C8B-B14F-4D97-AF65-F5344CB8AC3E}">
        <p14:creationId xmlns:p14="http://schemas.microsoft.com/office/powerpoint/2010/main" val="248282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6000"/>
                            </p:stCondLst>
                            <p:childTnLst>
                              <p:par>
                                <p:cTn id="21" presetID="10" presetClass="entr" presetSubtype="0" fill="hold" nodeType="afterEffect">
                                  <p:stCondLst>
                                    <p:cond delay="5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7500"/>
                            </p:stCondLst>
                            <p:childTnLst>
                              <p:par>
                                <p:cTn id="25" presetID="10" presetClass="entr" presetSubtype="0" fill="hold" nodeType="afterEffect">
                                  <p:stCondLst>
                                    <p:cond delay="50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CBD54C7-D9BB-1C87-D79B-69D9DB1DA7BF}"/>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6000" b="1" dirty="0">
                <a:latin typeface="+mn-lt"/>
              </a:rPr>
              <a:t>What About School Buzz-Ups?</a:t>
            </a:r>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E4FC0536-A643-3344-2726-B2C906E38CE3}"/>
              </a:ext>
            </a:extLst>
          </p:cNvPr>
          <p:cNvSpPr>
            <a:spLocks noGrp="1"/>
          </p:cNvSpPr>
          <p:nvPr>
            <p:ph sz="half" idx="2"/>
          </p:nvPr>
        </p:nvSpPr>
        <p:spPr>
          <a:xfrm>
            <a:off x="572493" y="2071316"/>
            <a:ext cx="5955307" cy="4786684"/>
          </a:xfrm>
        </p:spPr>
        <p:txBody>
          <a:bodyPr vert="horz" lIns="91440" tIns="45720" rIns="91440" bIns="45720" rtlCol="0" anchor="t">
            <a:normAutofit/>
          </a:bodyPr>
          <a:lstStyle/>
          <a:p>
            <a:pPr marL="0" indent="0">
              <a:buNone/>
            </a:pPr>
            <a:r>
              <a:rPr lang="en-US" sz="3600" dirty="0"/>
              <a:t>Depends on:</a:t>
            </a:r>
          </a:p>
          <a:p>
            <a:r>
              <a:rPr lang="en-US" sz="3600" dirty="0"/>
              <a:t>Can DE Attend? </a:t>
            </a:r>
            <a:r>
              <a:rPr lang="en-US" sz="3600" b="1" dirty="0"/>
              <a:t>Most Buzz-Ups Must Be Done By Pros</a:t>
            </a:r>
          </a:p>
          <a:p>
            <a:r>
              <a:rPr lang="en-US" sz="3600" dirty="0"/>
              <a:t>When Is Sign-Up Night?</a:t>
            </a:r>
          </a:p>
          <a:p>
            <a:r>
              <a:rPr lang="en-US" sz="3600" dirty="0"/>
              <a:t>Whether Pack can Deliver a “Tight 90 Seconds” Buzz Up</a:t>
            </a:r>
          </a:p>
          <a:p>
            <a:r>
              <a:rPr lang="en-US" sz="3600" dirty="0"/>
              <a:t>Whether/How School Permits</a:t>
            </a:r>
          </a:p>
          <a:p>
            <a:r>
              <a:rPr lang="en-US" sz="3600" dirty="0"/>
              <a:t>CCTV?  Video (YouTube)?</a:t>
            </a:r>
          </a:p>
        </p:txBody>
      </p:sp>
      <p:pic>
        <p:nvPicPr>
          <p:cNvPr id="8" name="Picture 7">
            <a:extLst>
              <a:ext uri="{FF2B5EF4-FFF2-40B4-BE49-F238E27FC236}">
                <a16:creationId xmlns:a16="http://schemas.microsoft.com/office/drawing/2014/main" id="{2FB38666-D7FB-4027-6BEB-C61E11C097B6}"/>
              </a:ext>
            </a:extLst>
          </p:cNvPr>
          <p:cNvPicPr>
            <a:picLocks noChangeAspect="1"/>
          </p:cNvPicPr>
          <p:nvPr/>
        </p:nvPicPr>
        <p:blipFill>
          <a:blip r:embed="rId3"/>
          <a:stretch>
            <a:fillRect/>
          </a:stretch>
        </p:blipFill>
        <p:spPr>
          <a:xfrm>
            <a:off x="6850755" y="1876810"/>
            <a:ext cx="4768752" cy="4834984"/>
          </a:xfrm>
          <a:prstGeom prst="rect">
            <a:avLst/>
          </a:prstGeom>
        </p:spPr>
      </p:pic>
    </p:spTree>
    <p:extLst>
      <p:ext uri="{BB962C8B-B14F-4D97-AF65-F5344CB8AC3E}">
        <p14:creationId xmlns:p14="http://schemas.microsoft.com/office/powerpoint/2010/main" val="33985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1000"/>
                                        <p:tgtEl>
                                          <p:spTgt spid="4">
                                            <p:txEl>
                                              <p:pRg st="1" end="1"/>
                                            </p:txEl>
                                          </p:spTgt>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childTnLst>
                                </p:cTn>
                              </p:par>
                            </p:childTnLst>
                          </p:cTn>
                        </p:par>
                        <p:par>
                          <p:cTn id="20" fill="hold">
                            <p:stCondLst>
                              <p:cond delay="6000"/>
                            </p:stCondLst>
                            <p:childTnLst>
                              <p:par>
                                <p:cTn id="21" presetID="10" presetClass="entr" presetSubtype="0" fill="hold" nodeType="after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p:stCondLst>
                              <p:cond delay="7500"/>
                            </p:stCondLst>
                            <p:childTnLst>
                              <p:par>
                                <p:cTn id="25" presetID="10" presetClass="entr" presetSubtype="0" fill="hold" nodeType="afterEffect">
                                  <p:stCondLst>
                                    <p:cond delay="50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1000"/>
                                        <p:tgtEl>
                                          <p:spTgt spid="4">
                                            <p:txEl>
                                              <p:pRg st="3" end="3"/>
                                            </p:txEl>
                                          </p:spTgt>
                                        </p:tgtEl>
                                      </p:cBhvr>
                                    </p:animEffect>
                                  </p:childTnLst>
                                </p:cTn>
                              </p:par>
                            </p:childTnLst>
                          </p:cTn>
                        </p:par>
                        <p:par>
                          <p:cTn id="28" fill="hold">
                            <p:stCondLst>
                              <p:cond delay="9000"/>
                            </p:stCondLst>
                            <p:childTnLst>
                              <p:par>
                                <p:cTn id="29" presetID="10" presetClass="entr" presetSubtype="0" fill="hold" nodeType="afterEffect">
                                  <p:stCondLst>
                                    <p:cond delay="50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1000"/>
                                        <p:tgtEl>
                                          <p:spTgt spid="4">
                                            <p:txEl>
                                              <p:pRg st="4" end="4"/>
                                            </p:txEl>
                                          </p:spTgt>
                                        </p:tgtEl>
                                      </p:cBhvr>
                                    </p:animEffect>
                                  </p:childTnLst>
                                </p:cTn>
                              </p:par>
                            </p:childTnLst>
                          </p:cTn>
                        </p:par>
                        <p:par>
                          <p:cTn id="32" fill="hold">
                            <p:stCondLst>
                              <p:cond delay="10500"/>
                            </p:stCondLst>
                            <p:childTnLst>
                              <p:par>
                                <p:cTn id="33" presetID="10" presetClass="entr" presetSubtype="0" fill="hold" nodeType="afterEffect">
                                  <p:stCondLst>
                                    <p:cond delay="50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3A98DB2C-7BBB-BC6C-F5A7-2F7D4AA3E04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5"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27F7F15-9906-4854-A09D-EF2D60C3CF5B}"/>
              </a:ext>
            </a:extLst>
          </p:cNvPr>
          <p:cNvSpPr>
            <a:spLocks noGrp="1"/>
          </p:cNvSpPr>
          <p:nvPr>
            <p:ph type="title"/>
          </p:nvPr>
        </p:nvSpPr>
        <p:spPr>
          <a:xfrm>
            <a:off x="5001383" y="191532"/>
            <a:ext cx="6393447" cy="898716"/>
          </a:xfrm>
        </p:spPr>
        <p:txBody>
          <a:bodyPr vert="horz" lIns="91440" tIns="45720" rIns="91440" bIns="45720" rtlCol="0" anchor="ctr">
            <a:noAutofit/>
          </a:bodyPr>
          <a:lstStyle/>
          <a:p>
            <a:r>
              <a:rPr lang="en-US" sz="5400" b="1" dirty="0">
                <a:latin typeface="+mn-lt"/>
              </a:rPr>
              <a:t>Council Materials</a:t>
            </a:r>
          </a:p>
        </p:txBody>
      </p:sp>
      <p:sp>
        <p:nvSpPr>
          <p:cNvPr id="3" name="Content Placeholder 2">
            <a:extLst>
              <a:ext uri="{FF2B5EF4-FFF2-40B4-BE49-F238E27FC236}">
                <a16:creationId xmlns:a16="http://schemas.microsoft.com/office/drawing/2014/main" id="{34EBA480-3D5B-433B-A02F-1F63E500E1D3}"/>
              </a:ext>
            </a:extLst>
          </p:cNvPr>
          <p:cNvSpPr>
            <a:spLocks noGrp="1"/>
          </p:cNvSpPr>
          <p:nvPr>
            <p:ph sz="half" idx="1"/>
          </p:nvPr>
        </p:nvSpPr>
        <p:spPr>
          <a:xfrm>
            <a:off x="5001383" y="1090248"/>
            <a:ext cx="6868231" cy="5545207"/>
          </a:xfrm>
        </p:spPr>
        <p:txBody>
          <a:bodyPr vert="horz" lIns="91440" tIns="45720" rIns="91440" bIns="45720" rtlCol="0">
            <a:noAutofit/>
          </a:bodyPr>
          <a:lstStyle/>
          <a:p>
            <a:pPr marL="0" marR="0" lvl="0" indent="0">
              <a:spcBef>
                <a:spcPts val="0"/>
              </a:spcBef>
              <a:spcAft>
                <a:spcPts val="600"/>
              </a:spcAft>
              <a:buNone/>
            </a:pPr>
            <a:r>
              <a:rPr lang="en-US" sz="3200" b="1" dirty="0">
                <a:effectLst/>
              </a:rPr>
              <a:t>Professionals Will Provide Packs With:</a:t>
            </a:r>
          </a:p>
          <a:p>
            <a:pPr marL="342900" marR="0" lvl="0">
              <a:spcBef>
                <a:spcPts val="0"/>
              </a:spcBef>
              <a:spcAft>
                <a:spcPts val="600"/>
              </a:spcAft>
            </a:pPr>
            <a:r>
              <a:rPr lang="en-US" sz="3200" dirty="0">
                <a:effectLst/>
              </a:rPr>
              <a:t>Backpacks with Slime Toys </a:t>
            </a:r>
            <a:r>
              <a:rPr lang="en-US" sz="3200" dirty="0"/>
              <a:t>+ More for New Paid Signups</a:t>
            </a:r>
            <a:endParaRPr lang="en-US" sz="3200" dirty="0">
              <a:effectLst/>
            </a:endParaRPr>
          </a:p>
          <a:p>
            <a:pPr marL="342900" marR="0" lvl="0">
              <a:spcBef>
                <a:spcPts val="0"/>
              </a:spcBef>
              <a:spcAft>
                <a:spcPts val="600"/>
              </a:spcAft>
            </a:pPr>
            <a:r>
              <a:rPr lang="en-US" sz="3200" dirty="0">
                <a:effectLst/>
              </a:rPr>
              <a:t>Cub Scout Handbooks will be available</a:t>
            </a:r>
          </a:p>
          <a:p>
            <a:pPr marL="342900" marR="0" lvl="0">
              <a:spcBef>
                <a:spcPts val="0"/>
              </a:spcBef>
              <a:spcAft>
                <a:spcPts val="600"/>
              </a:spcAft>
            </a:pPr>
            <a:r>
              <a:rPr lang="en-US" sz="3200" dirty="0"/>
              <a:t>Waffle House Coupons</a:t>
            </a:r>
            <a:endParaRPr lang="en-US" sz="3200" dirty="0">
              <a:effectLst/>
            </a:endParaRPr>
          </a:p>
          <a:p>
            <a:pPr marL="342900" marR="0" lvl="0">
              <a:spcBef>
                <a:spcPts val="0"/>
              </a:spcBef>
              <a:spcAft>
                <a:spcPts val="600"/>
              </a:spcAft>
            </a:pPr>
            <a:r>
              <a:rPr lang="en-US" sz="3200" dirty="0">
                <a:effectLst/>
              </a:rPr>
              <a:t>Parent Orientation Guides</a:t>
            </a:r>
          </a:p>
          <a:p>
            <a:pPr marL="342900" marR="0" lvl="0">
              <a:spcBef>
                <a:spcPts val="0"/>
              </a:spcBef>
              <a:spcAft>
                <a:spcPts val="600"/>
              </a:spcAft>
            </a:pPr>
            <a:r>
              <a:rPr lang="en-US" sz="3200" dirty="0"/>
              <a:t>Braves Bookmarks, </a:t>
            </a:r>
          </a:p>
          <a:p>
            <a:pPr marL="342900" marR="0" lvl="0">
              <a:spcBef>
                <a:spcPts val="0"/>
              </a:spcBef>
              <a:spcAft>
                <a:spcPts val="600"/>
              </a:spcAft>
            </a:pPr>
            <a:r>
              <a:rPr lang="en-US" sz="3200" dirty="0"/>
              <a:t>As you request: Yard Signs, Standees, Peer to Peer Cards, Stickers, Flyers, Feather Banners</a:t>
            </a:r>
          </a:p>
          <a:p>
            <a:pPr marL="342900" marR="0" lvl="0">
              <a:spcBef>
                <a:spcPts val="0"/>
              </a:spcBef>
              <a:spcAft>
                <a:spcPts val="600"/>
              </a:spcAft>
            </a:pPr>
            <a:r>
              <a:rPr lang="en-US" sz="3200" dirty="0"/>
              <a:t>100 Dutch Ovens for incentive contest</a:t>
            </a:r>
          </a:p>
        </p:txBody>
      </p:sp>
      <p:pic>
        <p:nvPicPr>
          <p:cNvPr id="4" name="Content Placeholder 4">
            <a:extLst>
              <a:ext uri="{FF2B5EF4-FFF2-40B4-BE49-F238E27FC236}">
                <a16:creationId xmlns:a16="http://schemas.microsoft.com/office/drawing/2014/main" id="{21068AF4-7988-DFB8-E435-02A18082819E}"/>
              </a:ext>
            </a:extLst>
          </p:cNvPr>
          <p:cNvPicPr>
            <a:picLocks noGrp="1" noChangeAspect="1"/>
          </p:cNvPicPr>
          <p:nvPr>
            <p:ph sz="half" idx="2"/>
          </p:nvPr>
        </p:nvPicPr>
        <p:blipFill rotWithShape="1">
          <a:blip r:embed="rId4" cstate="email">
            <a:extLst>
              <a:ext uri="{28A0092B-C50C-407E-A947-70E740481C1C}">
                <a14:useLocalDpi xmlns:a14="http://schemas.microsoft.com/office/drawing/2010/main"/>
              </a:ext>
            </a:extLst>
          </a:blip>
          <a:srcRect/>
          <a:stretch/>
        </p:blipFill>
        <p:spPr>
          <a:xfrm>
            <a:off x="34885" y="1213658"/>
            <a:ext cx="4834551" cy="4686528"/>
          </a:xfrm>
          <a:prstGeom prst="rect">
            <a:avLst/>
          </a:prstGeom>
        </p:spPr>
      </p:pic>
    </p:spTree>
    <p:extLst>
      <p:ext uri="{BB962C8B-B14F-4D97-AF65-F5344CB8AC3E}">
        <p14:creationId xmlns:p14="http://schemas.microsoft.com/office/powerpoint/2010/main" val="368959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250"/>
                            </p:stCondLst>
                            <p:childTnLst>
                              <p:par>
                                <p:cTn id="9" presetID="10" presetClass="entr" presetSubtype="0"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childTnLst>
                                </p:cTn>
                              </p:par>
                            </p:childTnLst>
                          </p:cTn>
                        </p:par>
                        <p:par>
                          <p:cTn id="12" fill="hold">
                            <p:stCondLst>
                              <p:cond delay="2500"/>
                            </p:stCondLst>
                            <p:childTnLst>
                              <p:par>
                                <p:cTn id="13" presetID="10" presetClass="entr" presetSubtype="0" fill="hold" nodeType="afterEffect">
                                  <p:stCondLst>
                                    <p:cond delay="5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750"/>
                                        <p:tgtEl>
                                          <p:spTgt spid="3">
                                            <p:txEl>
                                              <p:pRg st="0" end="0"/>
                                            </p:txEl>
                                          </p:spTgt>
                                        </p:tgtEl>
                                      </p:cBhvr>
                                    </p:animEffect>
                                  </p:childTnLst>
                                </p:cTn>
                              </p:par>
                            </p:childTnLst>
                          </p:cTn>
                        </p:par>
                        <p:par>
                          <p:cTn id="16" fill="hold">
                            <p:stCondLst>
                              <p:cond delay="3750"/>
                            </p:stCondLst>
                            <p:childTnLst>
                              <p:par>
                                <p:cTn id="17" presetID="10" presetClass="entr" presetSubtype="0" fill="hold" nodeType="afterEffect">
                                  <p:stCondLst>
                                    <p:cond delay="5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750"/>
                                        <p:tgtEl>
                                          <p:spTgt spid="3">
                                            <p:txEl>
                                              <p:pRg st="1" end="1"/>
                                            </p:txEl>
                                          </p:spTgt>
                                        </p:tgtEl>
                                      </p:cBhvr>
                                    </p:animEffect>
                                  </p:childTnLst>
                                </p:cTn>
                              </p:par>
                            </p:childTnLst>
                          </p:cTn>
                        </p:par>
                        <p:par>
                          <p:cTn id="20" fill="hold">
                            <p:stCondLst>
                              <p:cond delay="5000"/>
                            </p:stCondLst>
                            <p:childTnLst>
                              <p:par>
                                <p:cTn id="21" presetID="10" presetClass="entr" presetSubtype="0" fill="hold" nodeType="afterEffect">
                                  <p:stCondLst>
                                    <p:cond delay="5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750"/>
                                        <p:tgtEl>
                                          <p:spTgt spid="3">
                                            <p:txEl>
                                              <p:pRg st="2" end="2"/>
                                            </p:txEl>
                                          </p:spTgt>
                                        </p:tgtEl>
                                      </p:cBhvr>
                                    </p:animEffect>
                                  </p:childTnLst>
                                </p:cTn>
                              </p:par>
                            </p:childTnLst>
                          </p:cTn>
                        </p:par>
                        <p:par>
                          <p:cTn id="24" fill="hold">
                            <p:stCondLst>
                              <p:cond delay="6250"/>
                            </p:stCondLst>
                            <p:childTnLst>
                              <p:par>
                                <p:cTn id="25" presetID="10" presetClass="entr" presetSubtype="0" fill="hold" nodeType="afterEffect">
                                  <p:stCondLst>
                                    <p:cond delay="50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750"/>
                                        <p:tgtEl>
                                          <p:spTgt spid="3">
                                            <p:txEl>
                                              <p:pRg st="3" end="3"/>
                                            </p:txEl>
                                          </p:spTgt>
                                        </p:tgtEl>
                                      </p:cBhvr>
                                    </p:animEffect>
                                  </p:childTnLst>
                                </p:cTn>
                              </p:par>
                            </p:childTnLst>
                          </p:cTn>
                        </p:par>
                        <p:par>
                          <p:cTn id="28" fill="hold">
                            <p:stCondLst>
                              <p:cond delay="7500"/>
                            </p:stCondLst>
                            <p:childTnLst>
                              <p:par>
                                <p:cTn id="29" presetID="10" presetClass="exit" presetSubtype="0" fill="hold" nodeType="afterEffect">
                                  <p:stCondLst>
                                    <p:cond delay="500"/>
                                  </p:stCondLst>
                                  <p:childTnLst>
                                    <p:animEffect transition="out" filter="fade">
                                      <p:cBhvr>
                                        <p:cTn id="30" dur="750"/>
                                        <p:tgtEl>
                                          <p:spTgt spid="4"/>
                                        </p:tgtEl>
                                      </p:cBhvr>
                                    </p:animEffect>
                                    <p:set>
                                      <p:cBhvr>
                                        <p:cTn id="31" dur="1" fill="hold">
                                          <p:stCondLst>
                                            <p:cond delay="749"/>
                                          </p:stCondLst>
                                        </p:cTn>
                                        <p:tgtEl>
                                          <p:spTgt spid="4"/>
                                        </p:tgtEl>
                                        <p:attrNameLst>
                                          <p:attrName>style.visibility</p:attrName>
                                        </p:attrNameLst>
                                      </p:cBhvr>
                                      <p:to>
                                        <p:strVal val="hidden"/>
                                      </p:to>
                                    </p:set>
                                  </p:childTnLst>
                                </p:cTn>
                              </p:par>
                            </p:childTnLst>
                          </p:cTn>
                        </p:par>
                        <p:par>
                          <p:cTn id="32" fill="hold">
                            <p:stCondLst>
                              <p:cond delay="8750"/>
                            </p:stCondLst>
                            <p:childTnLst>
                              <p:par>
                                <p:cTn id="33" presetID="10" presetClass="entr" presetSubtype="0" fill="hold" nodeType="afterEffect">
                                  <p:stCondLst>
                                    <p:cond delay="5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750"/>
                                        <p:tgtEl>
                                          <p:spTgt spid="8"/>
                                        </p:tgtEl>
                                      </p:cBhvr>
                                    </p:animEffect>
                                  </p:childTnLst>
                                </p:cTn>
                              </p:par>
                            </p:childTnLst>
                          </p:cTn>
                        </p:par>
                        <p:par>
                          <p:cTn id="36" fill="hold">
                            <p:stCondLst>
                              <p:cond delay="10000"/>
                            </p:stCondLst>
                            <p:childTnLst>
                              <p:par>
                                <p:cTn id="37" presetID="10" presetClass="entr" presetSubtype="0" fill="hold" nodeType="afterEffect">
                                  <p:stCondLst>
                                    <p:cond delay="50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750"/>
                                        <p:tgtEl>
                                          <p:spTgt spid="3">
                                            <p:txEl>
                                              <p:pRg st="4" end="4"/>
                                            </p:txEl>
                                          </p:spTgt>
                                        </p:tgtEl>
                                      </p:cBhvr>
                                    </p:animEffect>
                                  </p:childTnLst>
                                </p:cTn>
                              </p:par>
                            </p:childTnLst>
                          </p:cTn>
                        </p:par>
                        <p:par>
                          <p:cTn id="40" fill="hold">
                            <p:stCondLst>
                              <p:cond delay="11250"/>
                            </p:stCondLst>
                            <p:childTnLst>
                              <p:par>
                                <p:cTn id="41" presetID="10" presetClass="entr" presetSubtype="0" fill="hold" nodeType="afterEffect">
                                  <p:stCondLst>
                                    <p:cond delay="50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750"/>
                                        <p:tgtEl>
                                          <p:spTgt spid="3">
                                            <p:txEl>
                                              <p:pRg st="5" end="5"/>
                                            </p:txEl>
                                          </p:spTgt>
                                        </p:tgtEl>
                                      </p:cBhvr>
                                    </p:animEffect>
                                  </p:childTnLst>
                                </p:cTn>
                              </p:par>
                            </p:childTnLst>
                          </p:cTn>
                        </p:par>
                        <p:par>
                          <p:cTn id="44" fill="hold">
                            <p:stCondLst>
                              <p:cond delay="12500"/>
                            </p:stCondLst>
                            <p:childTnLst>
                              <p:par>
                                <p:cTn id="45" presetID="10" presetClass="entr" presetSubtype="0" fill="hold" nodeType="afterEffect">
                                  <p:stCondLst>
                                    <p:cond delay="50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750"/>
                                        <p:tgtEl>
                                          <p:spTgt spid="3">
                                            <p:txEl>
                                              <p:pRg st="6" end="6"/>
                                            </p:txEl>
                                          </p:spTgt>
                                        </p:tgtEl>
                                      </p:cBhvr>
                                    </p:animEffect>
                                  </p:childTnLst>
                                </p:cTn>
                              </p:par>
                            </p:childTnLst>
                          </p:cTn>
                        </p:par>
                        <p:par>
                          <p:cTn id="48" fill="hold">
                            <p:stCondLst>
                              <p:cond delay="13750"/>
                            </p:stCondLst>
                            <p:childTnLst>
                              <p:par>
                                <p:cTn id="49" presetID="10" presetClass="entr" presetSubtype="0" fill="hold" nodeType="afterEffect">
                                  <p:stCondLst>
                                    <p:cond delay="500"/>
                                  </p:stCondLst>
                                  <p:childTnLst>
                                    <p:set>
                                      <p:cBhvr>
                                        <p:cTn id="50" dur="1" fill="hold">
                                          <p:stCondLst>
                                            <p:cond delay="0"/>
                                          </p:stCondLst>
                                        </p:cTn>
                                        <p:tgtEl>
                                          <p:spTgt spid="3">
                                            <p:txEl>
                                              <p:pRg st="7" end="7"/>
                                            </p:txEl>
                                          </p:spTgt>
                                        </p:tgtEl>
                                        <p:attrNameLst>
                                          <p:attrName>style.visibility</p:attrName>
                                        </p:attrNameLst>
                                      </p:cBhvr>
                                      <p:to>
                                        <p:strVal val="visible"/>
                                      </p:to>
                                    </p:set>
                                    <p:animEffect transition="in" filter="fade">
                                      <p:cBhvr>
                                        <p:cTn id="51" dur="75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5A04CF-97D4-4FF7-B359-C546B1F6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63181C2-957F-235D-4ABB-4C500EB713CE}"/>
              </a:ext>
            </a:extLst>
          </p:cNvPr>
          <p:cNvSpPr>
            <a:spLocks noGrp="1"/>
          </p:cNvSpPr>
          <p:nvPr>
            <p:ph type="title"/>
          </p:nvPr>
        </p:nvSpPr>
        <p:spPr>
          <a:xfrm>
            <a:off x="380999" y="132327"/>
            <a:ext cx="3557395" cy="2471173"/>
          </a:xfrm>
        </p:spPr>
        <p:txBody>
          <a:bodyPr anchor="t">
            <a:noAutofit/>
          </a:bodyPr>
          <a:lstStyle/>
          <a:p>
            <a:pPr algn="r"/>
            <a:r>
              <a:rPr lang="en-US" sz="6000" b="1" dirty="0">
                <a:solidFill>
                  <a:srgbClr val="FFFFFF"/>
                </a:solidFill>
                <a:latin typeface="+mn-lt"/>
              </a:rPr>
              <a:t>Pack Prepares and Brings</a:t>
            </a:r>
          </a:p>
        </p:txBody>
      </p:sp>
      <p:sp>
        <p:nvSpPr>
          <p:cNvPr id="3" name="Content Placeholder 2">
            <a:extLst>
              <a:ext uri="{FF2B5EF4-FFF2-40B4-BE49-F238E27FC236}">
                <a16:creationId xmlns:a16="http://schemas.microsoft.com/office/drawing/2014/main" id="{D0AC273D-CCBC-B4E9-C0E7-B6373A0E79EA}"/>
              </a:ext>
            </a:extLst>
          </p:cNvPr>
          <p:cNvSpPr>
            <a:spLocks noGrp="1"/>
          </p:cNvSpPr>
          <p:nvPr>
            <p:ph sz="half" idx="1"/>
          </p:nvPr>
        </p:nvSpPr>
        <p:spPr>
          <a:xfrm>
            <a:off x="4419599" y="38101"/>
            <a:ext cx="7471295" cy="2260599"/>
          </a:xfrm>
        </p:spPr>
        <p:txBody>
          <a:bodyPr>
            <a:noAutofit/>
          </a:bodyPr>
          <a:lstStyle/>
          <a:p>
            <a:pPr marL="0" marR="0" indent="0" rtl="0" eaLnBrk="1" fontAlgn="ctr" latinLnBrk="0" hangingPunct="1">
              <a:spcBef>
                <a:spcPts val="0"/>
              </a:spcBef>
              <a:spcAft>
                <a:spcPts val="600"/>
              </a:spcAft>
              <a:buNone/>
            </a:pPr>
            <a:r>
              <a:rPr lang="en-US" sz="3600" b="1" i="0" u="none" strike="noStrike" kern="1200" dirty="0">
                <a:ln w="9525" cap="flat" cmpd="sng" algn="ctr">
                  <a:solidFill>
                    <a:srgbClr val="4472C4"/>
                  </a:solidFill>
                  <a:prstDash val="solid"/>
                  <a:round/>
                </a:ln>
                <a:effectLst/>
                <a:highlight>
                  <a:srgbClr val="00FFFF"/>
                </a:highlight>
              </a:rPr>
              <a:t>Write and Bring:</a:t>
            </a:r>
          </a:p>
          <a:p>
            <a:pPr fontAlgn="ctr">
              <a:spcBef>
                <a:spcPts val="0"/>
              </a:spcBef>
              <a:spcAft>
                <a:spcPts val="600"/>
              </a:spcAft>
            </a:pPr>
            <a:r>
              <a:rPr lang="en-US" sz="3600" b="1" i="0" u="none" strike="noStrike" kern="1200" dirty="0">
                <a:ln w="9525" cap="flat" cmpd="sng" algn="ctr">
                  <a:solidFill>
                    <a:srgbClr val="4472C4"/>
                  </a:solidFill>
                  <a:prstDash val="solid"/>
                  <a:round/>
                </a:ln>
                <a:effectLst/>
                <a:highlight>
                  <a:srgbClr val="00FFFF"/>
                </a:highlight>
              </a:rPr>
              <a:t>Your “</a:t>
            </a:r>
            <a:r>
              <a:rPr lang="en-US" sz="3600" b="1" i="0" u="sng" strike="noStrike" kern="1200" dirty="0">
                <a:ln w="9525" cap="flat" cmpd="sng" algn="ctr">
                  <a:solidFill>
                    <a:srgbClr val="4472C4"/>
                  </a:solidFill>
                  <a:prstDash val="solid"/>
                  <a:round/>
                </a:ln>
                <a:effectLst/>
                <a:highlight>
                  <a:srgbClr val="00FFFF"/>
                </a:highlight>
                <a:hlinkClick r:id="rId3"/>
              </a:rPr>
              <a:t>Pack Packet</a:t>
            </a:r>
            <a:r>
              <a:rPr lang="en-US" sz="3600" b="1" i="0" u="sng" strike="noStrike" kern="1200" dirty="0">
                <a:ln w="9525" cap="flat" cmpd="sng" algn="ctr">
                  <a:solidFill>
                    <a:srgbClr val="4472C4"/>
                  </a:solidFill>
                  <a:prstDash val="solid"/>
                  <a:round/>
                </a:ln>
                <a:effectLst/>
                <a:highlight>
                  <a:srgbClr val="00FFFF"/>
                </a:highlight>
              </a:rPr>
              <a:t>”</a:t>
            </a:r>
            <a:r>
              <a:rPr lang="en-US" sz="3600" b="1" i="0" u="none" strike="noStrike" kern="1200" dirty="0">
                <a:ln w="9525" cap="flat" cmpd="sng" algn="ctr">
                  <a:solidFill>
                    <a:srgbClr val="4472C4"/>
                  </a:solidFill>
                  <a:prstDash val="solid"/>
                  <a:round/>
                </a:ln>
                <a:effectLst/>
                <a:highlight>
                  <a:srgbClr val="00FFFF"/>
                </a:highlight>
              </a:rPr>
              <a:t> of Information to Share with Families</a:t>
            </a:r>
            <a:endParaRPr lang="en-US" sz="3600" b="0" i="0" u="none" strike="noStrike" dirty="0">
              <a:effectLst/>
            </a:endParaRPr>
          </a:p>
          <a:p>
            <a:pPr fontAlgn="ctr">
              <a:spcBef>
                <a:spcPts val="0"/>
              </a:spcBef>
              <a:spcAft>
                <a:spcPts val="600"/>
              </a:spcAft>
            </a:pPr>
            <a:r>
              <a:rPr lang="en-US" sz="3600" b="1" i="0" u="none" strike="noStrike" kern="1200" dirty="0">
                <a:ln w="9525" cap="flat" cmpd="sng" algn="ctr">
                  <a:solidFill>
                    <a:srgbClr val="4472C4"/>
                  </a:solidFill>
                  <a:prstDash val="solid"/>
                  <a:round/>
                </a:ln>
                <a:effectLst/>
                <a:highlight>
                  <a:srgbClr val="00FFFF"/>
                </a:highlight>
              </a:rPr>
              <a:t>Your Pack’s </a:t>
            </a:r>
            <a:r>
              <a:rPr lang="en-US" sz="3600" b="1" i="0" u="sng" strike="noStrike" kern="1200" dirty="0">
                <a:ln w="9525" cap="flat" cmpd="sng" algn="ctr">
                  <a:solidFill>
                    <a:srgbClr val="4472C4"/>
                  </a:solidFill>
                  <a:prstDash val="solid"/>
                  <a:round/>
                </a:ln>
                <a:effectLst/>
                <a:highlight>
                  <a:srgbClr val="00FFFF"/>
                </a:highlight>
                <a:hlinkClick r:id="rId4"/>
              </a:rPr>
              <a:t>Revised Script</a:t>
            </a:r>
            <a:endParaRPr lang="en-US" sz="3600" b="0" i="0" u="none" strike="noStrike" dirty="0">
              <a:effectLst/>
            </a:endParaRPr>
          </a:p>
        </p:txBody>
      </p:sp>
      <p:sp>
        <p:nvSpPr>
          <p:cNvPr id="4" name="Content Placeholder 3">
            <a:extLst>
              <a:ext uri="{FF2B5EF4-FFF2-40B4-BE49-F238E27FC236}">
                <a16:creationId xmlns:a16="http://schemas.microsoft.com/office/drawing/2014/main" id="{B9B14DE0-63CD-23BC-2311-8D2D258D31FE}"/>
              </a:ext>
            </a:extLst>
          </p:cNvPr>
          <p:cNvSpPr>
            <a:spLocks noGrp="1"/>
          </p:cNvSpPr>
          <p:nvPr>
            <p:ph sz="half" idx="2"/>
          </p:nvPr>
        </p:nvSpPr>
        <p:spPr>
          <a:xfrm>
            <a:off x="6261100" y="2362200"/>
            <a:ext cx="5959994" cy="3086100"/>
          </a:xfrm>
        </p:spPr>
        <p:txBody>
          <a:bodyPr>
            <a:noAutofit/>
          </a:bodyPr>
          <a:lstStyle/>
          <a:p>
            <a:pPr marL="0" marR="0" rtl="0" eaLnBrk="1" fontAlgn="ctr" latinLnBrk="0" hangingPunct="1">
              <a:spcBef>
                <a:spcPts val="0"/>
              </a:spcBef>
              <a:spcAft>
                <a:spcPts val="600"/>
              </a:spcAft>
            </a:pPr>
            <a:r>
              <a:rPr lang="en-US" sz="3200" b="1" i="0" u="sng" strike="noStrike" kern="1200" dirty="0">
                <a:ln w="9525" cap="flat" cmpd="sng" algn="ctr">
                  <a:solidFill>
                    <a:srgbClr val="4472C4"/>
                  </a:solidFill>
                  <a:prstDash val="solid"/>
                  <a:round/>
                </a:ln>
                <a:effectLst/>
                <a:highlight>
                  <a:srgbClr val="FFFF00"/>
                </a:highlight>
                <a:hlinkClick r:id="rId4"/>
              </a:rPr>
              <a:t>Sign In Sheet</a:t>
            </a:r>
            <a:r>
              <a:rPr lang="en-US" sz="3200" b="1" i="0" u="none" strike="noStrike" kern="1200" dirty="0">
                <a:ln w="9525" cap="flat" cmpd="sng" algn="ctr">
                  <a:solidFill>
                    <a:srgbClr val="4472C4"/>
                  </a:solidFill>
                  <a:prstDash val="solid"/>
                  <a:round/>
                </a:ln>
                <a:effectLst/>
                <a:highlight>
                  <a:srgbClr val="FFFF00"/>
                </a:highlight>
              </a:rPr>
              <a:t> and Pens</a:t>
            </a:r>
            <a:endParaRPr lang="en-US" sz="3200" b="0" i="0" u="none" strike="noStrike" dirty="0">
              <a:effectLst/>
            </a:endParaRPr>
          </a:p>
          <a:p>
            <a:pPr marL="0" fontAlgn="ctr">
              <a:spcBef>
                <a:spcPts val="0"/>
              </a:spcBef>
              <a:spcAft>
                <a:spcPts val="600"/>
              </a:spcAft>
            </a:pPr>
            <a:r>
              <a:rPr lang="en-US" sz="3200" b="1" i="0" u="sng" strike="noStrike" kern="1200" dirty="0">
                <a:ln w="9525" cap="flat" cmpd="sng" algn="ctr">
                  <a:solidFill>
                    <a:srgbClr val="4472C4"/>
                  </a:solidFill>
                  <a:prstDash val="solid"/>
                  <a:round/>
                </a:ln>
                <a:effectLst/>
                <a:highlight>
                  <a:srgbClr val="FFFF00"/>
                </a:highlight>
                <a:hlinkClick r:id="rId4"/>
              </a:rPr>
              <a:t>Parent Skill Survey</a:t>
            </a:r>
            <a:r>
              <a:rPr lang="en-US" sz="3200" b="1" i="0" u="none" strike="noStrike" kern="1200" dirty="0">
                <a:ln w="9525" cap="flat" cmpd="sng" algn="ctr">
                  <a:solidFill>
                    <a:srgbClr val="4472C4"/>
                  </a:solidFill>
                  <a:prstDash val="solid"/>
                  <a:round/>
                </a:ln>
                <a:effectLst/>
              </a:rPr>
              <a:t> </a:t>
            </a:r>
            <a:endParaRPr lang="en-US" sz="3200" b="0" i="0" u="none" strike="noStrike" dirty="0">
              <a:effectLst/>
            </a:endParaRPr>
          </a:p>
          <a:p>
            <a:pPr marL="0" marR="0" rtl="0" eaLnBrk="1" fontAlgn="ctr" latinLnBrk="0" hangingPunct="1">
              <a:spcBef>
                <a:spcPts val="0"/>
              </a:spcBef>
              <a:spcAft>
                <a:spcPts val="600"/>
              </a:spcAft>
            </a:pPr>
            <a:r>
              <a:rPr lang="en-US" sz="3200" b="1" i="0" u="none" strike="noStrike" kern="1200" dirty="0">
                <a:ln w="9525" cap="flat" cmpd="sng" algn="ctr">
                  <a:solidFill>
                    <a:srgbClr val="4472C4"/>
                  </a:solidFill>
                  <a:prstDash val="solid"/>
                  <a:round/>
                </a:ln>
                <a:effectLst/>
                <a:highlight>
                  <a:srgbClr val="FFFF00"/>
                </a:highlight>
              </a:rPr>
              <a:t>“</a:t>
            </a:r>
            <a:r>
              <a:rPr lang="en-US" sz="3200" b="1" i="0" u="sng" strike="noStrike" kern="1200" dirty="0">
                <a:ln w="9525" cap="flat" cmpd="sng" algn="ctr">
                  <a:solidFill>
                    <a:srgbClr val="4472C4"/>
                  </a:solidFill>
                  <a:prstDash val="solid"/>
                  <a:round/>
                </a:ln>
                <a:effectLst/>
                <a:highlight>
                  <a:srgbClr val="FFFF00"/>
                </a:highlight>
                <a:hlinkClick r:id="rId4"/>
              </a:rPr>
              <a:t>How to Sign Up Online</a:t>
            </a:r>
            <a:r>
              <a:rPr lang="en-US" sz="3200" b="1" i="0" u="none" strike="noStrike" kern="1200" dirty="0">
                <a:ln w="9525" cap="flat" cmpd="sng" algn="ctr">
                  <a:solidFill>
                    <a:srgbClr val="4472C4"/>
                  </a:solidFill>
                  <a:prstDash val="solid"/>
                  <a:round/>
                </a:ln>
                <a:effectLst/>
                <a:highlight>
                  <a:srgbClr val="FFFF00"/>
                </a:highlight>
              </a:rPr>
              <a:t>”</a:t>
            </a:r>
            <a:endParaRPr lang="en-US" sz="3200" b="0" i="0" u="none" strike="noStrike" dirty="0">
              <a:effectLst/>
            </a:endParaRPr>
          </a:p>
          <a:p>
            <a:pPr marL="0" marR="0" rtl="0" eaLnBrk="1" fontAlgn="ctr" latinLnBrk="0" hangingPunct="1">
              <a:spcBef>
                <a:spcPts val="0"/>
              </a:spcBef>
              <a:spcAft>
                <a:spcPts val="600"/>
              </a:spcAft>
            </a:pPr>
            <a:r>
              <a:rPr lang="en-US" sz="3200" b="1" i="0" u="sng" strike="noStrike" kern="1200" dirty="0">
                <a:ln w="9525" cap="flat" cmpd="sng" algn="ctr">
                  <a:solidFill>
                    <a:srgbClr val="4472C4"/>
                  </a:solidFill>
                  <a:prstDash val="solid"/>
                  <a:round/>
                </a:ln>
                <a:effectLst/>
                <a:highlight>
                  <a:srgbClr val="FFFF00"/>
                </a:highlight>
                <a:hlinkClick r:id="rId5"/>
              </a:rPr>
              <a:t>Paper Applications</a:t>
            </a:r>
            <a:endParaRPr lang="en-US" sz="3200" b="0" i="0" u="none" strike="noStrike" dirty="0">
              <a:effectLst/>
            </a:endParaRPr>
          </a:p>
          <a:p>
            <a:pPr marL="0" marR="0" rtl="0" eaLnBrk="1" fontAlgn="ctr" latinLnBrk="0" hangingPunct="1">
              <a:spcBef>
                <a:spcPts val="0"/>
              </a:spcBef>
              <a:spcAft>
                <a:spcPts val="600"/>
              </a:spcAft>
            </a:pPr>
            <a:r>
              <a:rPr lang="en-US" sz="3200" b="1" i="0" u="sng" strike="noStrike" kern="1200" dirty="0">
                <a:ln w="9525" cap="flat" cmpd="sng" algn="ctr">
                  <a:solidFill>
                    <a:srgbClr val="4472C4"/>
                  </a:solidFill>
                  <a:prstDash val="solid"/>
                  <a:round/>
                </a:ln>
                <a:effectLst/>
                <a:highlight>
                  <a:srgbClr val="FFFF00"/>
                </a:highlight>
                <a:hlinkClick r:id="rId4"/>
              </a:rPr>
              <a:t>Financial Aid Forms</a:t>
            </a:r>
            <a:r>
              <a:rPr lang="en-US" sz="3200" b="1" i="0" u="sng" strike="noStrike" kern="1200" dirty="0">
                <a:ln w="9525" cap="flat" cmpd="sng" algn="ctr">
                  <a:solidFill>
                    <a:srgbClr val="4472C4"/>
                  </a:solidFill>
                  <a:prstDash val="solid"/>
                  <a:round/>
                </a:ln>
                <a:effectLst/>
                <a:highlight>
                  <a:srgbClr val="FFFF00"/>
                </a:highlight>
              </a:rPr>
              <a:t>?</a:t>
            </a:r>
            <a:endParaRPr lang="en-US" sz="3200" b="0" i="0" u="none" strike="noStrike" dirty="0">
              <a:effectLst/>
            </a:endParaRPr>
          </a:p>
          <a:p>
            <a:pPr marL="0" fontAlgn="ctr">
              <a:spcBef>
                <a:spcPts val="0"/>
              </a:spcBef>
              <a:spcAft>
                <a:spcPts val="600"/>
              </a:spcAft>
            </a:pPr>
            <a:r>
              <a:rPr lang="en-US" sz="3200" b="1" i="0" u="none" strike="noStrike" kern="1200" dirty="0">
                <a:ln w="9525" cap="flat" cmpd="sng" algn="ctr">
                  <a:solidFill>
                    <a:srgbClr val="4472C4"/>
                  </a:solidFill>
                  <a:prstDash val="solid"/>
                  <a:round/>
                </a:ln>
                <a:effectLst/>
              </a:rPr>
              <a:t>Treasurer’s Credit Card Reader</a:t>
            </a:r>
            <a:endParaRPr lang="en-US" sz="3200" dirty="0"/>
          </a:p>
        </p:txBody>
      </p:sp>
      <p:sp>
        <p:nvSpPr>
          <p:cNvPr id="5" name="Content Placeholder 3">
            <a:extLst>
              <a:ext uri="{FF2B5EF4-FFF2-40B4-BE49-F238E27FC236}">
                <a16:creationId xmlns:a16="http://schemas.microsoft.com/office/drawing/2014/main" id="{F5FA1DB5-EF06-30E4-3FFC-9DCC03904ECD}"/>
              </a:ext>
            </a:extLst>
          </p:cNvPr>
          <p:cNvSpPr txBox="1">
            <a:spLocks/>
          </p:cNvSpPr>
          <p:nvPr/>
        </p:nvSpPr>
        <p:spPr>
          <a:xfrm>
            <a:off x="2832100" y="5339577"/>
            <a:ext cx="9080500" cy="15593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ctr">
              <a:spcBef>
                <a:spcPts val="0"/>
              </a:spcBef>
              <a:spcAft>
                <a:spcPts val="600"/>
              </a:spcAft>
              <a:buNone/>
            </a:pPr>
            <a:r>
              <a:rPr lang="en-US" b="1" dirty="0">
                <a:ln w="9525" cap="flat" cmpd="sng" algn="ctr">
                  <a:solidFill>
                    <a:srgbClr val="4472C4"/>
                  </a:solidFill>
                  <a:prstDash val="solid"/>
                  <a:round/>
                </a:ln>
                <a:highlight>
                  <a:srgbClr val="00FF00"/>
                </a:highlight>
              </a:rPr>
              <a:t>Also Bring:</a:t>
            </a:r>
            <a:r>
              <a:rPr lang="en-US" b="1" dirty="0">
                <a:ln w="9525" cap="flat" cmpd="sng" algn="ctr">
                  <a:solidFill>
                    <a:srgbClr val="4472C4"/>
                  </a:solidFill>
                  <a:prstDash val="solid"/>
                  <a:round/>
                </a:ln>
              </a:rPr>
              <a:t> </a:t>
            </a:r>
          </a:p>
          <a:p>
            <a:pPr marL="0" fontAlgn="ctr">
              <a:spcBef>
                <a:spcPts val="0"/>
              </a:spcBef>
              <a:spcAft>
                <a:spcPts val="600"/>
              </a:spcAft>
            </a:pPr>
            <a:r>
              <a:rPr lang="en-US" b="1" dirty="0">
                <a:ln w="9525" cap="flat" cmpd="sng" algn="ctr">
                  <a:solidFill>
                    <a:srgbClr val="4472C4"/>
                  </a:solidFill>
                  <a:prstDash val="solid"/>
                  <a:round/>
                </a:ln>
              </a:rPr>
              <a:t>Side Activity for Kids (+ Scouts BSA Troop to Lead?)</a:t>
            </a:r>
            <a:endParaRPr lang="en-US" dirty="0"/>
          </a:p>
          <a:p>
            <a:pPr marL="0" fontAlgn="ctr">
              <a:spcBef>
                <a:spcPts val="0"/>
              </a:spcBef>
              <a:spcAft>
                <a:spcPts val="600"/>
              </a:spcAft>
            </a:pPr>
            <a:r>
              <a:rPr lang="en-US" b="1" dirty="0">
                <a:ln w="9525" cap="flat" cmpd="sng" algn="ctr">
                  <a:solidFill>
                    <a:srgbClr val="4472C4"/>
                  </a:solidFill>
                  <a:prstDash val="solid"/>
                  <a:round/>
                </a:ln>
              </a:rPr>
              <a:t>Easy Den Adventure Plan (example to share)</a:t>
            </a:r>
            <a:endParaRPr lang="en-US" dirty="0"/>
          </a:p>
        </p:txBody>
      </p:sp>
      <p:sp>
        <p:nvSpPr>
          <p:cNvPr id="6" name="Title 1">
            <a:extLst>
              <a:ext uri="{FF2B5EF4-FFF2-40B4-BE49-F238E27FC236}">
                <a16:creationId xmlns:a16="http://schemas.microsoft.com/office/drawing/2014/main" id="{B19CBB1D-34DE-D844-E27E-B85BCEB32C0D}"/>
              </a:ext>
            </a:extLst>
          </p:cNvPr>
          <p:cNvSpPr txBox="1">
            <a:spLocks/>
          </p:cNvSpPr>
          <p:nvPr/>
        </p:nvSpPr>
        <p:spPr>
          <a:xfrm>
            <a:off x="-1" y="3063491"/>
            <a:ext cx="3828127" cy="21082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Arial" panose="020B0604020202020204" pitchFamily="34" charset="0"/>
              <a:buChar char="•"/>
            </a:pPr>
            <a:r>
              <a:rPr lang="en-US" sz="3200" b="1" dirty="0">
                <a:solidFill>
                  <a:srgbClr val="FFFFFF"/>
                </a:solidFill>
                <a:latin typeface="+mn-lt"/>
              </a:rPr>
              <a:t>Current Leaders + Families for “Peer to Peer” Recruiting</a:t>
            </a:r>
          </a:p>
        </p:txBody>
      </p:sp>
      <p:sp>
        <p:nvSpPr>
          <p:cNvPr id="7" name="Content Placeholder 3">
            <a:extLst>
              <a:ext uri="{FF2B5EF4-FFF2-40B4-BE49-F238E27FC236}">
                <a16:creationId xmlns:a16="http://schemas.microsoft.com/office/drawing/2014/main" id="{0027864F-1774-6A86-0092-BC57B533F5AD}"/>
              </a:ext>
            </a:extLst>
          </p:cNvPr>
          <p:cNvSpPr txBox="1">
            <a:spLocks/>
          </p:cNvSpPr>
          <p:nvPr/>
        </p:nvSpPr>
        <p:spPr>
          <a:xfrm>
            <a:off x="4749800" y="2844799"/>
            <a:ext cx="1375294" cy="5842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ctr">
              <a:spcBef>
                <a:spcPts val="0"/>
              </a:spcBef>
              <a:spcAft>
                <a:spcPts val="600"/>
              </a:spcAft>
              <a:buNone/>
            </a:pPr>
            <a:r>
              <a:rPr lang="en-US" sz="3600" b="1" dirty="0">
                <a:ln w="9525" cap="flat" cmpd="sng" algn="ctr">
                  <a:solidFill>
                    <a:srgbClr val="4472C4"/>
                  </a:solidFill>
                  <a:prstDash val="solid"/>
                  <a:round/>
                </a:ln>
              </a:rPr>
              <a:t>Also:</a:t>
            </a:r>
            <a:endParaRPr lang="en-US" sz="3600" dirty="0"/>
          </a:p>
        </p:txBody>
      </p:sp>
    </p:spTree>
    <p:extLst>
      <p:ext uri="{BB962C8B-B14F-4D97-AF65-F5344CB8AC3E}">
        <p14:creationId xmlns:p14="http://schemas.microsoft.com/office/powerpoint/2010/main" val="901482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6000"/>
                            </p:stCondLst>
                            <p:childTnLst>
                              <p:par>
                                <p:cTn id="21" presetID="10" presetClass="entr" presetSubtype="0" fill="hold" nodeType="afterEffect">
                                  <p:stCondLst>
                                    <p:cond delay="5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7500"/>
                            </p:stCondLst>
                            <p:childTnLst>
                              <p:par>
                                <p:cTn id="25" presetID="10" presetClass="entr" presetSubtype="0" fill="hold" grpId="0" nodeType="after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childTnLst>
                                </p:cTn>
                              </p:par>
                            </p:childTnLst>
                          </p:cTn>
                        </p:par>
                        <p:par>
                          <p:cTn id="28" fill="hold">
                            <p:stCondLst>
                              <p:cond delay="9000"/>
                            </p:stCondLst>
                            <p:childTnLst>
                              <p:par>
                                <p:cTn id="29" presetID="10" presetClass="entr" presetSubtype="0" fill="hold" nodeType="afterEffect">
                                  <p:stCondLst>
                                    <p:cond delay="50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fade">
                                      <p:cBhvr>
                                        <p:cTn id="31" dur="1000"/>
                                        <p:tgtEl>
                                          <p:spTgt spid="4">
                                            <p:txEl>
                                              <p:pRg st="0" end="0"/>
                                            </p:txEl>
                                          </p:spTgt>
                                        </p:tgtEl>
                                      </p:cBhvr>
                                    </p:animEffect>
                                  </p:childTnLst>
                                </p:cTn>
                              </p:par>
                            </p:childTnLst>
                          </p:cTn>
                        </p:par>
                        <p:par>
                          <p:cTn id="32" fill="hold">
                            <p:stCondLst>
                              <p:cond delay="10500"/>
                            </p:stCondLst>
                            <p:childTnLst>
                              <p:par>
                                <p:cTn id="33" presetID="10" presetClass="entr" presetSubtype="0" fill="hold" nodeType="afterEffect">
                                  <p:stCondLst>
                                    <p:cond delay="500"/>
                                  </p:stCondLst>
                                  <p:childTnLst>
                                    <p:set>
                                      <p:cBhvr>
                                        <p:cTn id="34" dur="1" fill="hold">
                                          <p:stCondLst>
                                            <p:cond delay="0"/>
                                          </p:stCondLst>
                                        </p:cTn>
                                        <p:tgtEl>
                                          <p:spTgt spid="4">
                                            <p:txEl>
                                              <p:pRg st="1" end="1"/>
                                            </p:txEl>
                                          </p:spTgt>
                                        </p:tgtEl>
                                        <p:attrNameLst>
                                          <p:attrName>style.visibility</p:attrName>
                                        </p:attrNameLst>
                                      </p:cBhvr>
                                      <p:to>
                                        <p:strVal val="visible"/>
                                      </p:to>
                                    </p:set>
                                    <p:animEffect transition="in" filter="fade">
                                      <p:cBhvr>
                                        <p:cTn id="35" dur="1000"/>
                                        <p:tgtEl>
                                          <p:spTgt spid="4">
                                            <p:txEl>
                                              <p:pRg st="1" end="1"/>
                                            </p:txEl>
                                          </p:spTgt>
                                        </p:tgtEl>
                                      </p:cBhvr>
                                    </p:animEffect>
                                  </p:childTnLst>
                                </p:cTn>
                              </p:par>
                            </p:childTnLst>
                          </p:cTn>
                        </p:par>
                        <p:par>
                          <p:cTn id="36" fill="hold">
                            <p:stCondLst>
                              <p:cond delay="12000"/>
                            </p:stCondLst>
                            <p:childTnLst>
                              <p:par>
                                <p:cTn id="37" presetID="10" presetClass="entr" presetSubtype="0" fill="hold" nodeType="afterEffect">
                                  <p:stCondLst>
                                    <p:cond delay="500"/>
                                  </p:stCondLst>
                                  <p:childTnLst>
                                    <p:set>
                                      <p:cBhvr>
                                        <p:cTn id="38" dur="1" fill="hold">
                                          <p:stCondLst>
                                            <p:cond delay="0"/>
                                          </p:stCondLst>
                                        </p:cTn>
                                        <p:tgtEl>
                                          <p:spTgt spid="4">
                                            <p:txEl>
                                              <p:pRg st="2" end="2"/>
                                            </p:txEl>
                                          </p:spTgt>
                                        </p:tgtEl>
                                        <p:attrNameLst>
                                          <p:attrName>style.visibility</p:attrName>
                                        </p:attrNameLst>
                                      </p:cBhvr>
                                      <p:to>
                                        <p:strVal val="visible"/>
                                      </p:to>
                                    </p:set>
                                    <p:animEffect transition="in" filter="fade">
                                      <p:cBhvr>
                                        <p:cTn id="39" dur="1000"/>
                                        <p:tgtEl>
                                          <p:spTgt spid="4">
                                            <p:txEl>
                                              <p:pRg st="2" end="2"/>
                                            </p:txEl>
                                          </p:spTgt>
                                        </p:tgtEl>
                                      </p:cBhvr>
                                    </p:animEffect>
                                  </p:childTnLst>
                                </p:cTn>
                              </p:par>
                            </p:childTnLst>
                          </p:cTn>
                        </p:par>
                        <p:par>
                          <p:cTn id="40" fill="hold">
                            <p:stCondLst>
                              <p:cond delay="13500"/>
                            </p:stCondLst>
                            <p:childTnLst>
                              <p:par>
                                <p:cTn id="41" presetID="10" presetClass="entr" presetSubtype="0" fill="hold" nodeType="afterEffect">
                                  <p:stCondLst>
                                    <p:cond delay="500"/>
                                  </p:stCondLst>
                                  <p:childTnLst>
                                    <p:set>
                                      <p:cBhvr>
                                        <p:cTn id="42" dur="1" fill="hold">
                                          <p:stCondLst>
                                            <p:cond delay="0"/>
                                          </p:stCondLst>
                                        </p:cTn>
                                        <p:tgtEl>
                                          <p:spTgt spid="4">
                                            <p:txEl>
                                              <p:pRg st="3" end="3"/>
                                            </p:txEl>
                                          </p:spTgt>
                                        </p:tgtEl>
                                        <p:attrNameLst>
                                          <p:attrName>style.visibility</p:attrName>
                                        </p:attrNameLst>
                                      </p:cBhvr>
                                      <p:to>
                                        <p:strVal val="visible"/>
                                      </p:to>
                                    </p:set>
                                    <p:animEffect transition="in" filter="fade">
                                      <p:cBhvr>
                                        <p:cTn id="43" dur="1000"/>
                                        <p:tgtEl>
                                          <p:spTgt spid="4">
                                            <p:txEl>
                                              <p:pRg st="3" end="3"/>
                                            </p:txEl>
                                          </p:spTgt>
                                        </p:tgtEl>
                                      </p:cBhvr>
                                    </p:animEffect>
                                  </p:childTnLst>
                                </p:cTn>
                              </p:par>
                            </p:childTnLst>
                          </p:cTn>
                        </p:par>
                        <p:par>
                          <p:cTn id="44" fill="hold">
                            <p:stCondLst>
                              <p:cond delay="15000"/>
                            </p:stCondLst>
                            <p:childTnLst>
                              <p:par>
                                <p:cTn id="45" presetID="10" presetClass="entr" presetSubtype="0" fill="hold" nodeType="afterEffect">
                                  <p:stCondLst>
                                    <p:cond delay="500"/>
                                  </p:stCondLst>
                                  <p:childTnLst>
                                    <p:set>
                                      <p:cBhvr>
                                        <p:cTn id="46" dur="1" fill="hold">
                                          <p:stCondLst>
                                            <p:cond delay="0"/>
                                          </p:stCondLst>
                                        </p:cTn>
                                        <p:tgtEl>
                                          <p:spTgt spid="4">
                                            <p:txEl>
                                              <p:pRg st="4" end="4"/>
                                            </p:txEl>
                                          </p:spTgt>
                                        </p:tgtEl>
                                        <p:attrNameLst>
                                          <p:attrName>style.visibility</p:attrName>
                                        </p:attrNameLst>
                                      </p:cBhvr>
                                      <p:to>
                                        <p:strVal val="visible"/>
                                      </p:to>
                                    </p:set>
                                    <p:animEffect transition="in" filter="fade">
                                      <p:cBhvr>
                                        <p:cTn id="47" dur="1000"/>
                                        <p:tgtEl>
                                          <p:spTgt spid="4">
                                            <p:txEl>
                                              <p:pRg st="4" end="4"/>
                                            </p:txEl>
                                          </p:spTgt>
                                        </p:tgtEl>
                                      </p:cBhvr>
                                    </p:animEffect>
                                  </p:childTnLst>
                                </p:cTn>
                              </p:par>
                            </p:childTnLst>
                          </p:cTn>
                        </p:par>
                        <p:par>
                          <p:cTn id="48" fill="hold">
                            <p:stCondLst>
                              <p:cond delay="16500"/>
                            </p:stCondLst>
                            <p:childTnLst>
                              <p:par>
                                <p:cTn id="49" presetID="10" presetClass="entr" presetSubtype="0" fill="hold" nodeType="afterEffect">
                                  <p:stCondLst>
                                    <p:cond delay="500"/>
                                  </p:stCondLst>
                                  <p:childTnLst>
                                    <p:set>
                                      <p:cBhvr>
                                        <p:cTn id="50" dur="1" fill="hold">
                                          <p:stCondLst>
                                            <p:cond delay="0"/>
                                          </p:stCondLst>
                                        </p:cTn>
                                        <p:tgtEl>
                                          <p:spTgt spid="4">
                                            <p:txEl>
                                              <p:pRg st="5" end="5"/>
                                            </p:txEl>
                                          </p:spTgt>
                                        </p:tgtEl>
                                        <p:attrNameLst>
                                          <p:attrName>style.visibility</p:attrName>
                                        </p:attrNameLst>
                                      </p:cBhvr>
                                      <p:to>
                                        <p:strVal val="visible"/>
                                      </p:to>
                                    </p:set>
                                    <p:animEffect transition="in" filter="fade">
                                      <p:cBhvr>
                                        <p:cTn id="51" dur="1000"/>
                                        <p:tgtEl>
                                          <p:spTgt spid="4">
                                            <p:txEl>
                                              <p:pRg st="5" end="5"/>
                                            </p:txEl>
                                          </p:spTgt>
                                        </p:tgtEl>
                                      </p:cBhvr>
                                    </p:animEffect>
                                  </p:childTnLst>
                                </p:cTn>
                              </p:par>
                            </p:childTnLst>
                          </p:cTn>
                        </p:par>
                        <p:par>
                          <p:cTn id="52" fill="hold">
                            <p:stCondLst>
                              <p:cond delay="18000"/>
                            </p:stCondLst>
                            <p:childTnLst>
                              <p:par>
                                <p:cTn id="53" presetID="10" presetClass="entr" presetSubtype="0" fill="hold" nodeType="afterEffect">
                                  <p:stCondLst>
                                    <p:cond delay="500"/>
                                  </p:stCondLst>
                                  <p:childTnLst>
                                    <p:set>
                                      <p:cBhvr>
                                        <p:cTn id="54" dur="1" fill="hold">
                                          <p:stCondLst>
                                            <p:cond delay="0"/>
                                          </p:stCondLst>
                                        </p:cTn>
                                        <p:tgtEl>
                                          <p:spTgt spid="5">
                                            <p:txEl>
                                              <p:pRg st="0" end="0"/>
                                            </p:txEl>
                                          </p:spTgt>
                                        </p:tgtEl>
                                        <p:attrNameLst>
                                          <p:attrName>style.visibility</p:attrName>
                                        </p:attrNameLst>
                                      </p:cBhvr>
                                      <p:to>
                                        <p:strVal val="visible"/>
                                      </p:to>
                                    </p:set>
                                    <p:animEffect transition="in" filter="fade">
                                      <p:cBhvr>
                                        <p:cTn id="55" dur="1000"/>
                                        <p:tgtEl>
                                          <p:spTgt spid="5">
                                            <p:txEl>
                                              <p:pRg st="0" end="0"/>
                                            </p:txEl>
                                          </p:spTgt>
                                        </p:tgtEl>
                                      </p:cBhvr>
                                    </p:animEffect>
                                  </p:childTnLst>
                                </p:cTn>
                              </p:par>
                            </p:childTnLst>
                          </p:cTn>
                        </p:par>
                        <p:par>
                          <p:cTn id="56" fill="hold">
                            <p:stCondLst>
                              <p:cond delay="19500"/>
                            </p:stCondLst>
                            <p:childTnLst>
                              <p:par>
                                <p:cTn id="57" presetID="10" presetClass="entr" presetSubtype="0" fill="hold" nodeType="afterEffect">
                                  <p:stCondLst>
                                    <p:cond delay="500"/>
                                  </p:stCondLst>
                                  <p:childTnLst>
                                    <p:set>
                                      <p:cBhvr>
                                        <p:cTn id="58" dur="1" fill="hold">
                                          <p:stCondLst>
                                            <p:cond delay="0"/>
                                          </p:stCondLst>
                                        </p:cTn>
                                        <p:tgtEl>
                                          <p:spTgt spid="5">
                                            <p:txEl>
                                              <p:pRg st="1" end="1"/>
                                            </p:txEl>
                                          </p:spTgt>
                                        </p:tgtEl>
                                        <p:attrNameLst>
                                          <p:attrName>style.visibility</p:attrName>
                                        </p:attrNameLst>
                                      </p:cBhvr>
                                      <p:to>
                                        <p:strVal val="visible"/>
                                      </p:to>
                                    </p:set>
                                    <p:animEffect transition="in" filter="fade">
                                      <p:cBhvr>
                                        <p:cTn id="59" dur="1000"/>
                                        <p:tgtEl>
                                          <p:spTgt spid="5">
                                            <p:txEl>
                                              <p:pRg st="1" end="1"/>
                                            </p:txEl>
                                          </p:spTgt>
                                        </p:tgtEl>
                                      </p:cBhvr>
                                    </p:animEffect>
                                  </p:childTnLst>
                                </p:cTn>
                              </p:par>
                            </p:childTnLst>
                          </p:cTn>
                        </p:par>
                        <p:par>
                          <p:cTn id="60" fill="hold">
                            <p:stCondLst>
                              <p:cond delay="21000"/>
                            </p:stCondLst>
                            <p:childTnLst>
                              <p:par>
                                <p:cTn id="61" presetID="10" presetClass="entr" presetSubtype="0" fill="hold" nodeType="afterEffect">
                                  <p:stCondLst>
                                    <p:cond delay="500"/>
                                  </p:stCondLst>
                                  <p:childTnLst>
                                    <p:set>
                                      <p:cBhvr>
                                        <p:cTn id="62" dur="1" fill="hold">
                                          <p:stCondLst>
                                            <p:cond delay="0"/>
                                          </p:stCondLst>
                                        </p:cTn>
                                        <p:tgtEl>
                                          <p:spTgt spid="5">
                                            <p:txEl>
                                              <p:pRg st="2" end="2"/>
                                            </p:txEl>
                                          </p:spTgt>
                                        </p:tgtEl>
                                        <p:attrNameLst>
                                          <p:attrName>style.visibility</p:attrName>
                                        </p:attrNameLst>
                                      </p:cBhvr>
                                      <p:to>
                                        <p:strVal val="visible"/>
                                      </p:to>
                                    </p:set>
                                    <p:animEffect transition="in" filter="fade">
                                      <p:cBhvr>
                                        <p:cTn id="63"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6234BCC6-39B9-47D9-8BF8-C665401A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1DA2A7F-43DC-A3DD-2DE0-7DFA628F1C2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7" name="Picture 6">
            <a:extLst>
              <a:ext uri="{FF2B5EF4-FFF2-40B4-BE49-F238E27FC236}">
                <a16:creationId xmlns:a16="http://schemas.microsoft.com/office/drawing/2014/main" id="{E3679C2A-C7D6-E83D-B160-A3DC64B5FA0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2"/>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61" name="Freeform: Shape 60">
            <a:extLst>
              <a:ext uri="{FF2B5EF4-FFF2-40B4-BE49-F238E27FC236}">
                <a16:creationId xmlns:a16="http://schemas.microsoft.com/office/drawing/2014/main" id="{72A9CE9D-DAC3-40AF-B504-78A64A909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63" name="Freeform: Shape 62">
            <a:extLst>
              <a:ext uri="{FF2B5EF4-FFF2-40B4-BE49-F238E27FC236}">
                <a16:creationId xmlns:a16="http://schemas.microsoft.com/office/drawing/2014/main" id="{506D7452-6CDE-4381-86CE-07B2459383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48B96046-8621-5FC5-2619-8F2281A415D1}"/>
              </a:ext>
            </a:extLst>
          </p:cNvPr>
          <p:cNvSpPr>
            <a:spLocks noGrp="1"/>
          </p:cNvSpPr>
          <p:nvPr>
            <p:ph type="title"/>
          </p:nvPr>
        </p:nvSpPr>
        <p:spPr>
          <a:xfrm>
            <a:off x="438911" y="918291"/>
            <a:ext cx="5446500" cy="3180956"/>
          </a:xfrm>
        </p:spPr>
        <p:txBody>
          <a:bodyPr vert="horz" lIns="91440" tIns="45720" rIns="91440" bIns="45720" rtlCol="0" anchor="b">
            <a:noAutofit/>
          </a:bodyPr>
          <a:lstStyle/>
          <a:p>
            <a:r>
              <a:rPr lang="en-US" sz="5400" b="1" kern="1200" dirty="0">
                <a:solidFill>
                  <a:schemeClr val="tx1"/>
                </a:solidFill>
                <a:latin typeface="+mn-lt"/>
                <a:ea typeface="+mj-ea"/>
                <a:cs typeface="+mj-cs"/>
              </a:rPr>
              <a:t>This is New … </a:t>
            </a:r>
            <a:br>
              <a:rPr lang="en-US" sz="5400" b="1" kern="1200" dirty="0">
                <a:solidFill>
                  <a:schemeClr val="tx1"/>
                </a:solidFill>
                <a:latin typeface="+mn-lt"/>
                <a:ea typeface="+mj-ea"/>
                <a:cs typeface="+mj-cs"/>
              </a:rPr>
            </a:br>
            <a:r>
              <a:rPr lang="en-US" sz="5400" b="1" kern="1200" dirty="0">
                <a:solidFill>
                  <a:schemeClr val="tx1"/>
                </a:solidFill>
                <a:latin typeface="+mn-lt"/>
                <a:ea typeface="+mj-ea"/>
                <a:cs typeface="+mj-cs"/>
              </a:rPr>
              <a:t>and That’s A Lot … Who Can Help Us and Coach Us?</a:t>
            </a:r>
          </a:p>
        </p:txBody>
      </p:sp>
      <p:sp>
        <p:nvSpPr>
          <p:cNvPr id="65" name="Rectangle 64">
            <a:extLst>
              <a:ext uri="{FF2B5EF4-FFF2-40B4-BE49-F238E27FC236}">
                <a16:creationId xmlns:a16="http://schemas.microsoft.com/office/drawing/2014/main" id="{762DA937-8B55-4317-BD32-98D7AF30E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venir Next LT Pro"/>
            </a:endParaRPr>
          </a:p>
        </p:txBody>
      </p:sp>
      <p:sp>
        <p:nvSpPr>
          <p:cNvPr id="67" name="Rectangle 66">
            <a:extLst>
              <a:ext uri="{FF2B5EF4-FFF2-40B4-BE49-F238E27FC236}">
                <a16:creationId xmlns:a16="http://schemas.microsoft.com/office/drawing/2014/main" id="{C52EE5A8-045B-4D39-8ED1-51333408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4">
            <a:extLst>
              <a:ext uri="{FF2B5EF4-FFF2-40B4-BE49-F238E27FC236}">
                <a16:creationId xmlns:a16="http://schemas.microsoft.com/office/drawing/2014/main" id="{5320B3CE-59E7-27BB-DBDA-E50DD6F1AEF2}"/>
              </a:ext>
            </a:extLst>
          </p:cNvPr>
          <p:cNvSpPr txBox="1">
            <a:spLocks/>
          </p:cNvSpPr>
          <p:nvPr/>
        </p:nvSpPr>
        <p:spPr>
          <a:xfrm>
            <a:off x="275385" y="4607422"/>
            <a:ext cx="5109415" cy="225056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latin typeface="+mn-lt"/>
              </a:rPr>
              <a:t>Answer: </a:t>
            </a:r>
            <a:r>
              <a:rPr lang="en-US" sz="5400" b="1" i="1" dirty="0">
                <a:latin typeface="+mn-lt"/>
              </a:rPr>
              <a:t>District Volunteers and Professionals!</a:t>
            </a:r>
          </a:p>
        </p:txBody>
      </p:sp>
    </p:spTree>
    <p:extLst>
      <p:ext uri="{BB962C8B-B14F-4D97-AF65-F5344CB8AC3E}">
        <p14:creationId xmlns:p14="http://schemas.microsoft.com/office/powerpoint/2010/main" val="61004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par>
                          <p:cTn id="16" fill="hold">
                            <p:stCondLst>
                              <p:cond delay="4500"/>
                            </p:stCondLst>
                            <p:childTnLst>
                              <p:par>
                                <p:cTn id="17" presetID="10" presetClass="entr" presetSubtype="0" fill="hold" grpId="0" nodeType="afterEffect">
                                  <p:stCondLst>
                                    <p:cond delay="500"/>
                                  </p:stCondLst>
                                  <p:iterate>
                                    <p:tmPct val="10000"/>
                                  </p:iterate>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0">
            <a:extLst>
              <a:ext uri="{FF2B5EF4-FFF2-40B4-BE49-F238E27FC236}">
                <a16:creationId xmlns:a16="http://schemas.microsoft.com/office/drawing/2014/main" id="{754DFD36-CDEA-4A58-ABEC-DA9CE2CB2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2">
            <a:extLst>
              <a:ext uri="{FF2B5EF4-FFF2-40B4-BE49-F238E27FC236}">
                <a16:creationId xmlns:a16="http://schemas.microsoft.com/office/drawing/2014/main" id="{F938B951-7EFC-40A2-B198-E73D39DFB3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9" name="Rectangle 13">
              <a:extLst>
                <a:ext uri="{FF2B5EF4-FFF2-40B4-BE49-F238E27FC236}">
                  <a16:creationId xmlns:a16="http://schemas.microsoft.com/office/drawing/2014/main" id="{92E4506E-6A0E-49A0-BC31-8CADBFF3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4">
              <a:extLst>
                <a:ext uri="{FF2B5EF4-FFF2-40B4-BE49-F238E27FC236}">
                  <a16:creationId xmlns:a16="http://schemas.microsoft.com/office/drawing/2014/main" id="{EEED4D51-65BF-4AEE-B596-7CB61A70B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8D1011B0-10AE-5F18-6B55-669EADE6F4EF}"/>
              </a:ext>
            </a:extLst>
          </p:cNvPr>
          <p:cNvSpPr>
            <a:spLocks noGrp="1"/>
          </p:cNvSpPr>
          <p:nvPr>
            <p:ph type="title"/>
          </p:nvPr>
        </p:nvSpPr>
        <p:spPr>
          <a:xfrm>
            <a:off x="139700" y="366639"/>
            <a:ext cx="11938000" cy="675441"/>
          </a:xfrm>
        </p:spPr>
        <p:txBody>
          <a:bodyPr vert="horz" wrap="square" lIns="91440" tIns="45720" rIns="91440" bIns="45720" rtlCol="0" anchor="t">
            <a:noAutofit/>
          </a:bodyPr>
          <a:lstStyle/>
          <a:p>
            <a:r>
              <a:rPr lang="en-US" sz="5400" b="1" kern="1200" dirty="0">
                <a:solidFill>
                  <a:schemeClr val="tx1"/>
                </a:solidFill>
                <a:latin typeface="+mn-lt"/>
                <a:ea typeface="+mj-ea"/>
                <a:cs typeface="+mj-cs"/>
              </a:rPr>
              <a:t>District Coaching Calendar Opportunities</a:t>
            </a:r>
          </a:p>
        </p:txBody>
      </p:sp>
      <p:pic>
        <p:nvPicPr>
          <p:cNvPr id="7" name="Content Placeholder 5">
            <a:extLst>
              <a:ext uri="{FF2B5EF4-FFF2-40B4-BE49-F238E27FC236}">
                <a16:creationId xmlns:a16="http://schemas.microsoft.com/office/drawing/2014/main" id="{4DEF605F-E7ED-EC8E-77F5-1C01F30DFE76}"/>
              </a:ext>
            </a:extLst>
          </p:cNvPr>
          <p:cNvPicPr>
            <a:picLocks noChangeAspect="1"/>
          </p:cNvPicPr>
          <p:nvPr/>
        </p:nvPicPr>
        <p:blipFill>
          <a:blip r:embed="rId3"/>
          <a:stretch>
            <a:fillRect/>
          </a:stretch>
        </p:blipFill>
        <p:spPr>
          <a:xfrm>
            <a:off x="8794856" y="4160276"/>
            <a:ext cx="3332781" cy="2663747"/>
          </a:xfrm>
          <a:prstGeom prst="rect">
            <a:avLst/>
          </a:prstGeom>
        </p:spPr>
      </p:pic>
      <p:sp>
        <p:nvSpPr>
          <p:cNvPr id="8" name="TextBox 7">
            <a:extLst>
              <a:ext uri="{FF2B5EF4-FFF2-40B4-BE49-F238E27FC236}">
                <a16:creationId xmlns:a16="http://schemas.microsoft.com/office/drawing/2014/main" id="{FBDA93CA-2A76-3BF1-3226-2A6965AD9D3E}"/>
              </a:ext>
            </a:extLst>
          </p:cNvPr>
          <p:cNvSpPr txBox="1"/>
          <p:nvPr/>
        </p:nvSpPr>
        <p:spPr>
          <a:xfrm>
            <a:off x="139701" y="1041400"/>
            <a:ext cx="11912600" cy="3046988"/>
          </a:xfrm>
          <a:prstGeom prst="rect">
            <a:avLst/>
          </a:prstGeom>
          <a:noFill/>
        </p:spPr>
        <p:txBody>
          <a:bodyPr wrap="square" rtlCol="0">
            <a:spAutoFit/>
          </a:bodyPr>
          <a:lstStyle/>
          <a:p>
            <a:pPr marL="285750" indent="-285750">
              <a:buFont typeface="Arial" panose="020B0604020202020204" pitchFamily="34" charset="0"/>
              <a:buChar char="•"/>
            </a:pPr>
            <a:r>
              <a:rPr lang="en-US" sz="3200" dirty="0">
                <a:effectLst/>
              </a:rPr>
              <a:t>District Kickoffs in late April, May, or early June</a:t>
            </a:r>
          </a:p>
          <a:p>
            <a:pPr marL="914400" lvl="1" indent="-457200">
              <a:buFont typeface="Courier New" panose="02070309020205020404" pitchFamily="49" charset="0"/>
              <a:buChar char="o"/>
            </a:pPr>
            <a:r>
              <a:rPr lang="en-US" sz="3200" i="0" kern="1200" dirty="0">
                <a:effectLst/>
              </a:rPr>
              <a:t>Review Guide Steps and “</a:t>
            </a:r>
            <a:r>
              <a:rPr lang="en-US" sz="3200" i="1" kern="1200" dirty="0">
                <a:effectLst/>
              </a:rPr>
              <a:t>School Playbook for August School Sign-Up Nights</a:t>
            </a:r>
            <a:r>
              <a:rPr lang="en-US" sz="3200" i="0" kern="1200" dirty="0">
                <a:effectLst/>
              </a:rPr>
              <a:t>”, part of the AAC Membership Plan to help Units</a:t>
            </a:r>
          </a:p>
          <a:p>
            <a:pPr marL="285750" indent="-285750">
              <a:buFont typeface="Arial" panose="020B0604020202020204" pitchFamily="34" charset="0"/>
              <a:buChar char="•"/>
            </a:pPr>
            <a:r>
              <a:rPr lang="en-US" sz="3200" dirty="0">
                <a:effectLst/>
              </a:rPr>
              <a:t>District Back to School Recruiting Prep Parties in July</a:t>
            </a:r>
          </a:p>
          <a:p>
            <a:pPr marL="285750" indent="-285750">
              <a:buFont typeface="Arial" panose="020B0604020202020204" pitchFamily="34" charset="0"/>
              <a:buChar char="•"/>
            </a:pPr>
            <a:r>
              <a:rPr lang="en-US" sz="3200" dirty="0"/>
              <a:t>Roundtable + Commissioner Support any time</a:t>
            </a:r>
          </a:p>
          <a:p>
            <a:pPr marL="285750" indent="-285750">
              <a:buFont typeface="Arial" panose="020B0604020202020204" pitchFamily="34" charset="0"/>
              <a:buChar char="•"/>
            </a:pPr>
            <a:r>
              <a:rPr lang="en-US" sz="3200" dirty="0"/>
              <a:t>District Pro + Volunteer “Coaching Coffees” (or “Planning Pints”)</a:t>
            </a:r>
          </a:p>
        </p:txBody>
      </p:sp>
      <p:pic>
        <p:nvPicPr>
          <p:cNvPr id="11" name="Picture 10">
            <a:extLst>
              <a:ext uri="{FF2B5EF4-FFF2-40B4-BE49-F238E27FC236}">
                <a16:creationId xmlns:a16="http://schemas.microsoft.com/office/drawing/2014/main" id="{CC652DAD-C86B-CB73-6C8D-C05A14D3EBAD}"/>
              </a:ext>
            </a:extLst>
          </p:cNvPr>
          <p:cNvPicPr>
            <a:picLocks noChangeAspect="1"/>
          </p:cNvPicPr>
          <p:nvPr/>
        </p:nvPicPr>
        <p:blipFill>
          <a:blip r:embed="rId4"/>
          <a:stretch>
            <a:fillRect/>
          </a:stretch>
        </p:blipFill>
        <p:spPr>
          <a:xfrm>
            <a:off x="235952" y="4346363"/>
            <a:ext cx="8379248" cy="1789742"/>
          </a:xfrm>
          <a:prstGeom prst="rect">
            <a:avLst/>
          </a:prstGeom>
        </p:spPr>
      </p:pic>
    </p:spTree>
    <p:extLst>
      <p:ext uri="{BB962C8B-B14F-4D97-AF65-F5344CB8AC3E}">
        <p14:creationId xmlns:p14="http://schemas.microsoft.com/office/powerpoint/2010/main" val="142677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750"/>
                            </p:stCondLst>
                            <p:childTnLst>
                              <p:par>
                                <p:cTn id="9" presetID="10" presetClass="entr" presetSubtype="0" fill="hold"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250"/>
                                        <p:tgtEl>
                                          <p:spTgt spid="7"/>
                                        </p:tgtEl>
                                      </p:cBhvr>
                                    </p:animEffect>
                                  </p:childTnLst>
                                </p:cTn>
                              </p:par>
                            </p:childTnLst>
                          </p:cTn>
                        </p:par>
                        <p:par>
                          <p:cTn id="12" fill="hold">
                            <p:stCondLst>
                              <p:cond delay="3500"/>
                            </p:stCondLst>
                            <p:childTnLst>
                              <p:par>
                                <p:cTn id="13" presetID="10" presetClass="entr" presetSubtype="0" fill="hold" nodeType="afterEffect">
                                  <p:stCondLst>
                                    <p:cond delay="50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1250"/>
                                        <p:tgtEl>
                                          <p:spTgt spid="8">
                                            <p:txEl>
                                              <p:pRg st="0" end="0"/>
                                            </p:txEl>
                                          </p:spTgt>
                                        </p:tgtEl>
                                      </p:cBhvr>
                                    </p:animEffect>
                                  </p:childTnLst>
                                </p:cTn>
                              </p:par>
                            </p:childTnLst>
                          </p:cTn>
                        </p:par>
                        <p:par>
                          <p:cTn id="16" fill="hold">
                            <p:stCondLst>
                              <p:cond delay="5250"/>
                            </p:stCondLst>
                            <p:childTnLst>
                              <p:par>
                                <p:cTn id="17" presetID="10" presetClass="entr" presetSubtype="0" fill="hold" nodeType="afterEffect">
                                  <p:stCondLst>
                                    <p:cond delay="50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1250"/>
                                        <p:tgtEl>
                                          <p:spTgt spid="8">
                                            <p:txEl>
                                              <p:pRg st="1" end="1"/>
                                            </p:txEl>
                                          </p:spTgt>
                                        </p:tgtEl>
                                      </p:cBhvr>
                                    </p:animEffect>
                                  </p:childTnLst>
                                </p:cTn>
                              </p:par>
                            </p:childTnLst>
                          </p:cTn>
                        </p:par>
                        <p:par>
                          <p:cTn id="20" fill="hold">
                            <p:stCondLst>
                              <p:cond delay="7000"/>
                            </p:stCondLst>
                            <p:childTnLst>
                              <p:par>
                                <p:cTn id="21" presetID="10" presetClass="entr" presetSubtype="0" fill="hold" nodeType="afterEffect">
                                  <p:stCondLst>
                                    <p:cond delay="500"/>
                                  </p:stCondLst>
                                  <p:childTnLst>
                                    <p:set>
                                      <p:cBhvr>
                                        <p:cTn id="22" dur="1" fill="hold">
                                          <p:stCondLst>
                                            <p:cond delay="0"/>
                                          </p:stCondLst>
                                        </p:cTn>
                                        <p:tgtEl>
                                          <p:spTgt spid="8">
                                            <p:txEl>
                                              <p:pRg st="2" end="2"/>
                                            </p:txEl>
                                          </p:spTgt>
                                        </p:tgtEl>
                                        <p:attrNameLst>
                                          <p:attrName>style.visibility</p:attrName>
                                        </p:attrNameLst>
                                      </p:cBhvr>
                                      <p:to>
                                        <p:strVal val="visible"/>
                                      </p:to>
                                    </p:set>
                                    <p:animEffect transition="in" filter="fade">
                                      <p:cBhvr>
                                        <p:cTn id="23" dur="1250"/>
                                        <p:tgtEl>
                                          <p:spTgt spid="8">
                                            <p:txEl>
                                              <p:pRg st="2" end="2"/>
                                            </p:txEl>
                                          </p:spTgt>
                                        </p:tgtEl>
                                      </p:cBhvr>
                                    </p:animEffect>
                                  </p:childTnLst>
                                </p:cTn>
                              </p:par>
                            </p:childTnLst>
                          </p:cTn>
                        </p:par>
                        <p:par>
                          <p:cTn id="24" fill="hold">
                            <p:stCondLst>
                              <p:cond delay="8750"/>
                            </p:stCondLst>
                            <p:childTnLst>
                              <p:par>
                                <p:cTn id="25" presetID="10" presetClass="entr" presetSubtype="0" fill="hold" nodeType="afterEffect">
                                  <p:stCondLst>
                                    <p:cond delay="50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fade">
                                      <p:cBhvr>
                                        <p:cTn id="27" dur="1250"/>
                                        <p:tgtEl>
                                          <p:spTgt spid="8">
                                            <p:txEl>
                                              <p:pRg st="3" end="3"/>
                                            </p:txEl>
                                          </p:spTgt>
                                        </p:tgtEl>
                                      </p:cBhvr>
                                    </p:animEffect>
                                  </p:childTnLst>
                                </p:cTn>
                              </p:par>
                            </p:childTnLst>
                          </p:cTn>
                        </p:par>
                        <p:par>
                          <p:cTn id="28" fill="hold">
                            <p:stCondLst>
                              <p:cond delay="10500"/>
                            </p:stCondLst>
                            <p:childTnLst>
                              <p:par>
                                <p:cTn id="29" presetID="10" presetClass="entr" presetSubtype="0" fill="hold" nodeType="afterEffect">
                                  <p:stCondLst>
                                    <p:cond delay="500"/>
                                  </p:stCondLst>
                                  <p:childTnLst>
                                    <p:set>
                                      <p:cBhvr>
                                        <p:cTn id="30" dur="1" fill="hold">
                                          <p:stCondLst>
                                            <p:cond delay="0"/>
                                          </p:stCondLst>
                                        </p:cTn>
                                        <p:tgtEl>
                                          <p:spTgt spid="8">
                                            <p:txEl>
                                              <p:pRg st="4" end="4"/>
                                            </p:txEl>
                                          </p:spTgt>
                                        </p:tgtEl>
                                        <p:attrNameLst>
                                          <p:attrName>style.visibility</p:attrName>
                                        </p:attrNameLst>
                                      </p:cBhvr>
                                      <p:to>
                                        <p:strVal val="visible"/>
                                      </p:to>
                                    </p:set>
                                    <p:animEffect transition="in" filter="fade">
                                      <p:cBhvr>
                                        <p:cTn id="31" dur="1250"/>
                                        <p:tgtEl>
                                          <p:spTgt spid="8">
                                            <p:txEl>
                                              <p:pRg st="4" end="4"/>
                                            </p:txEl>
                                          </p:spTgt>
                                        </p:tgtEl>
                                      </p:cBhvr>
                                    </p:animEffect>
                                  </p:childTnLst>
                                </p:cTn>
                              </p:par>
                            </p:childTnLst>
                          </p:cTn>
                        </p:par>
                        <p:par>
                          <p:cTn id="32" fill="hold">
                            <p:stCondLst>
                              <p:cond delay="12250"/>
                            </p:stCondLst>
                            <p:childTnLst>
                              <p:par>
                                <p:cTn id="33" presetID="10" presetClass="entr" presetSubtype="0" fill="hold" nodeType="afterEffect">
                                  <p:stCondLst>
                                    <p:cond delay="5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40674" y="365126"/>
            <a:ext cx="7965831" cy="1322998"/>
          </a:xfrm>
        </p:spPr>
        <p:txBody>
          <a:bodyPr vert="horz" lIns="91440" tIns="45720" rIns="91440" bIns="45720" rtlCol="0" anchor="ctr">
            <a:normAutofit/>
          </a:bodyPr>
          <a:lstStyle/>
          <a:p>
            <a:r>
              <a:rPr lang="en-US" sz="6000" b="1" dirty="0">
                <a:latin typeface="Helvetica Neue Medium"/>
              </a:rPr>
              <a:t>Sign-Up Follow-Up</a:t>
            </a:r>
          </a:p>
        </p:txBody>
      </p:sp>
      <p:sp>
        <p:nvSpPr>
          <p:cNvPr id="3" name="Content Placeholder 2"/>
          <p:cNvSpPr>
            <a:spLocks noGrp="1"/>
          </p:cNvSpPr>
          <p:nvPr>
            <p:ph sz="half" idx="1"/>
          </p:nvPr>
        </p:nvSpPr>
        <p:spPr>
          <a:xfrm>
            <a:off x="281354" y="1688124"/>
            <a:ext cx="5962784" cy="4804751"/>
          </a:xfrm>
        </p:spPr>
        <p:txBody>
          <a:bodyPr vert="horz" lIns="91440" tIns="45720" rIns="91440" bIns="45720" rtlCol="0">
            <a:noAutofit/>
          </a:bodyPr>
          <a:lstStyle/>
          <a:p>
            <a:pPr marL="0" indent="0">
              <a:buNone/>
            </a:pPr>
            <a:r>
              <a:rPr lang="en-US" sz="3000" dirty="0">
                <a:latin typeface="Helvetica Neue Medium"/>
              </a:rPr>
              <a:t>Get Applications as they say “yes”</a:t>
            </a:r>
          </a:p>
          <a:p>
            <a:pPr marL="228600" lvl="1">
              <a:spcBef>
                <a:spcPts val="1000"/>
              </a:spcBef>
            </a:pPr>
            <a:r>
              <a:rPr lang="en-US" sz="3000" dirty="0">
                <a:latin typeface="Helvetica Neue Medium"/>
              </a:rPr>
              <a:t>But many families will not say “yes” right away</a:t>
            </a:r>
          </a:p>
          <a:p>
            <a:pPr marL="0" lvl="1" indent="0">
              <a:spcBef>
                <a:spcPts val="1000"/>
              </a:spcBef>
              <a:buNone/>
            </a:pPr>
            <a:r>
              <a:rPr lang="en-US" sz="3000" dirty="0">
                <a:latin typeface="Helvetica Neue Medium"/>
              </a:rPr>
              <a:t>After any Sign-Up Event … promote your next Fun Events</a:t>
            </a:r>
          </a:p>
          <a:p>
            <a:r>
              <a:rPr lang="en-US" sz="3000" dirty="0">
                <a:latin typeface="Helvetica Neue Medium"/>
              </a:rPr>
              <a:t>Call, Text + Email the “maybes” – invite to your next Fun Den + Pack Events to “test drive” Cub Scouting in your Den + Pack</a:t>
            </a:r>
          </a:p>
          <a:p>
            <a:pPr marL="228600" lvl="1">
              <a:spcBef>
                <a:spcPts val="1000"/>
              </a:spcBef>
            </a:pPr>
            <a:r>
              <a:rPr lang="en-US" sz="3000" dirty="0">
                <a:latin typeface="Helvetica Neue Medium"/>
              </a:rPr>
              <a:t>At Fun Events, reel them in!</a:t>
            </a:r>
          </a:p>
        </p:txBody>
      </p:sp>
      <p:pic>
        <p:nvPicPr>
          <p:cNvPr id="4" name="Picture 3">
            <a:extLst>
              <a:ext uri="{FF2B5EF4-FFF2-40B4-BE49-F238E27FC236}">
                <a16:creationId xmlns:a16="http://schemas.microsoft.com/office/drawing/2014/main" id="{CD3DB7B5-B3EE-D419-6F1E-A7C43A2AFBD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Slide Number Placeholder 4"/>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68114CF-4E84-47ED-B05E-93ED0DB8D268}" type="slidenum">
              <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67</a:t>
            </a:fld>
            <a:endParaRPr kumimoji="0" lang="en-US"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6161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childTnLst>
                                </p:cTn>
                              </p:par>
                            </p:childTnLst>
                          </p:cTn>
                        </p:par>
                        <p:par>
                          <p:cTn id="20" fill="hold">
                            <p:stCondLst>
                              <p:cond delay="6000"/>
                            </p:stCondLst>
                            <p:childTnLst>
                              <p:par>
                                <p:cTn id="21" presetID="10" presetClass="entr" presetSubtype="0" fill="hold" nodeType="afterEffect">
                                  <p:stCondLst>
                                    <p:cond delay="5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childTnLst>
                                </p:cTn>
                              </p:par>
                            </p:childTnLst>
                          </p:cTn>
                        </p:par>
                        <p:par>
                          <p:cTn id="24" fill="hold">
                            <p:stCondLst>
                              <p:cond delay="7500"/>
                            </p:stCondLst>
                            <p:childTnLst>
                              <p:par>
                                <p:cTn id="25" presetID="10" presetClass="entr" presetSubtype="0" fill="hold" nodeType="afterEffect">
                                  <p:stCondLst>
                                    <p:cond delay="50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childTnLst>
                                </p:cTn>
                              </p:par>
                            </p:childTnLst>
                          </p:cTn>
                        </p:par>
                        <p:par>
                          <p:cTn id="28" fill="hold">
                            <p:stCondLst>
                              <p:cond delay="9000"/>
                            </p:stCondLst>
                            <p:childTnLst>
                              <p:par>
                                <p:cTn id="29" presetID="10" presetClass="entr" presetSubtype="0" fill="hold" nodeType="afterEffect">
                                  <p:stCondLst>
                                    <p:cond delay="50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56BC94B-C895-43B4-8106-5E361217C6B7}"/>
              </a:ext>
            </a:extLst>
          </p:cNvPr>
          <p:cNvSpPr>
            <a:spLocks noGrp="1"/>
          </p:cNvSpPr>
          <p:nvPr>
            <p:ph type="title"/>
          </p:nvPr>
        </p:nvSpPr>
        <p:spPr>
          <a:xfrm>
            <a:off x="4406900" y="4808208"/>
            <a:ext cx="7294770" cy="1021092"/>
          </a:xfrm>
        </p:spPr>
        <p:txBody>
          <a:bodyPr vert="horz" lIns="91440" tIns="45720" rIns="91440" bIns="45720" rtlCol="0" anchor="b">
            <a:noAutofit/>
          </a:bodyPr>
          <a:lstStyle/>
          <a:p>
            <a:pPr algn="ctr"/>
            <a:r>
              <a:rPr lang="en-US" sz="4800" b="1" kern="1200" dirty="0">
                <a:solidFill>
                  <a:srgbClr val="FFFFFF"/>
                </a:solidFill>
                <a:latin typeface="+mn-lt"/>
              </a:rPr>
              <a:t>Step 6:  More Activities</a:t>
            </a:r>
            <a:br>
              <a:rPr lang="en-US" sz="4800" b="1" kern="1200" dirty="0">
                <a:solidFill>
                  <a:srgbClr val="FFFFFF"/>
                </a:solidFill>
                <a:latin typeface="Rockwell" panose="02060603020205020403" pitchFamily="18" charset="0"/>
              </a:rPr>
            </a:br>
            <a:r>
              <a:rPr lang="en-US" sz="2400" b="1" kern="1200" dirty="0">
                <a:solidFill>
                  <a:srgbClr val="FFFFFF"/>
                </a:solidFill>
                <a:latin typeface="Rockwell" panose="02060603020205020403" pitchFamily="18" charset="0"/>
              </a:rPr>
              <a:t> </a:t>
            </a:r>
            <a:endParaRPr lang="en-US" sz="4000" kern="1200" dirty="0">
              <a:solidFill>
                <a:srgbClr val="FFFFFF"/>
              </a:solidFill>
              <a:latin typeface="+mn-lt"/>
            </a:endParaRPr>
          </a:p>
        </p:txBody>
      </p:sp>
      <p:pic>
        <p:nvPicPr>
          <p:cNvPr id="6" name="Picture 5">
            <a:extLst>
              <a:ext uri="{FF2B5EF4-FFF2-40B4-BE49-F238E27FC236}">
                <a16:creationId xmlns:a16="http://schemas.microsoft.com/office/drawing/2014/main" id="{6D36DCA4-F7CB-4D43-8EE4-B9134FD1938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5"/>
          <a:stretch/>
        </p:blipFill>
        <p:spPr>
          <a:xfrm>
            <a:off x="307840" y="321732"/>
            <a:ext cx="3793472" cy="4111323"/>
          </a:xfrm>
          <a:prstGeom prst="rect">
            <a:avLst/>
          </a:prstGeom>
        </p:spPr>
      </p:pic>
      <p:pic>
        <p:nvPicPr>
          <p:cNvPr id="10" name="Picture 9">
            <a:extLst>
              <a:ext uri="{FF2B5EF4-FFF2-40B4-BE49-F238E27FC236}">
                <a16:creationId xmlns:a16="http://schemas.microsoft.com/office/drawing/2014/main" id="{229B7332-0CD9-4A5F-ACF1-B9F7E8EBF3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2"/>
          <a:stretch/>
        </p:blipFill>
        <p:spPr>
          <a:xfrm>
            <a:off x="4194959" y="321734"/>
            <a:ext cx="3797570" cy="2010551"/>
          </a:xfrm>
          <a:prstGeom prst="rect">
            <a:avLst/>
          </a:prstGeom>
        </p:spPr>
      </p:pic>
      <p:pic>
        <p:nvPicPr>
          <p:cNvPr id="14" name="Picture 13" descr="A picture containing person, child, outdoor, sport&#10;&#10;Description automatically generated">
            <a:extLst>
              <a:ext uri="{FF2B5EF4-FFF2-40B4-BE49-F238E27FC236}">
                <a16:creationId xmlns:a16="http://schemas.microsoft.com/office/drawing/2014/main" id="{0225E07A-CD87-4EA3-8562-69C9263FD78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b="-4"/>
          <a:stretch/>
        </p:blipFill>
        <p:spPr>
          <a:xfrm>
            <a:off x="4190180" y="2422097"/>
            <a:ext cx="3794760" cy="2013804"/>
          </a:xfrm>
          <a:prstGeom prst="rect">
            <a:avLst/>
          </a:prstGeom>
        </p:spPr>
      </p:pic>
      <p:pic>
        <p:nvPicPr>
          <p:cNvPr id="12" name="Picture 11" descr="A picture containing tree, person, outdoor, park&#10;&#10;Description automatically generated">
            <a:extLst>
              <a:ext uri="{FF2B5EF4-FFF2-40B4-BE49-F238E27FC236}">
                <a16:creationId xmlns:a16="http://schemas.microsoft.com/office/drawing/2014/main" id="{9CAC6A8F-C45A-44C0-937F-B7F97F686EA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07840" y="4525715"/>
            <a:ext cx="3794760" cy="2010551"/>
          </a:xfrm>
          <a:prstGeom prst="rect">
            <a:avLst/>
          </a:prstGeom>
        </p:spPr>
      </p:pic>
      <p:cxnSp>
        <p:nvCxnSpPr>
          <p:cNvPr id="21" name="Straight Connector 20">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BA72914-625D-0EFB-201B-0D210FF5719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010114" y="320015"/>
            <a:ext cx="4105824" cy="4113040"/>
          </a:xfrm>
          <a:prstGeom prst="rect">
            <a:avLst/>
          </a:prstGeom>
        </p:spPr>
      </p:pic>
      <p:sp>
        <p:nvSpPr>
          <p:cNvPr id="3" name="Title 1">
            <a:extLst>
              <a:ext uri="{FF2B5EF4-FFF2-40B4-BE49-F238E27FC236}">
                <a16:creationId xmlns:a16="http://schemas.microsoft.com/office/drawing/2014/main" id="{C3D0F286-D613-BE6E-68B5-B7026785F4F1}"/>
              </a:ext>
            </a:extLst>
          </p:cNvPr>
          <p:cNvSpPr txBox="1">
            <a:spLocks/>
          </p:cNvSpPr>
          <p:nvPr/>
        </p:nvSpPr>
        <p:spPr>
          <a:xfrm>
            <a:off x="4495800" y="5589387"/>
            <a:ext cx="7104974" cy="9130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FFFFFF"/>
                </a:solidFill>
                <a:latin typeface="+mn-lt"/>
              </a:rPr>
              <a:t>Keep It Simple Make It Fun</a:t>
            </a:r>
            <a:endParaRPr lang="en-US" sz="4000" dirty="0">
              <a:solidFill>
                <a:srgbClr val="FFFFFF"/>
              </a:solidFill>
              <a:latin typeface="+mn-lt"/>
            </a:endParaRPr>
          </a:p>
        </p:txBody>
      </p:sp>
    </p:spTree>
    <p:extLst>
      <p:ext uri="{BB962C8B-B14F-4D97-AF65-F5344CB8AC3E}">
        <p14:creationId xmlns:p14="http://schemas.microsoft.com/office/powerpoint/2010/main" val="204120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750"/>
                            </p:stCondLst>
                            <p:childTnLst>
                              <p:par>
                                <p:cTn id="9" presetID="10" presetClass="entr" presetSubtype="0" fill="hold" nodeType="afterEffect">
                                  <p:stCondLst>
                                    <p:cond delay="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500"/>
                            </p:stCondLst>
                            <p:childTnLst>
                              <p:par>
                                <p:cTn id="13" presetID="10" presetClass="entr" presetSubtype="0" fill="hold" nodeType="after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2250"/>
                            </p:stCondLst>
                            <p:childTnLst>
                              <p:par>
                                <p:cTn id="17" presetID="10" presetClass="entr" presetSubtype="0" fill="hold" nodeType="afterEffect">
                                  <p:stCondLst>
                                    <p:cond delay="2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3000"/>
                            </p:stCondLst>
                            <p:childTnLst>
                              <p:par>
                                <p:cTn id="21" presetID="10" presetClass="entr" presetSubtype="0" fill="hold" nodeType="afterEffect">
                                  <p:stCondLst>
                                    <p:cond delay="25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3750"/>
                            </p:stCondLst>
                            <p:childTnLst>
                              <p:par>
                                <p:cTn id="25" presetID="10" presetClass="entr" presetSubtype="0" fill="hold" nodeType="afterEffect">
                                  <p:stCondLst>
                                    <p:cond delay="25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4500"/>
                            </p:stCondLst>
                            <p:childTnLst>
                              <p:par>
                                <p:cTn id="29" presetID="10" presetClass="entr" presetSubtype="0" fill="hold" grpId="0" nodeType="afterEffect">
                                  <p:stCondLst>
                                    <p:cond delay="25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5">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7A464BDD-351B-33C0-AE92-3CB949EBD1B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17636" y="321734"/>
            <a:ext cx="3797570" cy="2010551"/>
          </a:xfrm>
          <a:prstGeom prst="rect">
            <a:avLst/>
          </a:prstGeom>
        </p:spPr>
      </p:pic>
      <p:pic>
        <p:nvPicPr>
          <p:cNvPr id="8" name="Picture 7">
            <a:extLst>
              <a:ext uri="{FF2B5EF4-FFF2-40B4-BE49-F238E27FC236}">
                <a16:creationId xmlns:a16="http://schemas.microsoft.com/office/drawing/2014/main" id="{0C6BD29A-B353-B505-4F2F-D1365273EBD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17634" y="2422097"/>
            <a:ext cx="3794760" cy="2013804"/>
          </a:xfrm>
          <a:prstGeom prst="rect">
            <a:avLst/>
          </a:prstGeom>
        </p:spPr>
      </p:pic>
      <p:pic>
        <p:nvPicPr>
          <p:cNvPr id="5" name="Picture 4">
            <a:extLst>
              <a:ext uri="{FF2B5EF4-FFF2-40B4-BE49-F238E27FC236}">
                <a16:creationId xmlns:a16="http://schemas.microsoft.com/office/drawing/2014/main" id="{573469F9-5A78-085A-C694-D06C43BB67D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202549" y="321732"/>
            <a:ext cx="3793472" cy="4111323"/>
          </a:xfrm>
          <a:prstGeom prst="rect">
            <a:avLst/>
          </a:prstGeom>
        </p:spPr>
      </p:pic>
      <p:pic>
        <p:nvPicPr>
          <p:cNvPr id="4" name="Picture 3">
            <a:extLst>
              <a:ext uri="{FF2B5EF4-FFF2-40B4-BE49-F238E27FC236}">
                <a16:creationId xmlns:a16="http://schemas.microsoft.com/office/drawing/2014/main" id="{E282BFB8-E51C-300B-C3A6-A262B3054E2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086176" y="321733"/>
            <a:ext cx="3797984" cy="4111321"/>
          </a:xfrm>
          <a:prstGeom prst="rect">
            <a:avLst/>
          </a:prstGeom>
        </p:spPr>
      </p:pic>
      <p:pic>
        <p:nvPicPr>
          <p:cNvPr id="7" name="Picture 6">
            <a:extLst>
              <a:ext uri="{FF2B5EF4-FFF2-40B4-BE49-F238E27FC236}">
                <a16:creationId xmlns:a16="http://schemas.microsoft.com/office/drawing/2014/main" id="{A01D32E9-F044-141C-2B09-DEFA8AAAF397}"/>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17634" y="4525715"/>
            <a:ext cx="3794760" cy="2010551"/>
          </a:xfrm>
          <a:prstGeom prst="rect">
            <a:avLst/>
          </a:prstGeom>
        </p:spPr>
      </p:pic>
      <p:cxnSp>
        <p:nvCxnSpPr>
          <p:cNvPr id="31" name="Straight Connector 27">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1D7DDD3A-785D-1599-ED0D-F20CBFBE46FA}"/>
              </a:ext>
            </a:extLst>
          </p:cNvPr>
          <p:cNvSpPr txBox="1">
            <a:spLocks/>
          </p:cNvSpPr>
          <p:nvPr/>
        </p:nvSpPr>
        <p:spPr>
          <a:xfrm>
            <a:off x="4406900" y="4808208"/>
            <a:ext cx="7294770" cy="102109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FFFFFF"/>
                </a:solidFill>
                <a:latin typeface="+mn-lt"/>
              </a:rPr>
              <a:t>Year-Round Recruiting?</a:t>
            </a:r>
            <a:br>
              <a:rPr lang="en-US" sz="4800" b="1" dirty="0">
                <a:solidFill>
                  <a:srgbClr val="FFFFFF"/>
                </a:solidFill>
                <a:latin typeface="Rockwell" panose="02060603020205020403" pitchFamily="18" charset="0"/>
              </a:rPr>
            </a:br>
            <a:r>
              <a:rPr lang="en-US" sz="2400" b="1" dirty="0">
                <a:solidFill>
                  <a:srgbClr val="FFFFFF"/>
                </a:solidFill>
                <a:latin typeface="Rockwell" panose="02060603020205020403" pitchFamily="18" charset="0"/>
              </a:rPr>
              <a:t> </a:t>
            </a:r>
            <a:endParaRPr lang="en-US" sz="4000" dirty="0">
              <a:solidFill>
                <a:srgbClr val="FFFFFF"/>
              </a:solidFill>
              <a:latin typeface="+mn-lt"/>
            </a:endParaRPr>
          </a:p>
        </p:txBody>
      </p:sp>
      <p:sp>
        <p:nvSpPr>
          <p:cNvPr id="16" name="Title 1">
            <a:extLst>
              <a:ext uri="{FF2B5EF4-FFF2-40B4-BE49-F238E27FC236}">
                <a16:creationId xmlns:a16="http://schemas.microsoft.com/office/drawing/2014/main" id="{869D349B-EB34-50A6-FC5D-02D8B4C7EEE6}"/>
              </a:ext>
            </a:extLst>
          </p:cNvPr>
          <p:cNvSpPr txBox="1">
            <a:spLocks/>
          </p:cNvSpPr>
          <p:nvPr/>
        </p:nvSpPr>
        <p:spPr>
          <a:xfrm>
            <a:off x="4495800" y="5589387"/>
            <a:ext cx="7104974" cy="9130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FFFFFF"/>
                </a:solidFill>
                <a:latin typeface="+mn-lt"/>
              </a:rPr>
              <a:t>Yes – Recruit When You Want</a:t>
            </a:r>
            <a:endParaRPr lang="en-US" sz="4000" dirty="0">
              <a:solidFill>
                <a:srgbClr val="FFFFFF"/>
              </a:solidFill>
              <a:latin typeface="+mn-lt"/>
            </a:endParaRPr>
          </a:p>
        </p:txBody>
      </p:sp>
    </p:spTree>
    <p:extLst>
      <p:ext uri="{BB962C8B-B14F-4D97-AF65-F5344CB8AC3E}">
        <p14:creationId xmlns:p14="http://schemas.microsoft.com/office/powerpoint/2010/main" val="692839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750"/>
                            </p:stCondLst>
                            <p:childTnLst>
                              <p:par>
                                <p:cTn id="9" presetID="10" presetClass="entr" presetSubtype="0" fill="hold"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500"/>
                            </p:stCondLst>
                            <p:childTnLst>
                              <p:par>
                                <p:cTn id="13" presetID="10" presetClass="entr" presetSubtype="0" fill="hold" nodeType="after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250"/>
                            </p:stCondLst>
                            <p:childTnLst>
                              <p:par>
                                <p:cTn id="17" presetID="10" presetClass="entr" presetSubtype="0" fill="hold" nodeType="afterEffect">
                                  <p:stCondLst>
                                    <p:cond delay="25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3000"/>
                            </p:stCondLst>
                            <p:childTnLst>
                              <p:par>
                                <p:cTn id="21" presetID="10" presetClass="entr" presetSubtype="0" fill="hold" nodeType="after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3750"/>
                            </p:stCondLst>
                            <p:childTnLst>
                              <p:par>
                                <p:cTn id="25" presetID="10" presetClass="entr" presetSubtype="0" fill="hold" nodeType="afterEffect">
                                  <p:stCondLst>
                                    <p:cond delay="25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4500"/>
                            </p:stCondLst>
                            <p:childTnLst>
                              <p:par>
                                <p:cTn id="29" presetID="10" presetClass="entr" presetSubtype="0" fill="hold" grpId="0" nodeType="after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c 10">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E03135-15EF-A9AF-32C5-F8E0EA912851}"/>
              </a:ext>
            </a:extLst>
          </p:cNvPr>
          <p:cNvSpPr>
            <a:spLocks noGrp="1"/>
          </p:cNvSpPr>
          <p:nvPr>
            <p:ph type="title"/>
          </p:nvPr>
        </p:nvSpPr>
        <p:spPr>
          <a:xfrm>
            <a:off x="133005" y="795509"/>
            <a:ext cx="4602988" cy="1266047"/>
          </a:xfrm>
        </p:spPr>
        <p:txBody>
          <a:bodyPr vert="horz" lIns="91440" tIns="45720" rIns="91440" bIns="45720" rtlCol="0" anchor="b">
            <a:normAutofit/>
          </a:bodyPr>
          <a:lstStyle/>
          <a:p>
            <a:pPr algn="ctr"/>
            <a:r>
              <a:rPr lang="en-US" sz="6000" b="1" dirty="0">
                <a:solidFill>
                  <a:srgbClr val="FFFFFF"/>
                </a:solidFill>
                <a:latin typeface="+mn-lt"/>
              </a:rPr>
              <a:t>Our Six Steps</a:t>
            </a:r>
          </a:p>
        </p:txBody>
      </p:sp>
      <p:sp>
        <p:nvSpPr>
          <p:cNvPr id="13" name="Oval 12">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AA8CF4B3-26AE-3D77-3E12-CC0B9C9FBA38}"/>
              </a:ext>
            </a:extLst>
          </p:cNvPr>
          <p:cNvSpPr txBox="1">
            <a:spLocks/>
          </p:cNvSpPr>
          <p:nvPr/>
        </p:nvSpPr>
        <p:spPr>
          <a:xfrm>
            <a:off x="133004" y="2548424"/>
            <a:ext cx="5139083" cy="184120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FFFFFF"/>
                </a:solidFill>
                <a:latin typeface="+mn-lt"/>
              </a:rPr>
              <a:t>It is a Cycle Starting with Activities – Ending with More Activities</a:t>
            </a:r>
          </a:p>
        </p:txBody>
      </p:sp>
      <p:sp>
        <p:nvSpPr>
          <p:cNvPr id="5" name="Title 1">
            <a:extLst>
              <a:ext uri="{FF2B5EF4-FFF2-40B4-BE49-F238E27FC236}">
                <a16:creationId xmlns:a16="http://schemas.microsoft.com/office/drawing/2014/main" id="{BC7C2E68-90B5-E4A5-A769-EBAC23DFC91B}"/>
              </a:ext>
            </a:extLst>
          </p:cNvPr>
          <p:cNvSpPr txBox="1">
            <a:spLocks/>
          </p:cNvSpPr>
          <p:nvPr/>
        </p:nvSpPr>
        <p:spPr>
          <a:xfrm>
            <a:off x="36735" y="5107721"/>
            <a:ext cx="4602988" cy="1442708"/>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a:solidFill>
                  <a:srgbClr val="FFFFFF"/>
                </a:solidFill>
                <a:latin typeface="+mn-lt"/>
              </a:rPr>
              <a:t>Recruiting is not “One and Done”</a:t>
            </a:r>
          </a:p>
        </p:txBody>
      </p:sp>
      <p:pic>
        <p:nvPicPr>
          <p:cNvPr id="7" name="Picture 6">
            <a:extLst>
              <a:ext uri="{FF2B5EF4-FFF2-40B4-BE49-F238E27FC236}">
                <a16:creationId xmlns:a16="http://schemas.microsoft.com/office/drawing/2014/main" id="{F0B5E93B-09CB-5EEA-7A55-3AE05AF23F6B}"/>
              </a:ext>
            </a:extLst>
          </p:cNvPr>
          <p:cNvPicPr>
            <a:picLocks noChangeAspect="1"/>
          </p:cNvPicPr>
          <p:nvPr/>
        </p:nvPicPr>
        <p:blipFill>
          <a:blip r:embed="rId3"/>
          <a:stretch>
            <a:fillRect/>
          </a:stretch>
        </p:blipFill>
        <p:spPr>
          <a:xfrm>
            <a:off x="5710237" y="52387"/>
            <a:ext cx="6562725" cy="6753225"/>
          </a:xfrm>
          <a:prstGeom prst="rect">
            <a:avLst/>
          </a:prstGeom>
        </p:spPr>
      </p:pic>
    </p:spTree>
    <p:extLst>
      <p:ext uri="{BB962C8B-B14F-4D97-AF65-F5344CB8AC3E}">
        <p14:creationId xmlns:p14="http://schemas.microsoft.com/office/powerpoint/2010/main" val="385052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750"/>
                            </p:stCondLst>
                            <p:childTnLst>
                              <p:par>
                                <p:cTn id="9" presetID="10" presetClass="entr" presetSubtype="0" fill="hold"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250"/>
                                        <p:tgtEl>
                                          <p:spTgt spid="7"/>
                                        </p:tgtEl>
                                      </p:cBhvr>
                                    </p:animEffect>
                                  </p:childTnLst>
                                </p:cTn>
                              </p:par>
                            </p:childTnLst>
                          </p:cTn>
                        </p:par>
                        <p:par>
                          <p:cTn id="12" fill="hold">
                            <p:stCondLst>
                              <p:cond delay="3500"/>
                            </p:stCondLst>
                            <p:childTnLst>
                              <p:par>
                                <p:cTn id="13" presetID="10" presetClass="entr" presetSubtype="0" fill="hold" grpId="0" nodeType="after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250"/>
                                        <p:tgtEl>
                                          <p:spTgt spid="5"/>
                                        </p:tgtEl>
                                      </p:cBhvr>
                                    </p:animEffect>
                                  </p:childTnLst>
                                </p:cTn>
                              </p:par>
                            </p:childTnLst>
                          </p:cTn>
                        </p:par>
                        <p:par>
                          <p:cTn id="16" fill="hold">
                            <p:stCondLst>
                              <p:cond delay="5250"/>
                            </p:stCondLst>
                            <p:childTnLst>
                              <p:par>
                                <p:cTn id="17" presetID="10" presetClass="entr" presetSubtype="0" fill="hold" grpId="0" nodeType="afterEffect">
                                  <p:stCondLst>
                                    <p:cond delay="5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1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itle 2">
            <a:extLst>
              <a:ext uri="{FF2B5EF4-FFF2-40B4-BE49-F238E27FC236}">
                <a16:creationId xmlns:a16="http://schemas.microsoft.com/office/drawing/2014/main" id="{D1CD93B7-2A42-86A3-F428-9471C27381F5}"/>
              </a:ext>
            </a:extLst>
          </p:cNvPr>
          <p:cNvSpPr>
            <a:spLocks noGrp="1"/>
          </p:cNvSpPr>
          <p:nvPr>
            <p:ph type="title"/>
          </p:nvPr>
        </p:nvSpPr>
        <p:spPr>
          <a:xfrm>
            <a:off x="354105" y="366003"/>
            <a:ext cx="3386622" cy="1861808"/>
          </a:xfrm>
        </p:spPr>
        <p:txBody>
          <a:bodyPr vert="horz" lIns="91440" tIns="45720" rIns="91440" bIns="45720" rtlCol="0" anchor="t">
            <a:noAutofit/>
          </a:bodyPr>
          <a:lstStyle/>
          <a:p>
            <a:pPr algn="ctr"/>
            <a:r>
              <a:rPr lang="en-US" kern="1200" dirty="0">
                <a:solidFill>
                  <a:srgbClr val="FFFFFF"/>
                </a:solidFill>
                <a:latin typeface="+mn-lt"/>
                <a:ea typeface="+mj-ea"/>
                <a:cs typeface="+mj-cs"/>
              </a:rPr>
              <a:t>Promote Your Den + Pack Year Round</a:t>
            </a:r>
          </a:p>
        </p:txBody>
      </p:sp>
      <p:pic>
        <p:nvPicPr>
          <p:cNvPr id="6" name="Content Placeholder 5">
            <a:extLst>
              <a:ext uri="{FF2B5EF4-FFF2-40B4-BE49-F238E27FC236}">
                <a16:creationId xmlns:a16="http://schemas.microsoft.com/office/drawing/2014/main" id="{7AC39959-9319-7F6A-8932-F6F3DDBF2B4E}"/>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067300" y="133865"/>
            <a:ext cx="6096000" cy="6590271"/>
          </a:xfrm>
          <a:prstGeom prst="rect">
            <a:avLst/>
          </a:prstGeom>
        </p:spPr>
      </p:pic>
      <p:sp>
        <p:nvSpPr>
          <p:cNvPr id="7" name="Title 2">
            <a:extLst>
              <a:ext uri="{FF2B5EF4-FFF2-40B4-BE49-F238E27FC236}">
                <a16:creationId xmlns:a16="http://schemas.microsoft.com/office/drawing/2014/main" id="{76BEA017-DEFB-CBB3-2653-0487AC2F19AB}"/>
              </a:ext>
            </a:extLst>
          </p:cNvPr>
          <p:cNvSpPr txBox="1">
            <a:spLocks/>
          </p:cNvSpPr>
          <p:nvPr/>
        </p:nvSpPr>
        <p:spPr>
          <a:xfrm>
            <a:off x="190500" y="2633457"/>
            <a:ext cx="3522113" cy="140425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rgbClr val="FFFFFF"/>
                </a:solidFill>
                <a:latin typeface="+mn-lt"/>
              </a:rPr>
              <a:t>What You Did </a:t>
            </a:r>
            <a:r>
              <a:rPr lang="en-US" sz="3200" dirty="0">
                <a:solidFill>
                  <a:srgbClr val="FFFFFF"/>
                </a:solidFill>
                <a:latin typeface="+mn-lt"/>
              </a:rPr>
              <a:t>(Share Pix + Video)</a:t>
            </a:r>
          </a:p>
        </p:txBody>
      </p:sp>
      <p:sp>
        <p:nvSpPr>
          <p:cNvPr id="8" name="Title 2">
            <a:extLst>
              <a:ext uri="{FF2B5EF4-FFF2-40B4-BE49-F238E27FC236}">
                <a16:creationId xmlns:a16="http://schemas.microsoft.com/office/drawing/2014/main" id="{41AA4000-9199-8792-E2BE-3278B71D1156}"/>
              </a:ext>
            </a:extLst>
          </p:cNvPr>
          <p:cNvSpPr txBox="1">
            <a:spLocks/>
          </p:cNvSpPr>
          <p:nvPr/>
        </p:nvSpPr>
        <p:spPr>
          <a:xfrm>
            <a:off x="92474" y="4038138"/>
            <a:ext cx="3620139" cy="12323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rgbClr val="FFFFFF"/>
                </a:solidFill>
                <a:latin typeface="+mn-lt"/>
              </a:rPr>
              <a:t>What You’re Going to Do</a:t>
            </a:r>
          </a:p>
        </p:txBody>
      </p:sp>
      <p:sp>
        <p:nvSpPr>
          <p:cNvPr id="9" name="Title 2">
            <a:extLst>
              <a:ext uri="{FF2B5EF4-FFF2-40B4-BE49-F238E27FC236}">
                <a16:creationId xmlns:a16="http://schemas.microsoft.com/office/drawing/2014/main" id="{A10B1A01-99A4-C062-2B67-26089738BCFA}"/>
              </a:ext>
            </a:extLst>
          </p:cNvPr>
          <p:cNvSpPr txBox="1">
            <a:spLocks/>
          </p:cNvSpPr>
          <p:nvPr/>
        </p:nvSpPr>
        <p:spPr>
          <a:xfrm>
            <a:off x="120588" y="5423253"/>
            <a:ext cx="3620139" cy="123236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rgbClr val="FFFFFF"/>
                </a:solidFill>
                <a:latin typeface="+mn-lt"/>
              </a:rPr>
              <a:t>Empower Parents</a:t>
            </a:r>
          </a:p>
        </p:txBody>
      </p:sp>
    </p:spTree>
    <p:extLst>
      <p:ext uri="{BB962C8B-B14F-4D97-AF65-F5344CB8AC3E}">
        <p14:creationId xmlns:p14="http://schemas.microsoft.com/office/powerpoint/2010/main" val="3773789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childTnLst>
                          </p:cTn>
                        </p:par>
                        <p:par>
                          <p:cTn id="8" fill="hold">
                            <p:stCondLst>
                              <p:cond delay="1750"/>
                            </p:stCondLst>
                            <p:childTnLst>
                              <p:par>
                                <p:cTn id="9" presetID="10" presetClass="entr" presetSubtype="0"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250"/>
                                        <p:tgtEl>
                                          <p:spTgt spid="6"/>
                                        </p:tgtEl>
                                      </p:cBhvr>
                                    </p:animEffect>
                                  </p:childTnLst>
                                </p:cTn>
                              </p:par>
                            </p:childTnLst>
                          </p:cTn>
                        </p:par>
                        <p:par>
                          <p:cTn id="12" fill="hold">
                            <p:stCondLst>
                              <p:cond delay="3500"/>
                            </p:stCondLst>
                            <p:childTnLst>
                              <p:par>
                                <p:cTn id="13" presetID="10" presetClass="entr" presetSubtype="0" fill="hold" grpId="0" nodeType="after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250"/>
                                        <p:tgtEl>
                                          <p:spTgt spid="7"/>
                                        </p:tgtEl>
                                      </p:cBhvr>
                                    </p:animEffect>
                                  </p:childTnLst>
                                </p:cTn>
                              </p:par>
                            </p:childTnLst>
                          </p:cTn>
                        </p:par>
                        <p:par>
                          <p:cTn id="16" fill="hold">
                            <p:stCondLst>
                              <p:cond delay="5250"/>
                            </p:stCondLst>
                            <p:childTnLst>
                              <p:par>
                                <p:cTn id="17" presetID="10" presetClass="entr" presetSubtype="0" fill="hold" grpId="0" nodeType="after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250"/>
                                        <p:tgtEl>
                                          <p:spTgt spid="8"/>
                                        </p:tgtEl>
                                      </p:cBhvr>
                                    </p:animEffect>
                                  </p:childTnLst>
                                </p:cTn>
                              </p:par>
                            </p:childTnLst>
                          </p:cTn>
                        </p:par>
                        <p:par>
                          <p:cTn id="20" fill="hold">
                            <p:stCondLst>
                              <p:cond delay="7000"/>
                            </p:stCondLst>
                            <p:childTnLst>
                              <p:par>
                                <p:cTn id="21" presetID="10" presetClass="entr" presetSubtype="0" fill="hold" grpId="0" nodeType="after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group of people sitting on a staircase&#10;&#10;Description automatically generated">
            <a:extLst>
              <a:ext uri="{FF2B5EF4-FFF2-40B4-BE49-F238E27FC236}">
                <a16:creationId xmlns:a16="http://schemas.microsoft.com/office/drawing/2014/main" id="{47BDA293-C4FB-7162-99A4-F2B386F321D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F1F3EB6-8D52-AB3C-B052-F19E5A76A5D0}"/>
              </a:ext>
            </a:extLst>
          </p:cNvPr>
          <p:cNvSpPr>
            <a:spLocks noGrp="1"/>
          </p:cNvSpPr>
          <p:nvPr>
            <p:ph type="title"/>
          </p:nvPr>
        </p:nvSpPr>
        <p:spPr>
          <a:xfrm>
            <a:off x="246185" y="325550"/>
            <a:ext cx="11711353"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6600" b="1" dirty="0">
                <a:solidFill>
                  <a:srgbClr val="FFFFFF"/>
                </a:solidFill>
                <a:latin typeface="+mn-lt"/>
              </a:rPr>
              <a:t>Find More Helpers and Leaders</a:t>
            </a:r>
          </a:p>
        </p:txBody>
      </p:sp>
    </p:spTree>
    <p:extLst>
      <p:ext uri="{BB962C8B-B14F-4D97-AF65-F5344CB8AC3E}">
        <p14:creationId xmlns:p14="http://schemas.microsoft.com/office/powerpoint/2010/main" val="319643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750"/>
                            </p:stCondLst>
                            <p:childTnLst>
                              <p:par>
                                <p:cTn id="9" presetID="10" presetClass="entr" presetSubtype="0" fill="hold"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3146BE-863D-61EE-4B24-7B7A2A41DADE}"/>
              </a:ext>
            </a:extLst>
          </p:cNvPr>
          <p:cNvSpPr>
            <a:spLocks noGrp="1"/>
          </p:cNvSpPr>
          <p:nvPr>
            <p:ph type="title"/>
          </p:nvPr>
        </p:nvSpPr>
        <p:spPr>
          <a:xfrm>
            <a:off x="9036542" y="1596045"/>
            <a:ext cx="2983661" cy="3273136"/>
          </a:xfrm>
        </p:spPr>
        <p:txBody>
          <a:bodyPr vert="horz" lIns="91440" tIns="45720" rIns="91440" bIns="45720" rtlCol="0" anchor="ctr">
            <a:noAutofit/>
          </a:bodyPr>
          <a:lstStyle/>
          <a:p>
            <a:r>
              <a:rPr lang="en-US" b="1" kern="1200" dirty="0">
                <a:solidFill>
                  <a:schemeClr val="tx1"/>
                </a:solidFill>
                <a:latin typeface="+mn-lt"/>
                <a:ea typeface="+mj-ea"/>
                <a:cs typeface="+mj-cs"/>
              </a:rPr>
              <a:t>Thank Your School + Community Leaders</a:t>
            </a:r>
          </a:p>
        </p:txBody>
      </p:sp>
      <p:sp>
        <p:nvSpPr>
          <p:cNvPr id="10" name="Rectangle 9">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98E17F67-697E-9A6B-C029-814CF7AA38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5238" y="1201008"/>
            <a:ext cx="7608304" cy="4526940"/>
          </a:xfrm>
          <a:prstGeom prst="rect">
            <a:avLst/>
          </a:prstGeom>
        </p:spPr>
      </p:pic>
      <p:sp>
        <p:nvSpPr>
          <p:cNvPr id="14" name="Rectangle 13">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4754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750"/>
                            </p:stCondLst>
                            <p:childTnLst>
                              <p:par>
                                <p:cTn id="9" presetID="10" presetClass="entr" presetSubtype="0" fill="hold"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8DC70694-B8B6-771A-2CF2-6D9013C6E3B3}"/>
              </a:ext>
            </a:extLst>
          </p:cNvPr>
          <p:cNvPicPr>
            <a:picLocks noChangeAspect="1"/>
          </p:cNvPicPr>
          <p:nvPr/>
        </p:nvPicPr>
        <p:blipFill>
          <a:blip r:embed="rId3"/>
          <a:stretch>
            <a:fillRect/>
          </a:stretch>
        </p:blipFill>
        <p:spPr>
          <a:xfrm>
            <a:off x="1972235" y="468362"/>
            <a:ext cx="7883638" cy="5932438"/>
          </a:xfrm>
          <a:prstGeom prst="rect">
            <a:avLst/>
          </a:prstGeom>
        </p:spPr>
      </p:pic>
      <p:sp>
        <p:nvSpPr>
          <p:cNvPr id="4" name="Content Placeholder 14">
            <a:extLst>
              <a:ext uri="{FF2B5EF4-FFF2-40B4-BE49-F238E27FC236}">
                <a16:creationId xmlns:a16="http://schemas.microsoft.com/office/drawing/2014/main" id="{7A98FE88-5C89-E2B6-9C58-3F675FD10331}"/>
              </a:ext>
            </a:extLst>
          </p:cNvPr>
          <p:cNvSpPr txBox="1">
            <a:spLocks/>
          </p:cNvSpPr>
          <p:nvPr/>
        </p:nvSpPr>
        <p:spPr>
          <a:xfrm>
            <a:off x="1" y="456344"/>
            <a:ext cx="2510444" cy="5778201"/>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60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FFFFFF"/>
                </a:solidFill>
                <a:effectLst/>
                <a:uLnTx/>
                <a:uFillTx/>
                <a:ea typeface="+mn-ea"/>
                <a:cs typeface="+mn-cs"/>
              </a:rPr>
              <a:t>Every Fun Den and Pack Family Event</a:t>
            </a:r>
          </a:p>
        </p:txBody>
      </p:sp>
      <p:sp>
        <p:nvSpPr>
          <p:cNvPr id="5" name="Content Placeholder 14">
            <a:extLst>
              <a:ext uri="{FF2B5EF4-FFF2-40B4-BE49-F238E27FC236}">
                <a16:creationId xmlns:a16="http://schemas.microsoft.com/office/drawing/2014/main" id="{1480B262-688C-75E3-91F6-01B06E5E1FD8}"/>
              </a:ext>
            </a:extLst>
          </p:cNvPr>
          <p:cNvSpPr txBox="1">
            <a:spLocks/>
          </p:cNvSpPr>
          <p:nvPr/>
        </p:nvSpPr>
        <p:spPr>
          <a:xfrm>
            <a:off x="9634937" y="956389"/>
            <a:ext cx="2435144" cy="4187111"/>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ct val="0"/>
              </a:spcBef>
              <a:spcAft>
                <a:spcPts val="60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FFFFFF"/>
                </a:solidFill>
                <a:effectLst/>
                <a:uLnTx/>
                <a:uFillTx/>
                <a:ea typeface="+mn-ea"/>
                <a:cs typeface="+mn-cs"/>
              </a:rPr>
              <a:t>Can Be a </a:t>
            </a:r>
            <a:r>
              <a:rPr kumimoji="0" lang="en-US" sz="5400" b="1" i="1" u="none" strike="noStrike" kern="1200" cap="none" spc="0" normalizeH="0" baseline="0" noProof="0" dirty="0">
                <a:ln>
                  <a:noFill/>
                </a:ln>
                <a:solidFill>
                  <a:srgbClr val="FFFFFF"/>
                </a:solidFill>
                <a:effectLst/>
                <a:uLnTx/>
                <a:uFillTx/>
                <a:ea typeface="+mn-ea"/>
                <a:cs typeface="+mn-cs"/>
              </a:rPr>
              <a:t>Joining</a:t>
            </a:r>
            <a:r>
              <a:rPr kumimoji="0" lang="en-US" sz="5400" b="1" i="0" u="none" strike="noStrike" kern="1200" cap="none" spc="0" normalizeH="0" baseline="0" noProof="0" dirty="0">
                <a:ln>
                  <a:noFill/>
                </a:ln>
                <a:solidFill>
                  <a:srgbClr val="FFFFFF"/>
                </a:solidFill>
                <a:effectLst/>
                <a:uLnTx/>
                <a:uFillTx/>
                <a:ea typeface="+mn-ea"/>
                <a:cs typeface="+mn-cs"/>
              </a:rPr>
              <a:t> Event</a:t>
            </a:r>
          </a:p>
        </p:txBody>
      </p:sp>
    </p:spTree>
    <p:extLst>
      <p:ext uri="{BB962C8B-B14F-4D97-AF65-F5344CB8AC3E}">
        <p14:creationId xmlns:p14="http://schemas.microsoft.com/office/powerpoint/2010/main" val="3593233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childTnLst>
                          </p:cTn>
                        </p:par>
                        <p:par>
                          <p:cTn id="8" fill="hold">
                            <p:stCondLst>
                              <p:cond delay="1750"/>
                            </p:stCondLst>
                            <p:childTnLst>
                              <p:par>
                                <p:cTn id="9" presetID="10" presetClass="entr" presetSubtype="0" fill="hold" grpId="0"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250"/>
                                        <p:tgtEl>
                                          <p:spTgt spid="4"/>
                                        </p:tgtEl>
                                      </p:cBhvr>
                                    </p:animEffect>
                                  </p:childTnLst>
                                </p:cTn>
                              </p:par>
                            </p:childTnLst>
                          </p:cTn>
                        </p:par>
                        <p:par>
                          <p:cTn id="12" fill="hold">
                            <p:stCondLst>
                              <p:cond delay="3500"/>
                            </p:stCondLst>
                            <p:childTnLst>
                              <p:par>
                                <p:cTn id="13" presetID="10" presetClass="entr" presetSubtype="0" fill="hold" grpId="0" nodeType="after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6391D60-1C57-77D8-2848-8E0C9FFF6246}"/>
              </a:ext>
            </a:extLst>
          </p:cNvPr>
          <p:cNvSpPr>
            <a:spLocks noGrp="1"/>
          </p:cNvSpPr>
          <p:nvPr>
            <p:ph type="title"/>
          </p:nvPr>
        </p:nvSpPr>
        <p:spPr>
          <a:xfrm>
            <a:off x="199504" y="239806"/>
            <a:ext cx="3581402" cy="2580854"/>
          </a:xfrm>
        </p:spPr>
        <p:txBody>
          <a:bodyPr vert="horz" lIns="91440" tIns="45720" rIns="91440" bIns="45720" rtlCol="0" anchor="t">
            <a:noAutofit/>
          </a:bodyPr>
          <a:lstStyle/>
          <a:p>
            <a:r>
              <a:rPr lang="en-US" sz="6000" b="1" kern="1200" dirty="0">
                <a:solidFill>
                  <a:srgbClr val="FFFFFF"/>
                </a:solidFill>
                <a:latin typeface="+mn-lt"/>
                <a:ea typeface="+mj-ea"/>
                <a:cs typeface="+mj-cs"/>
              </a:rPr>
              <a:t>Year-Round Recruiting</a:t>
            </a:r>
          </a:p>
        </p:txBody>
      </p:sp>
      <p:pic>
        <p:nvPicPr>
          <p:cNvPr id="5" name="Content Placeholder 4">
            <a:extLst>
              <a:ext uri="{FF2B5EF4-FFF2-40B4-BE49-F238E27FC236}">
                <a16:creationId xmlns:a16="http://schemas.microsoft.com/office/drawing/2014/main" id="{57361DBD-C2C8-12A1-CA01-A0FF741A25CB}"/>
              </a:ext>
            </a:extLst>
          </p:cNvPr>
          <p:cNvPicPr>
            <a:picLocks noGrp="1" noChangeAspect="1"/>
          </p:cNvPicPr>
          <p:nvPr>
            <p:ph sz="half" idx="2"/>
          </p:nvPr>
        </p:nvPicPr>
        <p:blipFill>
          <a:blip r:embed="rId3"/>
          <a:stretch>
            <a:fillRect/>
          </a:stretch>
        </p:blipFill>
        <p:spPr>
          <a:xfrm>
            <a:off x="4711700" y="127001"/>
            <a:ext cx="6657630" cy="6755776"/>
          </a:xfrm>
          <a:prstGeom prst="rect">
            <a:avLst/>
          </a:prstGeom>
        </p:spPr>
      </p:pic>
      <p:sp>
        <p:nvSpPr>
          <p:cNvPr id="4" name="Title 1">
            <a:extLst>
              <a:ext uri="{FF2B5EF4-FFF2-40B4-BE49-F238E27FC236}">
                <a16:creationId xmlns:a16="http://schemas.microsoft.com/office/drawing/2014/main" id="{309C5AB1-D2F9-5393-88A0-9734FA1AE228}"/>
              </a:ext>
            </a:extLst>
          </p:cNvPr>
          <p:cNvSpPr txBox="1">
            <a:spLocks/>
          </p:cNvSpPr>
          <p:nvPr/>
        </p:nvSpPr>
        <p:spPr>
          <a:xfrm>
            <a:off x="348200" y="3552092"/>
            <a:ext cx="3432706" cy="27837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solidFill>
                  <a:srgbClr val="FFFFFF"/>
                </a:solidFill>
                <a:latin typeface="+mn-lt"/>
              </a:rPr>
              <a:t>Season By Season View</a:t>
            </a:r>
          </a:p>
        </p:txBody>
      </p:sp>
    </p:spTree>
    <p:extLst>
      <p:ext uri="{BB962C8B-B14F-4D97-AF65-F5344CB8AC3E}">
        <p14:creationId xmlns:p14="http://schemas.microsoft.com/office/powerpoint/2010/main" val="256433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9">
            <a:extLst>
              <a:ext uri="{FF2B5EF4-FFF2-40B4-BE49-F238E27FC236}">
                <a16:creationId xmlns:a16="http://schemas.microsoft.com/office/drawing/2014/main" id="{D2854001-B4AF-4E18-9D2E-33E37F97A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B6E8277-145D-5AC0-7510-163510FD29EF}"/>
              </a:ext>
            </a:extLst>
          </p:cNvPr>
          <p:cNvSpPr>
            <a:spLocks noGrp="1"/>
          </p:cNvSpPr>
          <p:nvPr>
            <p:ph type="title"/>
          </p:nvPr>
        </p:nvSpPr>
        <p:spPr>
          <a:xfrm>
            <a:off x="612648" y="1078992"/>
            <a:ext cx="6268770" cy="1536192"/>
          </a:xfrm>
        </p:spPr>
        <p:txBody>
          <a:bodyPr vert="horz" lIns="91440" tIns="45720" rIns="91440" bIns="45720" rtlCol="0" anchor="b">
            <a:noAutofit/>
          </a:bodyPr>
          <a:lstStyle/>
          <a:p>
            <a:r>
              <a:rPr lang="en-US" sz="6000" b="1" dirty="0">
                <a:latin typeface="+mn-lt"/>
              </a:rPr>
              <a:t>Spring and Summer</a:t>
            </a:r>
          </a:p>
        </p:txBody>
      </p:sp>
      <p:sp>
        <p:nvSpPr>
          <p:cNvPr id="27" name="Rectangle 21">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3">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0D5D58C8-F632-BDCB-46B9-354F2208071A}"/>
              </a:ext>
            </a:extLst>
          </p:cNvPr>
          <p:cNvSpPr>
            <a:spLocks noGrp="1"/>
          </p:cNvSpPr>
          <p:nvPr>
            <p:ph sz="half" idx="2"/>
          </p:nvPr>
        </p:nvSpPr>
        <p:spPr>
          <a:xfrm>
            <a:off x="371302" y="3355848"/>
            <a:ext cx="6138814" cy="3392424"/>
          </a:xfrm>
        </p:spPr>
        <p:txBody>
          <a:bodyPr vert="horz" lIns="91440" tIns="45720" rIns="91440" bIns="45720" rtlCol="0">
            <a:normAutofit/>
          </a:bodyPr>
          <a:lstStyle/>
          <a:p>
            <a:pPr marL="228600" lvl="1" indent="0">
              <a:buNone/>
            </a:pPr>
            <a:r>
              <a:rPr lang="en-US" sz="4400" b="1" dirty="0"/>
              <a:t>	Relax</a:t>
            </a:r>
          </a:p>
          <a:p>
            <a:pPr marL="228600" lvl="1" indent="0">
              <a:buNone/>
            </a:pPr>
            <a:r>
              <a:rPr lang="en-US" sz="4400" b="1" dirty="0"/>
              <a:t>			Retool </a:t>
            </a:r>
          </a:p>
          <a:p>
            <a:r>
              <a:rPr lang="en-US" sz="3200" b="1" dirty="0"/>
              <a:t>Relax</a:t>
            </a:r>
            <a:r>
              <a:rPr lang="en-US" sz="3200" dirty="0"/>
              <a:t> – and just do Fun*Simple*Easy family activities</a:t>
            </a:r>
          </a:p>
          <a:p>
            <a:r>
              <a:rPr lang="en-US" sz="3200" b="1" dirty="0"/>
              <a:t>Retool</a:t>
            </a:r>
            <a:r>
              <a:rPr lang="en-US" sz="3200" dirty="0"/>
              <a:t> – and plan + recruit for coming year</a:t>
            </a:r>
          </a:p>
        </p:txBody>
      </p:sp>
      <p:pic>
        <p:nvPicPr>
          <p:cNvPr id="8" name="Content Placeholder 7">
            <a:extLst>
              <a:ext uri="{FF2B5EF4-FFF2-40B4-BE49-F238E27FC236}">
                <a16:creationId xmlns:a16="http://schemas.microsoft.com/office/drawing/2014/main" id="{BA1945B2-830A-8B94-3D6B-E98B1EEBD297}"/>
              </a:ext>
            </a:extLst>
          </p:cNvPr>
          <p:cNvPicPr>
            <a:picLocks noGrp="1" noChangeAspect="1"/>
          </p:cNvPicPr>
          <p:nvPr>
            <p:ph sz="half" idx="1"/>
          </p:nvPr>
        </p:nvPicPr>
        <p:blipFill>
          <a:blip r:embed="rId3" cstate="email">
            <a:extLst>
              <a:ext uri="{28A0092B-C50C-407E-A947-70E740481C1C}">
                <a14:useLocalDpi xmlns:a14="http://schemas.microsoft.com/office/drawing/2010/main"/>
              </a:ext>
            </a:extLst>
          </a:blip>
          <a:srcRect r="3172" b="3"/>
          <a:stretch/>
        </p:blipFill>
        <p:spPr>
          <a:xfrm>
            <a:off x="6881418" y="71059"/>
            <a:ext cx="4939280" cy="6801266"/>
          </a:xfrm>
          <a:prstGeom prst="rect">
            <a:avLst/>
          </a:prstGeom>
        </p:spPr>
      </p:pic>
    </p:spTree>
    <p:extLst>
      <p:ext uri="{BB962C8B-B14F-4D97-AF65-F5344CB8AC3E}">
        <p14:creationId xmlns:p14="http://schemas.microsoft.com/office/powerpoint/2010/main" val="156509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500"/>
                                        <p:tgtEl>
                                          <p:spTgt spid="4">
                                            <p:txEl>
                                              <p:pRg st="1" end="1"/>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500"/>
                                        <p:tgtEl>
                                          <p:spTgt spid="4">
                                            <p:txEl>
                                              <p:pRg st="2" end="2"/>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group of people saluting&#10;&#10;Description automatically generated">
            <a:extLst>
              <a:ext uri="{FF2B5EF4-FFF2-40B4-BE49-F238E27FC236}">
                <a16:creationId xmlns:a16="http://schemas.microsoft.com/office/drawing/2014/main" id="{74F23EEF-1D40-CFD9-B5FF-A5874C95CA0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18CF1EFE-C927-53A1-1CF3-4ACF8E7B9F17}"/>
              </a:ext>
            </a:extLst>
          </p:cNvPr>
          <p:cNvSpPr>
            <a:spLocks noGrp="1"/>
          </p:cNvSpPr>
          <p:nvPr>
            <p:ph type="title"/>
          </p:nvPr>
        </p:nvSpPr>
        <p:spPr>
          <a:xfrm>
            <a:off x="0" y="5317240"/>
            <a:ext cx="12191979" cy="744836"/>
          </a:xfrm>
        </p:spPr>
        <p:txBody>
          <a:bodyPr>
            <a:normAutofit/>
          </a:bodyPr>
          <a:lstStyle/>
          <a:p>
            <a:pPr algn="ctr"/>
            <a:r>
              <a:rPr lang="en-US" dirty="0">
                <a:solidFill>
                  <a:schemeClr val="tx1">
                    <a:lumMod val="85000"/>
                    <a:lumOff val="15000"/>
                  </a:schemeClr>
                </a:solidFill>
              </a:rPr>
              <a:t>Happens Too Often … Packs Rank Up + Shut Down </a:t>
            </a:r>
            <a:r>
              <a:rPr lang="en-US" dirty="0">
                <a:solidFill>
                  <a:schemeClr val="tx1">
                    <a:lumMod val="85000"/>
                    <a:lumOff val="15000"/>
                  </a:schemeClr>
                </a:solidFill>
                <a:sym typeface="Wingdings" panose="05000000000000000000" pitchFamily="2" charset="2"/>
              </a:rPr>
              <a:t></a:t>
            </a:r>
            <a:endParaRPr lang="en-US" dirty="0">
              <a:solidFill>
                <a:schemeClr val="tx1">
                  <a:lumMod val="85000"/>
                  <a:lumOff val="15000"/>
                </a:schemeClr>
              </a:solidFill>
            </a:endParaRPr>
          </a:p>
        </p:txBody>
      </p:sp>
      <p:cxnSp>
        <p:nvCxnSpPr>
          <p:cNvPr id="14" name="Straight Connector 1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521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500"/>
                            </p:stCondLst>
                            <p:childTnLst>
                              <p:par>
                                <p:cTn id="9" presetID="10" presetClass="entr" presetSubtype="0" fill="hold" grpId="0" nodeType="afterEffect">
                                  <p:stCondLst>
                                    <p:cond delay="500"/>
                                  </p:stCondLst>
                                  <p:iterate>
                                    <p:tmPct val="10000"/>
                                  </p:iterate>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F365C8-D755-A77D-B4EC-F167EF71B321}"/>
              </a:ext>
            </a:extLst>
          </p:cNvPr>
          <p:cNvSpPr>
            <a:spLocks noGrp="1"/>
          </p:cNvSpPr>
          <p:nvPr>
            <p:ph type="title"/>
          </p:nvPr>
        </p:nvSpPr>
        <p:spPr>
          <a:xfrm>
            <a:off x="116378" y="211719"/>
            <a:ext cx="4420866" cy="2146873"/>
          </a:xfrm>
        </p:spPr>
        <p:txBody>
          <a:bodyPr vert="horz" lIns="91440" tIns="45720" rIns="91440" bIns="45720" rtlCol="0" anchor="b">
            <a:noAutofit/>
          </a:bodyPr>
          <a:lstStyle/>
          <a:p>
            <a:pPr algn="ctr"/>
            <a:r>
              <a:rPr lang="en-US" sz="5400" b="1" kern="1200" dirty="0">
                <a:solidFill>
                  <a:schemeClr val="tx1"/>
                </a:solidFill>
                <a:latin typeface="+mn-lt"/>
                <a:ea typeface="+mj-ea"/>
                <a:cs typeface="+mj-cs"/>
              </a:rPr>
              <a:t>This is a Pack Program Suggestion</a:t>
            </a:r>
          </a:p>
        </p:txBody>
      </p:sp>
      <p:sp>
        <p:nvSpPr>
          <p:cNvPr id="12"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41EE193-84BD-4EA7-16E5-E71310915FBC}"/>
              </a:ext>
            </a:extLst>
          </p:cNvPr>
          <p:cNvSpPr>
            <a:spLocks noGrp="1"/>
          </p:cNvSpPr>
          <p:nvPr>
            <p:ph sz="half" idx="1"/>
          </p:nvPr>
        </p:nvSpPr>
        <p:spPr>
          <a:xfrm>
            <a:off x="315884" y="2807208"/>
            <a:ext cx="3913216" cy="3480816"/>
          </a:xfrm>
        </p:spPr>
        <p:txBody>
          <a:bodyPr vert="horz" lIns="91440" tIns="45720" rIns="91440" bIns="45720" rtlCol="0" anchor="t">
            <a:normAutofit/>
          </a:bodyPr>
          <a:lstStyle/>
          <a:p>
            <a:r>
              <a:rPr lang="en-US" sz="3600" b="1" dirty="0"/>
              <a:t>Keep It Simple</a:t>
            </a:r>
          </a:p>
          <a:p>
            <a:r>
              <a:rPr lang="en-US" sz="3600" b="1" dirty="0"/>
              <a:t>Make It Fun</a:t>
            </a:r>
          </a:p>
          <a:p>
            <a:r>
              <a:rPr lang="en-US" sz="3600" b="1" dirty="0"/>
              <a:t>Just Do Super Fun Simple Activities</a:t>
            </a:r>
          </a:p>
          <a:p>
            <a:r>
              <a:rPr lang="en-US" sz="3600" b="1" dirty="0"/>
              <a:t>Relax!</a:t>
            </a:r>
          </a:p>
        </p:txBody>
      </p:sp>
      <p:pic>
        <p:nvPicPr>
          <p:cNvPr id="7" name="Picture 6">
            <a:extLst>
              <a:ext uri="{FF2B5EF4-FFF2-40B4-BE49-F238E27FC236}">
                <a16:creationId xmlns:a16="http://schemas.microsoft.com/office/drawing/2014/main" id="{EB6DADEA-E0AD-24A5-9E98-3AB58B51806A}"/>
              </a:ext>
            </a:extLst>
          </p:cNvPr>
          <p:cNvPicPr>
            <a:picLocks noChangeAspect="1"/>
          </p:cNvPicPr>
          <p:nvPr/>
        </p:nvPicPr>
        <p:blipFill>
          <a:blip r:embed="rId3"/>
          <a:stretch>
            <a:fillRect/>
          </a:stretch>
        </p:blipFill>
        <p:spPr>
          <a:xfrm>
            <a:off x="2315160" y="5077587"/>
            <a:ext cx="1741451" cy="1763921"/>
          </a:xfrm>
          <a:prstGeom prst="rect">
            <a:avLst/>
          </a:prstGeom>
        </p:spPr>
      </p:pic>
      <p:pic>
        <p:nvPicPr>
          <p:cNvPr id="8" name="Picture 7">
            <a:extLst>
              <a:ext uri="{FF2B5EF4-FFF2-40B4-BE49-F238E27FC236}">
                <a16:creationId xmlns:a16="http://schemas.microsoft.com/office/drawing/2014/main" id="{FE9CFE4F-FC70-6899-7F8A-734559C2B013}"/>
              </a:ext>
            </a:extLst>
          </p:cNvPr>
          <p:cNvPicPr>
            <a:picLocks noChangeAspect="1"/>
          </p:cNvPicPr>
          <p:nvPr/>
        </p:nvPicPr>
        <p:blipFill>
          <a:blip r:embed="rId4"/>
          <a:stretch>
            <a:fillRect/>
          </a:stretch>
        </p:blipFill>
        <p:spPr>
          <a:xfrm>
            <a:off x="4872377" y="234780"/>
            <a:ext cx="6642819" cy="6604932"/>
          </a:xfrm>
          <a:prstGeom prst="rect">
            <a:avLst/>
          </a:prstGeom>
        </p:spPr>
      </p:pic>
    </p:spTree>
    <p:extLst>
      <p:ext uri="{BB962C8B-B14F-4D97-AF65-F5344CB8AC3E}">
        <p14:creationId xmlns:p14="http://schemas.microsoft.com/office/powerpoint/2010/main" val="1372480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250"/>
                            </p:stCondLst>
                            <p:childTnLst>
                              <p:par>
                                <p:cTn id="9" presetID="10" presetClass="entr" presetSubtype="0" fill="hold"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childTnLst>
                                </p:cTn>
                              </p:par>
                            </p:childTnLst>
                          </p:cTn>
                        </p:par>
                        <p:par>
                          <p:cTn id="12" fill="hold">
                            <p:stCondLst>
                              <p:cond delay="2500"/>
                            </p:stCondLst>
                            <p:childTnLst>
                              <p:par>
                                <p:cTn id="13" presetID="10" presetClass="entr" presetSubtype="0" fill="hold" nodeType="after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750"/>
                                        <p:tgtEl>
                                          <p:spTgt spid="7"/>
                                        </p:tgtEl>
                                      </p:cBhvr>
                                    </p:animEffect>
                                  </p:childTnLst>
                                </p:cTn>
                              </p:par>
                            </p:childTnLst>
                          </p:cTn>
                        </p:par>
                        <p:par>
                          <p:cTn id="16" fill="hold">
                            <p:stCondLst>
                              <p:cond delay="3750"/>
                            </p:stCondLst>
                            <p:childTnLst>
                              <p:par>
                                <p:cTn id="17" presetID="10" presetClass="entr" presetSubtype="0" fill="hold" nodeType="afterEffect">
                                  <p:stCondLst>
                                    <p:cond delay="50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750"/>
                                        <p:tgtEl>
                                          <p:spTgt spid="3">
                                            <p:txEl>
                                              <p:pRg st="0" end="0"/>
                                            </p:txEl>
                                          </p:spTgt>
                                        </p:tgtEl>
                                      </p:cBhvr>
                                    </p:animEffect>
                                  </p:childTnLst>
                                </p:cTn>
                              </p:par>
                            </p:childTnLst>
                          </p:cTn>
                        </p:par>
                        <p:par>
                          <p:cTn id="20" fill="hold">
                            <p:stCondLst>
                              <p:cond delay="5000"/>
                            </p:stCondLst>
                            <p:childTnLst>
                              <p:par>
                                <p:cTn id="21" presetID="10" presetClass="entr" presetSubtype="0" fill="hold" nodeType="afterEffect">
                                  <p:stCondLst>
                                    <p:cond delay="50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750"/>
                                        <p:tgtEl>
                                          <p:spTgt spid="3">
                                            <p:txEl>
                                              <p:pRg st="1" end="1"/>
                                            </p:txEl>
                                          </p:spTgt>
                                        </p:tgtEl>
                                      </p:cBhvr>
                                    </p:animEffect>
                                  </p:childTnLst>
                                </p:cTn>
                              </p:par>
                            </p:childTnLst>
                          </p:cTn>
                        </p:par>
                        <p:par>
                          <p:cTn id="24" fill="hold">
                            <p:stCondLst>
                              <p:cond delay="6250"/>
                            </p:stCondLst>
                            <p:childTnLst>
                              <p:par>
                                <p:cTn id="25" presetID="10" presetClass="entr" presetSubtype="0" fill="hold" nodeType="afterEffect">
                                  <p:stCondLst>
                                    <p:cond delay="50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750"/>
                                        <p:tgtEl>
                                          <p:spTgt spid="3">
                                            <p:txEl>
                                              <p:pRg st="2" end="2"/>
                                            </p:txEl>
                                          </p:spTgt>
                                        </p:tgtEl>
                                      </p:cBhvr>
                                    </p:animEffect>
                                  </p:childTnLst>
                                </p:cTn>
                              </p:par>
                            </p:childTnLst>
                          </p:cTn>
                        </p:par>
                        <p:par>
                          <p:cTn id="28" fill="hold">
                            <p:stCondLst>
                              <p:cond delay="7500"/>
                            </p:stCondLst>
                            <p:childTnLst>
                              <p:par>
                                <p:cTn id="29" presetID="10" presetClass="entr" presetSubtype="0" fill="hold" nodeType="afterEffect">
                                  <p:stCondLst>
                                    <p:cond delay="50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7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7" name="Rectangle 15366">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369" name="Rectangle 15368">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5362" name="Picture 2">
            <a:extLst>
              <a:ext uri="{FF2B5EF4-FFF2-40B4-BE49-F238E27FC236}">
                <a16:creationId xmlns:a16="http://schemas.microsoft.com/office/drawing/2014/main" id="{C27F2173-B6D4-9273-A93C-514B8B136E71}"/>
              </a:ext>
            </a:extLst>
          </p:cNvPr>
          <p:cNvPicPr>
            <a:picLocks noGrp="1" noChangeAspect="1" noChangeArrowheads="1"/>
          </p:cNvPicPr>
          <p:nvPr>
            <p:ph sz="half" idx="1"/>
          </p:nvPr>
        </p:nvPicPr>
        <p:blipFill rotWithShape="1">
          <a:blip r:embed="rId3" cstate="email">
            <a:alphaModFix amt="60000"/>
            <a:extLst>
              <a:ext uri="{28A0092B-C50C-407E-A947-70E740481C1C}">
                <a14:useLocalDpi xmlns:a14="http://schemas.microsoft.com/office/drawing/2010/main"/>
              </a:ext>
            </a:extLst>
          </a:blip>
          <a:srcRect/>
          <a:stretch/>
        </p:blipFill>
        <p:spPr bwMode="auto">
          <a:xfrm>
            <a:off x="180975" y="182880"/>
            <a:ext cx="11823637" cy="64997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BFA5FE5-65EC-8A88-36F8-5439D647DB6F}"/>
              </a:ext>
            </a:extLst>
          </p:cNvPr>
          <p:cNvSpPr>
            <a:spLocks noGrp="1"/>
          </p:cNvSpPr>
          <p:nvPr>
            <p:ph type="title"/>
          </p:nvPr>
        </p:nvSpPr>
        <p:spPr>
          <a:xfrm>
            <a:off x="673101" y="812800"/>
            <a:ext cx="10604500" cy="1986889"/>
          </a:xfrm>
        </p:spPr>
        <p:txBody>
          <a:bodyPr vert="horz" lIns="91440" tIns="45720" rIns="91440" bIns="45720" rtlCol="0" anchor="b">
            <a:normAutofit/>
          </a:bodyPr>
          <a:lstStyle/>
          <a:p>
            <a:r>
              <a:rPr lang="en-US" sz="6600" dirty="0">
                <a:solidFill>
                  <a:srgbClr val="FFFFFF"/>
                </a:solidFill>
                <a:latin typeface="+mn-lt"/>
              </a:rPr>
              <a:t>Why Relax With Fun*Simple*Easy Activities?</a:t>
            </a:r>
          </a:p>
        </p:txBody>
      </p:sp>
      <p:sp>
        <p:nvSpPr>
          <p:cNvPr id="4" name="Content Placeholder 3">
            <a:extLst>
              <a:ext uri="{FF2B5EF4-FFF2-40B4-BE49-F238E27FC236}">
                <a16:creationId xmlns:a16="http://schemas.microsoft.com/office/drawing/2014/main" id="{2F9351EF-F4CC-CD93-D52A-2AD40C545AC2}"/>
              </a:ext>
            </a:extLst>
          </p:cNvPr>
          <p:cNvSpPr>
            <a:spLocks noGrp="1"/>
          </p:cNvSpPr>
          <p:nvPr>
            <p:ph sz="half" idx="2"/>
          </p:nvPr>
        </p:nvSpPr>
        <p:spPr>
          <a:xfrm>
            <a:off x="838200" y="2894530"/>
            <a:ext cx="10733116" cy="3572772"/>
          </a:xfrm>
        </p:spPr>
        <p:txBody>
          <a:bodyPr vert="horz" lIns="91440" tIns="45720" rIns="91440" bIns="45720" rtlCol="0">
            <a:noAutofit/>
          </a:bodyPr>
          <a:lstStyle/>
          <a:p>
            <a:r>
              <a:rPr lang="en-US" sz="5400" dirty="0">
                <a:solidFill>
                  <a:srgbClr val="FFFFFF"/>
                </a:solidFill>
              </a:rPr>
              <a:t>It’s the Right Reward for Current Families and Leaders</a:t>
            </a:r>
          </a:p>
          <a:p>
            <a:r>
              <a:rPr lang="en-US" sz="5400" dirty="0">
                <a:solidFill>
                  <a:srgbClr val="FFFFFF"/>
                </a:solidFill>
              </a:rPr>
              <a:t>Cub Scouting Is Too Complicated!</a:t>
            </a:r>
          </a:p>
          <a:p>
            <a:r>
              <a:rPr lang="en-US" sz="5400" dirty="0">
                <a:solidFill>
                  <a:srgbClr val="FFFFFF"/>
                </a:solidFill>
              </a:rPr>
              <a:t>So … Relax with Fun*Simple*Easy</a:t>
            </a:r>
          </a:p>
        </p:txBody>
      </p:sp>
    </p:spTree>
    <p:extLst>
      <p:ext uri="{BB962C8B-B14F-4D97-AF65-F5344CB8AC3E}">
        <p14:creationId xmlns:p14="http://schemas.microsoft.com/office/powerpoint/2010/main" val="345536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750"/>
                            </p:stCondLst>
                            <p:childTnLst>
                              <p:par>
                                <p:cTn id="9" presetID="10" presetClass="entr" presetSubtype="0" fill="hold" nodeType="afterEffect">
                                  <p:stCondLst>
                                    <p:cond delay="50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250"/>
                                        <p:tgtEl>
                                          <p:spTgt spid="4">
                                            <p:txEl>
                                              <p:pRg st="0" end="0"/>
                                            </p:txEl>
                                          </p:spTgt>
                                        </p:tgtEl>
                                      </p:cBhvr>
                                    </p:animEffect>
                                  </p:childTnLst>
                                </p:cTn>
                              </p:par>
                            </p:childTnLst>
                          </p:cTn>
                        </p:par>
                        <p:par>
                          <p:cTn id="12" fill="hold">
                            <p:stCondLst>
                              <p:cond delay="3500"/>
                            </p:stCondLst>
                            <p:childTnLst>
                              <p:par>
                                <p:cTn id="13" presetID="10" presetClass="entr" presetSubtype="0" fill="hold" nodeType="afterEffect">
                                  <p:stCondLst>
                                    <p:cond delay="50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1250"/>
                                        <p:tgtEl>
                                          <p:spTgt spid="4">
                                            <p:txEl>
                                              <p:pRg st="1" end="1"/>
                                            </p:txEl>
                                          </p:spTgt>
                                        </p:tgtEl>
                                      </p:cBhvr>
                                    </p:animEffect>
                                  </p:childTnLst>
                                </p:cTn>
                              </p:par>
                            </p:childTnLst>
                          </p:cTn>
                        </p:par>
                        <p:par>
                          <p:cTn id="16" fill="hold">
                            <p:stCondLst>
                              <p:cond delay="5250"/>
                            </p:stCondLst>
                            <p:childTnLst>
                              <p:par>
                                <p:cTn id="17" presetID="10" presetClass="entr" presetSubtype="0" fill="hold" nodeType="afterEffect">
                                  <p:stCondLst>
                                    <p:cond delay="500"/>
                                  </p:stCondLst>
                                  <p:childTnLst>
                                    <p:set>
                                      <p:cBhvr>
                                        <p:cTn id="18" dur="1" fill="hold">
                                          <p:stCondLst>
                                            <p:cond delay="0"/>
                                          </p:stCondLst>
                                        </p:cTn>
                                        <p:tgtEl>
                                          <p:spTgt spid="15362"/>
                                        </p:tgtEl>
                                        <p:attrNameLst>
                                          <p:attrName>style.visibility</p:attrName>
                                        </p:attrNameLst>
                                      </p:cBhvr>
                                      <p:to>
                                        <p:strVal val="visible"/>
                                      </p:to>
                                    </p:set>
                                    <p:animEffect transition="in" filter="fade">
                                      <p:cBhvr>
                                        <p:cTn id="19" dur="1250"/>
                                        <p:tgtEl>
                                          <p:spTgt spid="15362"/>
                                        </p:tgtEl>
                                      </p:cBhvr>
                                    </p:animEffect>
                                  </p:childTnLst>
                                </p:cTn>
                              </p:par>
                            </p:childTnLst>
                          </p:cTn>
                        </p:par>
                        <p:par>
                          <p:cTn id="20" fill="hold">
                            <p:stCondLst>
                              <p:cond delay="7000"/>
                            </p:stCondLst>
                            <p:childTnLst>
                              <p:par>
                                <p:cTn id="21" presetID="10" presetClass="entr" presetSubtype="0" fill="hold" nodeType="afterEffect">
                                  <p:stCondLst>
                                    <p:cond delay="50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125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6" name="Picture 5">
            <a:extLst>
              <a:ext uri="{FF2B5EF4-FFF2-40B4-BE49-F238E27FC236}">
                <a16:creationId xmlns:a16="http://schemas.microsoft.com/office/drawing/2014/main" id="{E18D580B-E423-EA08-899F-F59ED5E489F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20" y="1282"/>
            <a:ext cx="12191980" cy="6856718"/>
          </a:xfrm>
          <a:prstGeom prst="rect">
            <a:avLst/>
          </a:prstGeom>
        </p:spPr>
      </p:pic>
      <p:sp>
        <p:nvSpPr>
          <p:cNvPr id="7" name="Title 1">
            <a:extLst>
              <a:ext uri="{FF2B5EF4-FFF2-40B4-BE49-F238E27FC236}">
                <a16:creationId xmlns:a16="http://schemas.microsoft.com/office/drawing/2014/main" id="{3FAC8C87-0506-732B-09B6-E42BD4F9F3CE}"/>
              </a:ext>
            </a:extLst>
          </p:cNvPr>
          <p:cNvSpPr txBox="1">
            <a:spLocks/>
          </p:cNvSpPr>
          <p:nvPr/>
        </p:nvSpPr>
        <p:spPr>
          <a:xfrm>
            <a:off x="374928" y="0"/>
            <a:ext cx="6272057" cy="34290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rgbClr val="FFFFFF"/>
                </a:solidFill>
                <a:latin typeface="+mn-lt"/>
              </a:rPr>
              <a:t>And … </a:t>
            </a:r>
            <a:br>
              <a:rPr lang="en-US" sz="4800" b="1" dirty="0">
                <a:solidFill>
                  <a:srgbClr val="FFFFFF"/>
                </a:solidFill>
                <a:latin typeface="+mn-lt"/>
              </a:rPr>
            </a:br>
            <a:r>
              <a:rPr lang="en-US" sz="4800" b="1" dirty="0">
                <a:solidFill>
                  <a:srgbClr val="FFFFFF"/>
                </a:solidFill>
                <a:latin typeface="+mn-lt"/>
              </a:rPr>
              <a:t>Spring/Summer Relax/Retool </a:t>
            </a:r>
            <a:br>
              <a:rPr lang="en-US" sz="4800" b="1" dirty="0">
                <a:solidFill>
                  <a:srgbClr val="FFFFFF"/>
                </a:solidFill>
                <a:latin typeface="+mn-lt"/>
              </a:rPr>
            </a:br>
            <a:r>
              <a:rPr lang="en-US" sz="4800" b="1" i="1" u="sng" dirty="0">
                <a:solidFill>
                  <a:srgbClr val="FFFFFF"/>
                </a:solidFill>
                <a:latin typeface="+mn-lt"/>
              </a:rPr>
              <a:t>Can</a:t>
            </a:r>
            <a:r>
              <a:rPr lang="en-US" sz="4800" b="1" dirty="0">
                <a:solidFill>
                  <a:srgbClr val="FFFFFF"/>
                </a:solidFill>
                <a:latin typeface="+mn-lt"/>
              </a:rPr>
              <a:t> Be A Recruiting Time Too</a:t>
            </a:r>
            <a:endParaRPr lang="en-US" sz="4800" b="1" dirty="0">
              <a:solidFill>
                <a:srgbClr val="FFFFFF"/>
              </a:solidFill>
            </a:endParaRPr>
          </a:p>
        </p:txBody>
      </p:sp>
      <p:sp>
        <p:nvSpPr>
          <p:cNvPr id="8" name="Content Placeholder 2">
            <a:extLst>
              <a:ext uri="{FF2B5EF4-FFF2-40B4-BE49-F238E27FC236}">
                <a16:creationId xmlns:a16="http://schemas.microsoft.com/office/drawing/2014/main" id="{87748D47-A340-272A-2A4F-FD6E01C6ADE4}"/>
              </a:ext>
            </a:extLst>
          </p:cNvPr>
          <p:cNvSpPr txBox="1">
            <a:spLocks/>
          </p:cNvSpPr>
          <p:nvPr/>
        </p:nvSpPr>
        <p:spPr>
          <a:xfrm>
            <a:off x="8159262" y="0"/>
            <a:ext cx="3926253" cy="2620108"/>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3200" dirty="0">
                <a:solidFill>
                  <a:schemeClr val="bg1"/>
                </a:solidFill>
              </a:rPr>
              <a:t>Any Fun Den or Pack Activity Can Be a Welcoming and Joining Event</a:t>
            </a:r>
          </a:p>
          <a:p>
            <a:pPr algn="r"/>
            <a:r>
              <a:rPr lang="en-US" sz="3200" dirty="0">
                <a:solidFill>
                  <a:schemeClr val="bg1"/>
                </a:solidFill>
              </a:rPr>
              <a:t>… If the Den or Pack is Prepared</a:t>
            </a:r>
          </a:p>
        </p:txBody>
      </p:sp>
      <p:sp>
        <p:nvSpPr>
          <p:cNvPr id="9" name="Content Placeholder 3">
            <a:extLst>
              <a:ext uri="{FF2B5EF4-FFF2-40B4-BE49-F238E27FC236}">
                <a16:creationId xmlns:a16="http://schemas.microsoft.com/office/drawing/2014/main" id="{AB4B059C-073C-D5A4-DBC6-7CFF7981421A}"/>
              </a:ext>
            </a:extLst>
          </p:cNvPr>
          <p:cNvSpPr txBox="1">
            <a:spLocks/>
          </p:cNvSpPr>
          <p:nvPr/>
        </p:nvSpPr>
        <p:spPr>
          <a:xfrm>
            <a:off x="5644662" y="3284118"/>
            <a:ext cx="6458439" cy="3345282"/>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3200" dirty="0">
                <a:solidFill>
                  <a:schemeClr val="bg1"/>
                </a:solidFill>
              </a:rPr>
              <a:t>Welcome New Families</a:t>
            </a:r>
          </a:p>
          <a:p>
            <a:pPr algn="r"/>
            <a:r>
              <a:rPr lang="en-US" sz="3200" dirty="0">
                <a:solidFill>
                  <a:schemeClr val="bg1"/>
                </a:solidFill>
              </a:rPr>
              <a:t>Find New Leaders from Current Non-Leader Families</a:t>
            </a:r>
          </a:p>
          <a:p>
            <a:pPr algn="r"/>
            <a:r>
              <a:rPr lang="en-US" sz="3200" dirty="0">
                <a:solidFill>
                  <a:schemeClr val="bg1"/>
                </a:solidFill>
              </a:rPr>
              <a:t>Find Leaders from New Families Excited About the Program</a:t>
            </a:r>
          </a:p>
          <a:p>
            <a:pPr algn="r"/>
            <a:r>
              <a:rPr lang="en-US" sz="3200" dirty="0">
                <a:solidFill>
                  <a:schemeClr val="bg1"/>
                </a:solidFill>
              </a:rPr>
              <a:t>Collect Ideas for Pack Activities</a:t>
            </a:r>
          </a:p>
        </p:txBody>
      </p:sp>
    </p:spTree>
    <p:extLst>
      <p:ext uri="{BB962C8B-B14F-4D97-AF65-F5344CB8AC3E}">
        <p14:creationId xmlns:p14="http://schemas.microsoft.com/office/powerpoint/2010/main" val="3452563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500"/>
                                        <p:tgtEl>
                                          <p:spTgt spid="7"/>
                                        </p:tgtEl>
                                      </p:cBhvr>
                                    </p:animEffect>
                                  </p:childTnLst>
                                </p:cTn>
                              </p:par>
                            </p:childTnLst>
                          </p:cTn>
                        </p:par>
                        <p:par>
                          <p:cTn id="12" fill="hold">
                            <p:stCondLst>
                              <p:cond delay="3500"/>
                            </p:stCondLst>
                            <p:childTnLst>
                              <p:par>
                                <p:cTn id="13" presetID="10" presetClass="entr" presetSubtype="0" fill="hold" nodeType="afterEffect">
                                  <p:stCondLst>
                                    <p:cond delay="50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1500"/>
                                        <p:tgtEl>
                                          <p:spTgt spid="8">
                                            <p:txEl>
                                              <p:pRg st="0" end="0"/>
                                            </p:txEl>
                                          </p:spTgt>
                                        </p:tgtEl>
                                      </p:cBhvr>
                                    </p:animEffect>
                                  </p:childTnLst>
                                </p:cTn>
                              </p:par>
                            </p:childTnLst>
                          </p:cTn>
                        </p:par>
                        <p:par>
                          <p:cTn id="16" fill="hold">
                            <p:stCondLst>
                              <p:cond delay="5500"/>
                            </p:stCondLst>
                            <p:childTnLst>
                              <p:par>
                                <p:cTn id="17" presetID="10" presetClass="entr" presetSubtype="0" fill="hold" nodeType="afterEffect">
                                  <p:stCondLst>
                                    <p:cond delay="50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1500"/>
                                        <p:tgtEl>
                                          <p:spTgt spid="8">
                                            <p:txEl>
                                              <p:pRg st="1" end="1"/>
                                            </p:txEl>
                                          </p:spTgt>
                                        </p:tgtEl>
                                      </p:cBhvr>
                                    </p:animEffect>
                                  </p:childTnLst>
                                </p:cTn>
                              </p:par>
                            </p:childTnLst>
                          </p:cTn>
                        </p:par>
                        <p:par>
                          <p:cTn id="20" fill="hold">
                            <p:stCondLst>
                              <p:cond delay="7500"/>
                            </p:stCondLst>
                            <p:childTnLst>
                              <p:par>
                                <p:cTn id="21" presetID="10" presetClass="entr" presetSubtype="0" fill="hold" nodeType="afterEffect">
                                  <p:stCondLst>
                                    <p:cond delay="500"/>
                                  </p:stCondLst>
                                  <p:childTnLst>
                                    <p:set>
                                      <p:cBhvr>
                                        <p:cTn id="22" dur="1" fill="hold">
                                          <p:stCondLst>
                                            <p:cond delay="0"/>
                                          </p:stCondLst>
                                        </p:cTn>
                                        <p:tgtEl>
                                          <p:spTgt spid="9">
                                            <p:txEl>
                                              <p:pRg st="0" end="0"/>
                                            </p:txEl>
                                          </p:spTgt>
                                        </p:tgtEl>
                                        <p:attrNameLst>
                                          <p:attrName>style.visibility</p:attrName>
                                        </p:attrNameLst>
                                      </p:cBhvr>
                                      <p:to>
                                        <p:strVal val="visible"/>
                                      </p:to>
                                    </p:set>
                                    <p:animEffect transition="in" filter="fade">
                                      <p:cBhvr>
                                        <p:cTn id="23" dur="1500"/>
                                        <p:tgtEl>
                                          <p:spTgt spid="9">
                                            <p:txEl>
                                              <p:pRg st="0" end="0"/>
                                            </p:txEl>
                                          </p:spTgt>
                                        </p:tgtEl>
                                      </p:cBhvr>
                                    </p:animEffect>
                                  </p:childTnLst>
                                </p:cTn>
                              </p:par>
                            </p:childTnLst>
                          </p:cTn>
                        </p:par>
                        <p:par>
                          <p:cTn id="24" fill="hold">
                            <p:stCondLst>
                              <p:cond delay="9500"/>
                            </p:stCondLst>
                            <p:childTnLst>
                              <p:par>
                                <p:cTn id="25" presetID="10" presetClass="entr" presetSubtype="0" fill="hold" nodeType="afterEffect">
                                  <p:stCondLst>
                                    <p:cond delay="50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fade">
                                      <p:cBhvr>
                                        <p:cTn id="27" dur="1500"/>
                                        <p:tgtEl>
                                          <p:spTgt spid="9">
                                            <p:txEl>
                                              <p:pRg st="1" end="1"/>
                                            </p:txEl>
                                          </p:spTgt>
                                        </p:tgtEl>
                                      </p:cBhvr>
                                    </p:animEffect>
                                  </p:childTnLst>
                                </p:cTn>
                              </p:par>
                            </p:childTnLst>
                          </p:cTn>
                        </p:par>
                        <p:par>
                          <p:cTn id="28" fill="hold">
                            <p:stCondLst>
                              <p:cond delay="11500"/>
                            </p:stCondLst>
                            <p:childTnLst>
                              <p:par>
                                <p:cTn id="29" presetID="10" presetClass="entr" presetSubtype="0" fill="hold" nodeType="afterEffect">
                                  <p:stCondLst>
                                    <p:cond delay="500"/>
                                  </p:stCondLst>
                                  <p:childTnLst>
                                    <p:set>
                                      <p:cBhvr>
                                        <p:cTn id="30" dur="1" fill="hold">
                                          <p:stCondLst>
                                            <p:cond delay="0"/>
                                          </p:stCondLst>
                                        </p:cTn>
                                        <p:tgtEl>
                                          <p:spTgt spid="9">
                                            <p:txEl>
                                              <p:pRg st="2" end="2"/>
                                            </p:txEl>
                                          </p:spTgt>
                                        </p:tgtEl>
                                        <p:attrNameLst>
                                          <p:attrName>style.visibility</p:attrName>
                                        </p:attrNameLst>
                                      </p:cBhvr>
                                      <p:to>
                                        <p:strVal val="visible"/>
                                      </p:to>
                                    </p:set>
                                    <p:animEffect transition="in" filter="fade">
                                      <p:cBhvr>
                                        <p:cTn id="31" dur="1500"/>
                                        <p:tgtEl>
                                          <p:spTgt spid="9">
                                            <p:txEl>
                                              <p:pRg st="2" end="2"/>
                                            </p:txEl>
                                          </p:spTgt>
                                        </p:tgtEl>
                                      </p:cBhvr>
                                    </p:animEffect>
                                  </p:childTnLst>
                                </p:cTn>
                              </p:par>
                            </p:childTnLst>
                          </p:cTn>
                        </p:par>
                        <p:par>
                          <p:cTn id="32" fill="hold">
                            <p:stCondLst>
                              <p:cond delay="13500"/>
                            </p:stCondLst>
                            <p:childTnLst>
                              <p:par>
                                <p:cTn id="33" presetID="10" presetClass="entr" presetSubtype="0" fill="hold" nodeType="afterEffect">
                                  <p:stCondLst>
                                    <p:cond delay="500"/>
                                  </p:stCondLst>
                                  <p:childTnLst>
                                    <p:set>
                                      <p:cBhvr>
                                        <p:cTn id="34" dur="1" fill="hold">
                                          <p:stCondLst>
                                            <p:cond delay="0"/>
                                          </p:stCondLst>
                                        </p:cTn>
                                        <p:tgtEl>
                                          <p:spTgt spid="9">
                                            <p:txEl>
                                              <p:pRg st="3" end="3"/>
                                            </p:txEl>
                                          </p:spTgt>
                                        </p:tgtEl>
                                        <p:attrNameLst>
                                          <p:attrName>style.visibility</p:attrName>
                                        </p:attrNameLst>
                                      </p:cBhvr>
                                      <p:to>
                                        <p:strVal val="visible"/>
                                      </p:to>
                                    </p:set>
                                    <p:animEffect transition="in" filter="fade">
                                      <p:cBhvr>
                                        <p:cTn id="35" dur="1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lowchart: Document 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643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A0BEB3BC-7174-143F-2B4D-ED7C414C9603}"/>
              </a:ext>
            </a:extLst>
          </p:cNvPr>
          <p:cNvSpPr>
            <a:spLocks noGrp="1"/>
          </p:cNvSpPr>
          <p:nvPr>
            <p:ph type="title"/>
          </p:nvPr>
        </p:nvSpPr>
        <p:spPr>
          <a:xfrm>
            <a:off x="808892" y="118406"/>
            <a:ext cx="3077308" cy="3215051"/>
          </a:xfrm>
        </p:spPr>
        <p:txBody>
          <a:bodyPr>
            <a:normAutofit/>
          </a:bodyPr>
          <a:lstStyle/>
          <a:p>
            <a:r>
              <a:rPr lang="en-US" sz="4000" dirty="0">
                <a:solidFill>
                  <a:srgbClr val="FFFFFF"/>
                </a:solidFill>
                <a:latin typeface="+mn-lt"/>
              </a:rPr>
              <a:t>Just Because We </a:t>
            </a:r>
            <a:r>
              <a:rPr lang="en-US" sz="4000" i="1" dirty="0">
                <a:solidFill>
                  <a:srgbClr val="FFFFFF"/>
                </a:solidFill>
                <a:latin typeface="+mn-lt"/>
              </a:rPr>
              <a:t>Suggest</a:t>
            </a:r>
            <a:r>
              <a:rPr lang="en-US" sz="4000" dirty="0">
                <a:solidFill>
                  <a:srgbClr val="FFFFFF"/>
                </a:solidFill>
                <a:latin typeface="+mn-lt"/>
              </a:rPr>
              <a:t> Fun*Simple*Easy Activities …</a:t>
            </a:r>
          </a:p>
        </p:txBody>
      </p:sp>
      <p:pic>
        <p:nvPicPr>
          <p:cNvPr id="3" name="Picture 2">
            <a:extLst>
              <a:ext uri="{FF2B5EF4-FFF2-40B4-BE49-F238E27FC236}">
                <a16:creationId xmlns:a16="http://schemas.microsoft.com/office/drawing/2014/main" id="{F3AD3406-15CC-1A09-C5AA-4CB44CE547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8343" y="51667"/>
            <a:ext cx="7669108" cy="6806333"/>
          </a:xfrm>
          <a:prstGeom prst="rect">
            <a:avLst/>
          </a:prstGeom>
        </p:spPr>
      </p:pic>
      <p:sp>
        <p:nvSpPr>
          <p:cNvPr id="5" name="Title 1">
            <a:extLst>
              <a:ext uri="{FF2B5EF4-FFF2-40B4-BE49-F238E27FC236}">
                <a16:creationId xmlns:a16="http://schemas.microsoft.com/office/drawing/2014/main" id="{8D034311-D696-7EA5-E84C-57CA2016013A}"/>
              </a:ext>
            </a:extLst>
          </p:cNvPr>
          <p:cNvSpPr txBox="1">
            <a:spLocks/>
          </p:cNvSpPr>
          <p:nvPr/>
        </p:nvSpPr>
        <p:spPr>
          <a:xfrm>
            <a:off x="232757" y="3457575"/>
            <a:ext cx="4034443" cy="2351451"/>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20000"/>
              </a:lnSpc>
              <a:spcBef>
                <a:spcPct val="0"/>
              </a:spcBef>
              <a:spcAft>
                <a:spcPts val="0"/>
              </a:spcAft>
              <a:buClrTx/>
              <a:buSzTx/>
              <a:buFontTx/>
              <a:buNone/>
              <a:tabLst/>
              <a:defRPr/>
            </a:pPr>
            <a:r>
              <a:rPr kumimoji="0" lang="en-US" sz="5000" b="0" i="0" u="none" strike="noStrike" kern="1200" cap="none" spc="0" normalizeH="0" baseline="0" noProof="0" dirty="0">
                <a:ln>
                  <a:noFill/>
                </a:ln>
                <a:solidFill>
                  <a:prstClr val="black"/>
                </a:solidFill>
                <a:effectLst/>
                <a:uLnTx/>
                <a:uFillTx/>
                <a:latin typeface="Calibri" panose="020F0502020204030204"/>
                <a:ea typeface="+mj-ea"/>
                <a:cs typeface="+mj-cs"/>
              </a:rPr>
              <a:t>Doesn’t mean you </a:t>
            </a:r>
            <a:r>
              <a:rPr kumimoji="0" lang="en-US" sz="5000" b="1" i="1" u="none" strike="noStrike" kern="1200" cap="none" spc="0" normalizeH="0" baseline="0" noProof="0" dirty="0">
                <a:ln>
                  <a:noFill/>
                </a:ln>
                <a:solidFill>
                  <a:prstClr val="black"/>
                </a:solidFill>
                <a:effectLst/>
                <a:uLnTx/>
                <a:uFillTx/>
                <a:latin typeface="Calibri" panose="020F0502020204030204"/>
                <a:ea typeface="+mj-ea"/>
                <a:cs typeface="+mj-cs"/>
              </a:rPr>
              <a:t>can’t</a:t>
            </a:r>
            <a:r>
              <a:rPr kumimoji="0" lang="en-US" sz="5000" b="0" i="0" u="none" strike="noStrike" kern="1200" cap="none" spc="0" normalizeH="0" baseline="0" noProof="0" dirty="0">
                <a:ln>
                  <a:noFill/>
                </a:ln>
                <a:solidFill>
                  <a:prstClr val="black"/>
                </a:solidFill>
                <a:effectLst/>
                <a:uLnTx/>
                <a:uFillTx/>
                <a:latin typeface="Calibri" panose="020F0502020204030204"/>
                <a:ea typeface="+mj-ea"/>
                <a:cs typeface="+mj-cs"/>
              </a:rPr>
              <a:t> do more Advancement Activities + Awards</a:t>
            </a:r>
            <a:endParaRPr kumimoji="0" lang="en-US" sz="5000" b="1" i="1" u="none" strike="noStrike" kern="1200" cap="none" spc="0" normalizeH="0" baseline="0" noProof="0" dirty="0">
              <a:ln>
                <a:noFill/>
              </a:ln>
              <a:solidFill>
                <a:prstClr val="black"/>
              </a:solidFill>
              <a:effectLst/>
              <a:uLnTx/>
              <a:uFillTx/>
              <a:latin typeface="Calibri" panose="020F0502020204030204"/>
              <a:ea typeface="+mj-ea"/>
              <a:cs typeface="+mj-cs"/>
            </a:endParaRPr>
          </a:p>
        </p:txBody>
      </p:sp>
      <p:sp>
        <p:nvSpPr>
          <p:cNvPr id="2" name="Title 1">
            <a:extLst>
              <a:ext uri="{FF2B5EF4-FFF2-40B4-BE49-F238E27FC236}">
                <a16:creationId xmlns:a16="http://schemas.microsoft.com/office/drawing/2014/main" id="{CDB6C438-2756-6B5C-2013-A6A420991B3E}"/>
              </a:ext>
            </a:extLst>
          </p:cNvPr>
          <p:cNvSpPr txBox="1">
            <a:spLocks/>
          </p:cNvSpPr>
          <p:nvPr/>
        </p:nvSpPr>
        <p:spPr>
          <a:xfrm>
            <a:off x="232757" y="5809026"/>
            <a:ext cx="3856643" cy="868726"/>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5000" b="1" i="1" u="none" strike="noStrike" kern="1200" cap="none" spc="0" normalizeH="0" baseline="0" noProof="0" dirty="0">
                <a:ln>
                  <a:noFill/>
                </a:ln>
                <a:solidFill>
                  <a:prstClr val="black"/>
                </a:solidFill>
                <a:effectLst/>
                <a:uLnTx/>
                <a:uFillTx/>
                <a:latin typeface="Calibri" panose="020F0502020204030204"/>
                <a:ea typeface="+mj-ea"/>
                <a:cs typeface="+mj-cs"/>
              </a:rPr>
              <a:t>You Do You!</a:t>
            </a:r>
          </a:p>
        </p:txBody>
      </p:sp>
    </p:spTree>
    <p:extLst>
      <p:ext uri="{BB962C8B-B14F-4D97-AF65-F5344CB8AC3E}">
        <p14:creationId xmlns:p14="http://schemas.microsoft.com/office/powerpoint/2010/main" val="3355037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childTnLst>
                          </p:cTn>
                        </p:par>
                        <p:par>
                          <p:cTn id="16" fill="hold">
                            <p:stCondLst>
                              <p:cond delay="4500"/>
                            </p:stCondLst>
                            <p:childTnLst>
                              <p:par>
                                <p:cTn id="17" presetID="10" presetClass="entr" presetSubtype="0" fill="hold" grpId="0" nodeType="afterEffect">
                                  <p:stCondLst>
                                    <p:cond delay="5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945E10-A593-7A06-3927-415B5235C4A5}"/>
              </a:ext>
            </a:extLst>
          </p:cNvPr>
          <p:cNvSpPr>
            <a:spLocks noGrp="1"/>
          </p:cNvSpPr>
          <p:nvPr>
            <p:ph type="title"/>
          </p:nvPr>
        </p:nvSpPr>
        <p:spPr>
          <a:xfrm>
            <a:off x="6194716" y="739978"/>
            <a:ext cx="5334930" cy="3004145"/>
          </a:xfrm>
        </p:spPr>
        <p:txBody>
          <a:bodyPr vert="horz" lIns="91440" tIns="45720" rIns="91440" bIns="45720" rtlCol="0" anchor="b">
            <a:normAutofit fontScale="90000"/>
          </a:bodyPr>
          <a:lstStyle/>
          <a:p>
            <a:pPr algn="ctr"/>
            <a:r>
              <a:rPr lang="en-US" sz="6000" b="1" dirty="0"/>
              <a:t>Retool in Spring + Summer Is Also Planning For Fall</a:t>
            </a:r>
          </a:p>
        </p:txBody>
      </p:sp>
      <p:sp>
        <p:nvSpPr>
          <p:cNvPr id="18" name="Freeform: Shape 17">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dirty="0"/>
          </a:p>
        </p:txBody>
      </p:sp>
      <p:pic>
        <p:nvPicPr>
          <p:cNvPr id="4" name="Picture 3">
            <a:extLst>
              <a:ext uri="{FF2B5EF4-FFF2-40B4-BE49-F238E27FC236}">
                <a16:creationId xmlns:a16="http://schemas.microsoft.com/office/drawing/2014/main" id="{35884CC3-E1B0-3367-FE37-0565C56B8C3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8" name="Freeform: Shape 27">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itle 1">
            <a:extLst>
              <a:ext uri="{FF2B5EF4-FFF2-40B4-BE49-F238E27FC236}">
                <a16:creationId xmlns:a16="http://schemas.microsoft.com/office/drawing/2014/main" id="{4F44E722-02A1-1AE3-C107-E3C36C832D5E}"/>
              </a:ext>
            </a:extLst>
          </p:cNvPr>
          <p:cNvSpPr txBox="1">
            <a:spLocks/>
          </p:cNvSpPr>
          <p:nvPr/>
        </p:nvSpPr>
        <p:spPr>
          <a:xfrm>
            <a:off x="6948775" y="4183381"/>
            <a:ext cx="4306657" cy="2250670"/>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5000" b="0" i="0" u="none" strike="noStrike" kern="1200" cap="none" spc="0" normalizeH="0" baseline="0" noProof="0" dirty="0">
                <a:ln>
                  <a:noFill/>
                </a:ln>
                <a:solidFill>
                  <a:prstClr val="black"/>
                </a:solidFill>
                <a:effectLst/>
                <a:uLnTx/>
                <a:uFillTx/>
                <a:latin typeface="Calibri" panose="020F0502020204030204"/>
                <a:ea typeface="+mj-ea"/>
                <a:cs typeface="+mj-cs"/>
              </a:rPr>
              <a:t>Time to Plan Pack Activities</a:t>
            </a:r>
            <a:r>
              <a:rPr kumimoji="0" lang="en-US" sz="5000" b="0" i="0" u="none" strike="noStrike" kern="1200" cap="none" spc="0" normalizeH="0" noProof="0" dirty="0">
                <a:ln>
                  <a:noFill/>
                </a:ln>
                <a:solidFill>
                  <a:prstClr val="black"/>
                </a:solidFill>
                <a:effectLst/>
                <a:uLnTx/>
                <a:uFillTx/>
                <a:latin typeface="Calibri" panose="020F0502020204030204"/>
                <a:ea typeface="+mj-ea"/>
                <a:cs typeface="+mj-cs"/>
              </a:rPr>
              <a:t> for the New </a:t>
            </a:r>
            <a:r>
              <a:rPr kumimoji="0" lang="en-US" sz="5000" b="0" i="0" u="none" strike="noStrike" kern="1200" cap="none" spc="0" normalizeH="0" baseline="0" noProof="0" dirty="0">
                <a:ln>
                  <a:noFill/>
                </a:ln>
                <a:solidFill>
                  <a:prstClr val="black"/>
                </a:solidFill>
                <a:effectLst/>
                <a:uLnTx/>
                <a:uFillTx/>
                <a:latin typeface="Calibri" panose="020F0502020204030204"/>
                <a:ea typeface="+mj-ea"/>
                <a:cs typeface="+mj-cs"/>
              </a:rPr>
              <a:t>Program Year</a:t>
            </a:r>
          </a:p>
        </p:txBody>
      </p:sp>
    </p:spTree>
    <p:extLst>
      <p:ext uri="{BB962C8B-B14F-4D97-AF65-F5344CB8AC3E}">
        <p14:creationId xmlns:p14="http://schemas.microsoft.com/office/powerpoint/2010/main" val="2902389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3000"/>
                            </p:stCondLst>
                            <p:childTnLst>
                              <p:par>
                                <p:cTn id="13" presetID="10" presetClass="entr" presetSubtype="0" fill="hold" grpId="0" nodeType="after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95199544-8DE1-9662-8B72-6079CB90305B}"/>
              </a:ext>
            </a:extLst>
          </p:cNvPr>
          <p:cNvSpPr>
            <a:spLocks noGrp="1"/>
          </p:cNvSpPr>
          <p:nvPr>
            <p:ph type="title"/>
          </p:nvPr>
        </p:nvSpPr>
        <p:spPr>
          <a:xfrm>
            <a:off x="244176" y="639520"/>
            <a:ext cx="5441729" cy="1719072"/>
          </a:xfrm>
        </p:spPr>
        <p:txBody>
          <a:bodyPr vert="horz" lIns="91440" tIns="45720" rIns="91440" bIns="45720" rtlCol="0" anchor="b">
            <a:noAutofit/>
          </a:bodyPr>
          <a:lstStyle/>
          <a:p>
            <a:r>
              <a:rPr lang="en-US" sz="5400" b="1" kern="1200" dirty="0">
                <a:solidFill>
                  <a:schemeClr val="tx1"/>
                </a:solidFill>
                <a:latin typeface="+mn-lt"/>
                <a:ea typeface="+mj-ea"/>
                <a:cs typeface="+mj-cs"/>
              </a:rPr>
              <a:t>Spring + Summer Pack Planning</a:t>
            </a:r>
          </a:p>
        </p:txBody>
      </p:sp>
      <p:sp>
        <p:nvSpPr>
          <p:cNvPr id="1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A6364D10-A165-2AA1-AD16-C73CA0C43E25}"/>
              </a:ext>
            </a:extLst>
          </p:cNvPr>
          <p:cNvSpPr>
            <a:spLocks noGrp="1"/>
          </p:cNvSpPr>
          <p:nvPr>
            <p:ph sz="half" idx="2"/>
          </p:nvPr>
        </p:nvSpPr>
        <p:spPr>
          <a:xfrm>
            <a:off x="88901" y="2807208"/>
            <a:ext cx="5321299" cy="3856272"/>
          </a:xfrm>
        </p:spPr>
        <p:txBody>
          <a:bodyPr vert="horz" lIns="91440" tIns="45720" rIns="91440" bIns="45720" rtlCol="0" anchor="t">
            <a:noAutofit/>
          </a:bodyPr>
          <a:lstStyle/>
          <a:p>
            <a:r>
              <a:rPr lang="en-US" dirty="0"/>
              <a:t>Retool Time For Your Pack includes Progress on Guide Steps:</a:t>
            </a:r>
          </a:p>
          <a:p>
            <a:pPr lvl="1"/>
            <a:r>
              <a:rPr lang="en-US" dirty="0"/>
              <a:t>Calendar of Activities</a:t>
            </a:r>
          </a:p>
          <a:p>
            <a:pPr lvl="1"/>
            <a:r>
              <a:rPr lang="en-US" dirty="0"/>
              <a:t>Pack Promotion</a:t>
            </a:r>
          </a:p>
          <a:p>
            <a:pPr lvl="1"/>
            <a:r>
              <a:rPr lang="en-US" dirty="0"/>
              <a:t>Leader Recruiting</a:t>
            </a:r>
          </a:p>
          <a:p>
            <a:pPr lvl="1"/>
            <a:r>
              <a:rPr lang="en-US" dirty="0"/>
              <a:t>School Contacts</a:t>
            </a:r>
          </a:p>
          <a:p>
            <a:r>
              <a:rPr lang="en-US" dirty="0"/>
              <a:t>Sign-Up Event Readiness - Need District Support?</a:t>
            </a:r>
          </a:p>
          <a:p>
            <a:r>
              <a:rPr lang="en-US" dirty="0"/>
              <a:t>Sign-Up Event Plans: School + Fun</a:t>
            </a:r>
          </a:p>
        </p:txBody>
      </p:sp>
      <p:pic>
        <p:nvPicPr>
          <p:cNvPr id="4" name="Picture 3">
            <a:extLst>
              <a:ext uri="{FF2B5EF4-FFF2-40B4-BE49-F238E27FC236}">
                <a16:creationId xmlns:a16="http://schemas.microsoft.com/office/drawing/2014/main" id="{CFE2646B-7B09-6771-9FEA-2C4F2A5A98AC}"/>
              </a:ext>
            </a:extLst>
          </p:cNvPr>
          <p:cNvPicPr>
            <a:picLocks noChangeAspect="1"/>
          </p:cNvPicPr>
          <p:nvPr/>
        </p:nvPicPr>
        <p:blipFill>
          <a:blip r:embed="rId3"/>
          <a:stretch>
            <a:fillRect/>
          </a:stretch>
        </p:blipFill>
        <p:spPr>
          <a:xfrm>
            <a:off x="5293149" y="101600"/>
            <a:ext cx="6863737" cy="6738111"/>
          </a:xfrm>
          <a:prstGeom prst="rect">
            <a:avLst/>
          </a:prstGeom>
        </p:spPr>
      </p:pic>
    </p:spTree>
    <p:extLst>
      <p:ext uri="{BB962C8B-B14F-4D97-AF65-F5344CB8AC3E}">
        <p14:creationId xmlns:p14="http://schemas.microsoft.com/office/powerpoint/2010/main" val="148371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childTnLst>
                                </p:cTn>
                              </p:par>
                            </p:childTnLst>
                          </p:cTn>
                        </p:par>
                        <p:par>
                          <p:cTn id="12" fill="hold">
                            <p:stCondLst>
                              <p:cond delay="2000"/>
                            </p:stCondLst>
                            <p:childTnLst>
                              <p:par>
                                <p:cTn id="13" presetID="10" presetClass="entr" presetSubtype="0" fill="hold" nodeType="afterEffect">
                                  <p:stCondLst>
                                    <p:cond delay="25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750"/>
                                        <p:tgtEl>
                                          <p:spTgt spid="5">
                                            <p:txEl>
                                              <p:pRg st="0" end="0"/>
                                            </p:txEl>
                                          </p:spTgt>
                                        </p:tgtEl>
                                      </p:cBhvr>
                                    </p:animEffect>
                                  </p:childTnLst>
                                </p:cTn>
                              </p:par>
                            </p:childTnLst>
                          </p:cTn>
                        </p:par>
                        <p:par>
                          <p:cTn id="16" fill="hold">
                            <p:stCondLst>
                              <p:cond delay="3000"/>
                            </p:stCondLst>
                            <p:childTnLst>
                              <p:par>
                                <p:cTn id="17" presetID="10" presetClass="entr" presetSubtype="0" fill="hold" nodeType="afterEffect">
                                  <p:stCondLst>
                                    <p:cond delay="25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750"/>
                                        <p:tgtEl>
                                          <p:spTgt spid="5">
                                            <p:txEl>
                                              <p:pRg st="1" end="1"/>
                                            </p:txEl>
                                          </p:spTgt>
                                        </p:tgtEl>
                                      </p:cBhvr>
                                    </p:animEffect>
                                  </p:childTnLst>
                                </p:cTn>
                              </p:par>
                            </p:childTnLst>
                          </p:cTn>
                        </p:par>
                        <p:par>
                          <p:cTn id="20" fill="hold">
                            <p:stCondLst>
                              <p:cond delay="4000"/>
                            </p:stCondLst>
                            <p:childTnLst>
                              <p:par>
                                <p:cTn id="21" presetID="10" presetClass="entr" presetSubtype="0" fill="hold" nodeType="afterEffect">
                                  <p:stCondLst>
                                    <p:cond delay="25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750"/>
                                        <p:tgtEl>
                                          <p:spTgt spid="5">
                                            <p:txEl>
                                              <p:pRg st="2" end="2"/>
                                            </p:txEl>
                                          </p:spTgt>
                                        </p:tgtEl>
                                      </p:cBhvr>
                                    </p:animEffect>
                                  </p:childTnLst>
                                </p:cTn>
                              </p:par>
                            </p:childTnLst>
                          </p:cTn>
                        </p:par>
                        <p:par>
                          <p:cTn id="24" fill="hold">
                            <p:stCondLst>
                              <p:cond delay="5000"/>
                            </p:stCondLst>
                            <p:childTnLst>
                              <p:par>
                                <p:cTn id="25" presetID="10" presetClass="entr" presetSubtype="0" fill="hold" nodeType="afterEffect">
                                  <p:stCondLst>
                                    <p:cond delay="25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750"/>
                                        <p:tgtEl>
                                          <p:spTgt spid="5">
                                            <p:txEl>
                                              <p:pRg st="3" end="3"/>
                                            </p:txEl>
                                          </p:spTgt>
                                        </p:tgtEl>
                                      </p:cBhvr>
                                    </p:animEffect>
                                  </p:childTnLst>
                                </p:cTn>
                              </p:par>
                            </p:childTnLst>
                          </p:cTn>
                        </p:par>
                        <p:par>
                          <p:cTn id="28" fill="hold">
                            <p:stCondLst>
                              <p:cond delay="6000"/>
                            </p:stCondLst>
                            <p:childTnLst>
                              <p:par>
                                <p:cTn id="29" presetID="10" presetClass="entr" presetSubtype="0" fill="hold" nodeType="afterEffect">
                                  <p:stCondLst>
                                    <p:cond delay="250"/>
                                  </p:stCondLst>
                                  <p:childTnLst>
                                    <p:set>
                                      <p:cBhvr>
                                        <p:cTn id="30" dur="1" fill="hold">
                                          <p:stCondLst>
                                            <p:cond delay="0"/>
                                          </p:stCondLst>
                                        </p:cTn>
                                        <p:tgtEl>
                                          <p:spTgt spid="5">
                                            <p:txEl>
                                              <p:pRg st="4" end="4"/>
                                            </p:txEl>
                                          </p:spTgt>
                                        </p:tgtEl>
                                        <p:attrNameLst>
                                          <p:attrName>style.visibility</p:attrName>
                                        </p:attrNameLst>
                                      </p:cBhvr>
                                      <p:to>
                                        <p:strVal val="visible"/>
                                      </p:to>
                                    </p:set>
                                    <p:animEffect transition="in" filter="fade">
                                      <p:cBhvr>
                                        <p:cTn id="31" dur="750"/>
                                        <p:tgtEl>
                                          <p:spTgt spid="5">
                                            <p:txEl>
                                              <p:pRg st="4" end="4"/>
                                            </p:txEl>
                                          </p:spTgt>
                                        </p:tgtEl>
                                      </p:cBhvr>
                                    </p:animEffect>
                                  </p:childTnLst>
                                </p:cTn>
                              </p:par>
                            </p:childTnLst>
                          </p:cTn>
                        </p:par>
                        <p:par>
                          <p:cTn id="32" fill="hold">
                            <p:stCondLst>
                              <p:cond delay="7000"/>
                            </p:stCondLst>
                            <p:childTnLst>
                              <p:par>
                                <p:cTn id="33" presetID="10" presetClass="entr" presetSubtype="0" fill="hold" nodeType="afterEffect">
                                  <p:stCondLst>
                                    <p:cond delay="25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750"/>
                                        <p:tgtEl>
                                          <p:spTgt spid="5">
                                            <p:txEl>
                                              <p:pRg st="5" end="5"/>
                                            </p:txEl>
                                          </p:spTgt>
                                        </p:tgtEl>
                                      </p:cBhvr>
                                    </p:animEffect>
                                  </p:childTnLst>
                                </p:cTn>
                              </p:par>
                            </p:childTnLst>
                          </p:cTn>
                        </p:par>
                        <p:par>
                          <p:cTn id="36" fill="hold">
                            <p:stCondLst>
                              <p:cond delay="8000"/>
                            </p:stCondLst>
                            <p:childTnLst>
                              <p:par>
                                <p:cTn id="37" presetID="10" presetClass="entr" presetSubtype="0" fill="hold" nodeType="afterEffect">
                                  <p:stCondLst>
                                    <p:cond delay="250"/>
                                  </p:stCondLst>
                                  <p:childTnLst>
                                    <p:set>
                                      <p:cBhvr>
                                        <p:cTn id="38" dur="1" fill="hold">
                                          <p:stCondLst>
                                            <p:cond delay="0"/>
                                          </p:stCondLst>
                                        </p:cTn>
                                        <p:tgtEl>
                                          <p:spTgt spid="5">
                                            <p:txEl>
                                              <p:pRg st="6" end="6"/>
                                            </p:txEl>
                                          </p:spTgt>
                                        </p:tgtEl>
                                        <p:attrNameLst>
                                          <p:attrName>style.visibility</p:attrName>
                                        </p:attrNameLst>
                                      </p:cBhvr>
                                      <p:to>
                                        <p:strVal val="visible"/>
                                      </p:to>
                                    </p:set>
                                    <p:animEffect transition="in" filter="fade">
                                      <p:cBhvr>
                                        <p:cTn id="39" dur="75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8B3A2D1A-45FC-4F95-B150-1C13EF2F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417" name="Rectangle 17416">
            <a:extLst>
              <a:ext uri="{FF2B5EF4-FFF2-40B4-BE49-F238E27FC236}">
                <a16:creationId xmlns:a16="http://schemas.microsoft.com/office/drawing/2014/main" id="{F3768FD5-DD7A-43C7-8DEA-1F5DB3CB5B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300E590-27DF-47CA-E7AA-571BEA4858CA}"/>
              </a:ext>
            </a:extLst>
          </p:cNvPr>
          <p:cNvSpPr>
            <a:spLocks noGrp="1"/>
          </p:cNvSpPr>
          <p:nvPr>
            <p:ph type="title"/>
          </p:nvPr>
        </p:nvSpPr>
        <p:spPr>
          <a:xfrm>
            <a:off x="152401" y="4005831"/>
            <a:ext cx="5011610" cy="2447723"/>
          </a:xfrm>
        </p:spPr>
        <p:txBody>
          <a:bodyPr vert="horz" lIns="91440" tIns="45720" rIns="91440" bIns="45720" rtlCol="0" anchor="ctr">
            <a:noAutofit/>
          </a:bodyPr>
          <a:lstStyle/>
          <a:p>
            <a:pPr algn="ctr"/>
            <a:r>
              <a:rPr lang="en-US" sz="6000" b="1" dirty="0">
                <a:latin typeface="+mn-lt"/>
              </a:rPr>
              <a:t>Roll Out + Recruit – New Program Year</a:t>
            </a:r>
          </a:p>
        </p:txBody>
      </p:sp>
      <p:pic>
        <p:nvPicPr>
          <p:cNvPr id="17410" name="Picture 2">
            <a:extLst>
              <a:ext uri="{FF2B5EF4-FFF2-40B4-BE49-F238E27FC236}">
                <a16:creationId xmlns:a16="http://schemas.microsoft.com/office/drawing/2014/main" id="{07C8D723-6EC7-F80B-0C11-73FCDE937F35}"/>
              </a:ext>
            </a:extLst>
          </p:cNvPr>
          <p:cNvPicPr>
            <a:picLocks noGrp="1" noChangeAspect="1" noChangeArrowheads="1"/>
          </p:cNvPicPr>
          <p:nvPr>
            <p:ph sz="half" idx="1"/>
          </p:nvPr>
        </p:nvPicPr>
        <p:blipFill rotWithShape="1">
          <a:blip r:embed="rId3" cstate="email">
            <a:extLst>
              <a:ext uri="{28A0092B-C50C-407E-A947-70E740481C1C}">
                <a14:useLocalDpi xmlns:a14="http://schemas.microsoft.com/office/drawing/2010/main"/>
              </a:ext>
            </a:extLst>
          </a:blip>
          <a:srcRect/>
          <a:stretch/>
        </p:blipFill>
        <p:spPr bwMode="auto">
          <a:xfrm>
            <a:off x="2" y="10"/>
            <a:ext cx="12191999" cy="3154014"/>
          </a:xfrm>
          <a:custGeom>
            <a:avLst/>
            <a:gdLst/>
            <a:ahLst/>
            <a:cxnLst/>
            <a:rect l="l" t="t" r="r" b="b"/>
            <a:pathLst>
              <a:path w="12191999" h="3428999">
                <a:moveTo>
                  <a:pt x="0" y="0"/>
                </a:moveTo>
                <a:lnTo>
                  <a:pt x="12191999" y="0"/>
                </a:lnTo>
                <a:lnTo>
                  <a:pt x="12191999" y="920893"/>
                </a:lnTo>
                <a:lnTo>
                  <a:pt x="12191999" y="1514929"/>
                </a:lnTo>
                <a:lnTo>
                  <a:pt x="12191999" y="3130902"/>
                </a:lnTo>
                <a:lnTo>
                  <a:pt x="12188051" y="3131476"/>
                </a:lnTo>
                <a:cubicBezTo>
                  <a:pt x="12153000" y="3135813"/>
                  <a:pt x="12133655" y="3136025"/>
                  <a:pt x="12112012" y="3138906"/>
                </a:cubicBezTo>
                <a:cubicBezTo>
                  <a:pt x="12076970" y="3145595"/>
                  <a:pt x="12039899" y="3160769"/>
                  <a:pt x="12018752" y="3165642"/>
                </a:cubicBezTo>
                <a:lnTo>
                  <a:pt x="11985122" y="3168147"/>
                </a:lnTo>
                <a:lnTo>
                  <a:pt x="11986344" y="3172878"/>
                </a:lnTo>
                <a:lnTo>
                  <a:pt x="11973852" y="3173226"/>
                </a:lnTo>
                <a:lnTo>
                  <a:pt x="11945968" y="3173341"/>
                </a:lnTo>
                <a:cubicBezTo>
                  <a:pt x="11928568" y="3174057"/>
                  <a:pt x="11880184" y="3172923"/>
                  <a:pt x="11862470" y="3174654"/>
                </a:cubicBezTo>
                <a:cubicBezTo>
                  <a:pt x="11857360" y="3179700"/>
                  <a:pt x="11849473" y="3182451"/>
                  <a:pt x="11839688" y="3183726"/>
                </a:cubicBezTo>
                <a:lnTo>
                  <a:pt x="11818138" y="3183868"/>
                </a:lnTo>
                <a:lnTo>
                  <a:pt x="11693161" y="3196027"/>
                </a:lnTo>
                <a:lnTo>
                  <a:pt x="11675978" y="3196936"/>
                </a:lnTo>
                <a:lnTo>
                  <a:pt x="11666672" y="3201013"/>
                </a:lnTo>
                <a:cubicBezTo>
                  <a:pt x="11659568" y="3201827"/>
                  <a:pt x="11639160" y="3201301"/>
                  <a:pt x="11633348" y="3201823"/>
                </a:cubicBezTo>
                <a:lnTo>
                  <a:pt x="11631806" y="3204144"/>
                </a:lnTo>
                <a:cubicBezTo>
                  <a:pt x="11613292" y="3207852"/>
                  <a:pt x="11543654" y="3220200"/>
                  <a:pt x="11522270" y="3224070"/>
                </a:cubicBezTo>
                <a:cubicBezTo>
                  <a:pt x="11517998" y="3220503"/>
                  <a:pt x="11508432" y="3226137"/>
                  <a:pt x="11503503" y="3227361"/>
                </a:cubicBezTo>
                <a:cubicBezTo>
                  <a:pt x="11502740" y="3224959"/>
                  <a:pt x="11490808" y="3224226"/>
                  <a:pt x="11487288" y="3226364"/>
                </a:cubicBezTo>
                <a:cubicBezTo>
                  <a:pt x="11403406" y="3238085"/>
                  <a:pt x="11445394" y="3213864"/>
                  <a:pt x="11397514" y="3229209"/>
                </a:cubicBezTo>
                <a:cubicBezTo>
                  <a:pt x="11389044" y="3230225"/>
                  <a:pt x="11382180" y="3229256"/>
                  <a:pt x="11376160" y="3227461"/>
                </a:cubicBezTo>
                <a:lnTo>
                  <a:pt x="11367180" y="3223774"/>
                </a:lnTo>
                <a:lnTo>
                  <a:pt x="11332420" y="3230742"/>
                </a:lnTo>
                <a:cubicBezTo>
                  <a:pt x="11315298" y="3233171"/>
                  <a:pt x="11297277" y="3234781"/>
                  <a:pt x="11278786" y="3235517"/>
                </a:cubicBezTo>
                <a:cubicBezTo>
                  <a:pt x="11274637" y="3230607"/>
                  <a:pt x="11260123" y="3237582"/>
                  <a:pt x="11253295" y="3238964"/>
                </a:cubicBezTo>
                <a:cubicBezTo>
                  <a:pt x="11253224" y="3235757"/>
                  <a:pt x="11238096" y="3234220"/>
                  <a:pt x="11232727" y="3236871"/>
                </a:cubicBezTo>
                <a:cubicBezTo>
                  <a:pt x="11119903" y="3248332"/>
                  <a:pt x="11183388" y="3218382"/>
                  <a:pt x="11115682" y="3236341"/>
                </a:cubicBezTo>
                <a:cubicBezTo>
                  <a:pt x="11104356" y="3237278"/>
                  <a:pt x="11095858" y="3235671"/>
                  <a:pt x="11088768" y="3233017"/>
                </a:cubicBezTo>
                <a:lnTo>
                  <a:pt x="11076012" y="3226390"/>
                </a:lnTo>
                <a:lnTo>
                  <a:pt x="11066016" y="3228753"/>
                </a:lnTo>
                <a:cubicBezTo>
                  <a:pt x="11028292" y="3228939"/>
                  <a:pt x="11017169" y="3222147"/>
                  <a:pt x="10995221" y="3228989"/>
                </a:cubicBezTo>
                <a:cubicBezTo>
                  <a:pt x="10962786" y="3214768"/>
                  <a:pt x="10973708" y="3227571"/>
                  <a:pt x="10949038" y="3229747"/>
                </a:cubicBezTo>
                <a:cubicBezTo>
                  <a:pt x="10929576" y="3232582"/>
                  <a:pt x="10965306" y="3238039"/>
                  <a:pt x="10946231" y="3238844"/>
                </a:cubicBezTo>
                <a:cubicBezTo>
                  <a:pt x="10925596" y="3235173"/>
                  <a:pt x="10926566" y="3246575"/>
                  <a:pt x="10905107" y="3242085"/>
                </a:cubicBezTo>
                <a:cubicBezTo>
                  <a:pt x="10910320" y="3233495"/>
                  <a:pt x="10862761" y="3243750"/>
                  <a:pt x="10861282" y="3236246"/>
                </a:cubicBezTo>
                <a:cubicBezTo>
                  <a:pt x="10843055" y="3246977"/>
                  <a:pt x="10833897" y="3233757"/>
                  <a:pt x="10809627" y="3237064"/>
                </a:cubicBezTo>
                <a:cubicBezTo>
                  <a:pt x="10798198" y="3241124"/>
                  <a:pt x="10789952" y="3241821"/>
                  <a:pt x="10778718" y="3237455"/>
                </a:cubicBezTo>
                <a:cubicBezTo>
                  <a:pt x="10726069" y="3257219"/>
                  <a:pt x="10746866" y="3238339"/>
                  <a:pt x="10697595" y="3245939"/>
                </a:cubicBezTo>
                <a:cubicBezTo>
                  <a:pt x="10655146" y="3253933"/>
                  <a:pt x="10607026" y="3259119"/>
                  <a:pt x="10565970" y="3278201"/>
                </a:cubicBezTo>
                <a:cubicBezTo>
                  <a:pt x="10558434" y="3283608"/>
                  <a:pt x="10539930" y="3285654"/>
                  <a:pt x="10524645" y="3282773"/>
                </a:cubicBezTo>
                <a:cubicBezTo>
                  <a:pt x="10522018" y="3282276"/>
                  <a:pt x="10519582" y="3281649"/>
                  <a:pt x="10517421" y="3280913"/>
                </a:cubicBezTo>
                <a:cubicBezTo>
                  <a:pt x="10481928" y="3283832"/>
                  <a:pt x="10352108" y="3296870"/>
                  <a:pt x="10311683" y="3300288"/>
                </a:cubicBezTo>
                <a:cubicBezTo>
                  <a:pt x="10308410" y="3293342"/>
                  <a:pt x="10287968" y="3305875"/>
                  <a:pt x="10274873" y="3301423"/>
                </a:cubicBezTo>
                <a:cubicBezTo>
                  <a:pt x="10265494" y="3297516"/>
                  <a:pt x="10257104" y="3300407"/>
                  <a:pt x="10247307" y="3300714"/>
                </a:cubicBezTo>
                <a:cubicBezTo>
                  <a:pt x="10234401" y="3297643"/>
                  <a:pt x="10192308" y="3303190"/>
                  <a:pt x="10181334" y="3307168"/>
                </a:cubicBezTo>
                <a:cubicBezTo>
                  <a:pt x="10155109" y="3320992"/>
                  <a:pt x="10095518" y="3310726"/>
                  <a:pt x="10073729" y="3321318"/>
                </a:cubicBezTo>
                <a:cubicBezTo>
                  <a:pt x="10065823" y="3322872"/>
                  <a:pt x="10058087" y="3323501"/>
                  <a:pt x="10050495" y="3323554"/>
                </a:cubicBezTo>
                <a:lnTo>
                  <a:pt x="10029247" y="3322387"/>
                </a:lnTo>
                <a:lnTo>
                  <a:pt x="10023206" y="3319426"/>
                </a:lnTo>
                <a:lnTo>
                  <a:pt x="10010221" y="3320159"/>
                </a:lnTo>
                <a:lnTo>
                  <a:pt x="10006500" y="3319709"/>
                </a:lnTo>
                <a:cubicBezTo>
                  <a:pt x="9999392" y="3318836"/>
                  <a:pt x="9992376" y="3318075"/>
                  <a:pt x="9985433" y="3317775"/>
                </a:cubicBezTo>
                <a:cubicBezTo>
                  <a:pt x="9994564" y="3332623"/>
                  <a:pt x="9927872" y="3317665"/>
                  <a:pt x="9947096" y="3329673"/>
                </a:cubicBezTo>
                <a:cubicBezTo>
                  <a:pt x="9910530" y="3330603"/>
                  <a:pt x="9938422" y="3341787"/>
                  <a:pt x="9894468" y="3331125"/>
                </a:cubicBezTo>
                <a:cubicBezTo>
                  <a:pt x="9837697" y="3343266"/>
                  <a:pt x="9748207" y="3338748"/>
                  <a:pt x="9703741" y="3357170"/>
                </a:cubicBezTo>
                <a:cubicBezTo>
                  <a:pt x="9709264" y="3350136"/>
                  <a:pt x="9685337" y="3344679"/>
                  <a:pt x="9668763" y="3348169"/>
                </a:cubicBezTo>
                <a:cubicBezTo>
                  <a:pt x="9688139" y="3320571"/>
                  <a:pt x="9603232" y="3373038"/>
                  <a:pt x="9588644" y="3354205"/>
                </a:cubicBezTo>
                <a:cubicBezTo>
                  <a:pt x="9587925" y="3371689"/>
                  <a:pt x="9513642" y="3401336"/>
                  <a:pt x="9478680" y="3386990"/>
                </a:cubicBezTo>
                <a:cubicBezTo>
                  <a:pt x="9425416" y="3390492"/>
                  <a:pt x="9387699" y="3404944"/>
                  <a:pt x="9331856" y="3399166"/>
                </a:cubicBezTo>
                <a:cubicBezTo>
                  <a:pt x="9330123" y="3401505"/>
                  <a:pt x="9327283" y="3403463"/>
                  <a:pt x="9323679" y="3405145"/>
                </a:cubicBezTo>
                <a:lnTo>
                  <a:pt x="9311620" y="3409223"/>
                </a:lnTo>
                <a:lnTo>
                  <a:pt x="9309289" y="3408926"/>
                </a:lnTo>
                <a:cubicBezTo>
                  <a:pt x="9300131" y="3408873"/>
                  <a:pt x="9295442" y="3409859"/>
                  <a:pt x="9292731" y="3411301"/>
                </a:cubicBezTo>
                <a:lnTo>
                  <a:pt x="9290814" y="3413412"/>
                </a:lnTo>
                <a:lnTo>
                  <a:pt x="9279990" y="3415541"/>
                </a:lnTo>
                <a:lnTo>
                  <a:pt x="9260104" y="3421077"/>
                </a:lnTo>
                <a:lnTo>
                  <a:pt x="9255034" y="3420853"/>
                </a:lnTo>
                <a:lnTo>
                  <a:pt x="9222941" y="3427242"/>
                </a:lnTo>
                <a:lnTo>
                  <a:pt x="9221858" y="3426731"/>
                </a:lnTo>
                <a:cubicBezTo>
                  <a:pt x="9218700" y="3425733"/>
                  <a:pt x="9214983" y="3425271"/>
                  <a:pt x="9210014" y="3425917"/>
                </a:cubicBezTo>
                <a:cubicBezTo>
                  <a:pt x="9208256" y="3416158"/>
                  <a:pt x="9203342" y="3422957"/>
                  <a:pt x="9188839" y="3425728"/>
                </a:cubicBezTo>
                <a:cubicBezTo>
                  <a:pt x="9182870" y="3411188"/>
                  <a:pt x="9147335" y="3424352"/>
                  <a:pt x="9132080" y="3417886"/>
                </a:cubicBezTo>
                <a:cubicBezTo>
                  <a:pt x="9121557" y="3420249"/>
                  <a:pt x="9110321" y="3422482"/>
                  <a:pt x="9098549" y="3424480"/>
                </a:cubicBezTo>
                <a:lnTo>
                  <a:pt x="9003970" y="3425484"/>
                </a:lnTo>
                <a:lnTo>
                  <a:pt x="8904921" y="3413774"/>
                </a:lnTo>
                <a:cubicBezTo>
                  <a:pt x="8868284" y="3413519"/>
                  <a:pt x="8836559" y="3409171"/>
                  <a:pt x="8805551" y="3412237"/>
                </a:cubicBezTo>
                <a:cubicBezTo>
                  <a:pt x="8792955" y="3408854"/>
                  <a:pt x="8781083" y="3407488"/>
                  <a:pt x="8769572" y="3412551"/>
                </a:cubicBezTo>
                <a:cubicBezTo>
                  <a:pt x="8735382" y="3410862"/>
                  <a:pt x="8727105" y="3403632"/>
                  <a:pt x="8705440" y="3409271"/>
                </a:cubicBezTo>
                <a:cubicBezTo>
                  <a:pt x="8686231" y="3397576"/>
                  <a:pt x="8685094" y="3402040"/>
                  <a:pt x="8676067" y="3405389"/>
                </a:cubicBezTo>
                <a:lnTo>
                  <a:pt x="8674779" y="3405628"/>
                </a:lnTo>
                <a:lnTo>
                  <a:pt x="8672154" y="3403956"/>
                </a:lnTo>
                <a:lnTo>
                  <a:pt x="8666720" y="3403182"/>
                </a:lnTo>
                <a:lnTo>
                  <a:pt x="8651886" y="3403680"/>
                </a:lnTo>
                <a:lnTo>
                  <a:pt x="8646307" y="3404298"/>
                </a:lnTo>
                <a:cubicBezTo>
                  <a:pt x="8642465" y="3404565"/>
                  <a:pt x="8639912" y="3404534"/>
                  <a:pt x="8638145" y="3404287"/>
                </a:cubicBezTo>
                <a:lnTo>
                  <a:pt x="8637941" y="3404149"/>
                </a:lnTo>
                <a:lnTo>
                  <a:pt x="8630296" y="3404406"/>
                </a:lnTo>
                <a:cubicBezTo>
                  <a:pt x="8617394" y="3405155"/>
                  <a:pt x="8604838" y="3406180"/>
                  <a:pt x="8592887" y="3407398"/>
                </a:cubicBezTo>
                <a:cubicBezTo>
                  <a:pt x="8582781" y="3399722"/>
                  <a:pt x="8538622" y="3408789"/>
                  <a:pt x="8543455" y="3394319"/>
                </a:cubicBezTo>
                <a:cubicBezTo>
                  <a:pt x="8527334" y="3395534"/>
                  <a:pt x="8517583" y="3401542"/>
                  <a:pt x="8523012" y="3392051"/>
                </a:cubicBezTo>
                <a:cubicBezTo>
                  <a:pt x="8517705" y="3392178"/>
                  <a:pt x="8514435" y="3391372"/>
                  <a:pt x="8512093" y="3390108"/>
                </a:cubicBezTo>
                <a:lnTo>
                  <a:pt x="8511416" y="3389513"/>
                </a:lnTo>
                <a:lnTo>
                  <a:pt x="8475551" y="3392450"/>
                </a:lnTo>
                <a:lnTo>
                  <a:pt x="8470789" y="3391736"/>
                </a:lnTo>
                <a:lnTo>
                  <a:pt x="8447414" y="3395064"/>
                </a:lnTo>
                <a:lnTo>
                  <a:pt x="8435335" y="3396028"/>
                </a:lnTo>
                <a:lnTo>
                  <a:pt x="8431923" y="3397855"/>
                </a:lnTo>
                <a:cubicBezTo>
                  <a:pt x="8428239" y="3398965"/>
                  <a:pt x="8422959" y="3399444"/>
                  <a:pt x="8414099" y="3398491"/>
                </a:cubicBezTo>
                <a:lnTo>
                  <a:pt x="8412049" y="3397978"/>
                </a:lnTo>
                <a:lnTo>
                  <a:pt x="8397349" y="3400683"/>
                </a:lnTo>
                <a:cubicBezTo>
                  <a:pt x="8392615" y="3401933"/>
                  <a:pt x="8388424" y="3403524"/>
                  <a:pt x="8385030" y="3405585"/>
                </a:cubicBezTo>
                <a:cubicBezTo>
                  <a:pt x="8334977" y="3394568"/>
                  <a:pt x="8287750" y="3404648"/>
                  <a:pt x="8233422" y="3402742"/>
                </a:cubicBezTo>
                <a:cubicBezTo>
                  <a:pt x="8209936" y="3385601"/>
                  <a:pt x="8116056" y="3406588"/>
                  <a:pt x="8102569" y="3423208"/>
                </a:cubicBezTo>
                <a:cubicBezTo>
                  <a:pt x="8102264" y="3408645"/>
                  <a:pt x="8034186" y="3428475"/>
                  <a:pt x="8016625" y="3428989"/>
                </a:cubicBezTo>
                <a:cubicBezTo>
                  <a:pt x="8010771" y="3429161"/>
                  <a:pt x="8010530" y="3427186"/>
                  <a:pt x="8020284" y="3421076"/>
                </a:cubicBezTo>
                <a:cubicBezTo>
                  <a:pt x="8001623" y="3422777"/>
                  <a:pt x="7982361" y="3415208"/>
                  <a:pt x="7992871" y="3409037"/>
                </a:cubicBezTo>
                <a:cubicBezTo>
                  <a:pt x="7936181" y="3422244"/>
                  <a:pt x="7852511" y="3409112"/>
                  <a:pt x="7788452" y="3415110"/>
                </a:cubicBezTo>
                <a:cubicBezTo>
                  <a:pt x="7753529" y="3400598"/>
                  <a:pt x="7772461" y="3414025"/>
                  <a:pt x="7736237" y="3411311"/>
                </a:cubicBezTo>
                <a:cubicBezTo>
                  <a:pt x="7746145" y="3424670"/>
                  <a:pt x="7692261" y="3403816"/>
                  <a:pt x="7690279" y="3418893"/>
                </a:cubicBezTo>
                <a:cubicBezTo>
                  <a:pt x="7683750" y="3417921"/>
                  <a:pt x="7677487" y="3416505"/>
                  <a:pt x="7671219" y="3414970"/>
                </a:cubicBezTo>
                <a:lnTo>
                  <a:pt x="7667928" y="3414173"/>
                </a:lnTo>
                <a:lnTo>
                  <a:pt x="7654774" y="3413595"/>
                </a:lnTo>
                <a:lnTo>
                  <a:pt x="7651067" y="3410171"/>
                </a:lnTo>
                <a:lnTo>
                  <a:pt x="7631267" y="3406963"/>
                </a:lnTo>
                <a:cubicBezTo>
                  <a:pt x="7623851" y="3406267"/>
                  <a:pt x="7615871" y="3406106"/>
                  <a:pt x="7607053" y="3406809"/>
                </a:cubicBezTo>
                <a:cubicBezTo>
                  <a:pt x="7585359" y="3412784"/>
                  <a:pt x="7551579" y="3405461"/>
                  <a:pt x="7521027" y="3405904"/>
                </a:cubicBezTo>
                <a:lnTo>
                  <a:pt x="7506997" y="3407754"/>
                </a:lnTo>
                <a:lnTo>
                  <a:pt x="7461204" y="3404669"/>
                </a:lnTo>
                <a:cubicBezTo>
                  <a:pt x="7448169" y="3404071"/>
                  <a:pt x="7434640" y="3403756"/>
                  <a:pt x="7420396" y="3403975"/>
                </a:cubicBezTo>
                <a:lnTo>
                  <a:pt x="7393955" y="3405447"/>
                </a:lnTo>
                <a:lnTo>
                  <a:pt x="7387024" y="3404227"/>
                </a:lnTo>
                <a:cubicBezTo>
                  <a:pt x="7374952" y="3404363"/>
                  <a:pt x="7358975" y="3408656"/>
                  <a:pt x="7360398" y="3403441"/>
                </a:cubicBezTo>
                <a:lnTo>
                  <a:pt x="7346837" y="3405249"/>
                </a:lnTo>
                <a:lnTo>
                  <a:pt x="7333451" y="3401087"/>
                </a:lnTo>
                <a:cubicBezTo>
                  <a:pt x="7331985" y="3400120"/>
                  <a:pt x="7330882" y="3399091"/>
                  <a:pt x="7330179" y="3398037"/>
                </a:cubicBezTo>
                <a:lnTo>
                  <a:pt x="7311232" y="3399406"/>
                </a:lnTo>
                <a:lnTo>
                  <a:pt x="7295699" y="3396426"/>
                </a:lnTo>
                <a:lnTo>
                  <a:pt x="7282158" y="3398374"/>
                </a:lnTo>
                <a:lnTo>
                  <a:pt x="7276538" y="3397935"/>
                </a:lnTo>
                <a:lnTo>
                  <a:pt x="7262569" y="3396460"/>
                </a:lnTo>
                <a:cubicBezTo>
                  <a:pt x="7255407" y="3395426"/>
                  <a:pt x="7247392" y="3394180"/>
                  <a:pt x="7238468" y="3393183"/>
                </a:cubicBezTo>
                <a:lnTo>
                  <a:pt x="7230949" y="3392727"/>
                </a:lnTo>
                <a:lnTo>
                  <a:pt x="7214580" y="3387715"/>
                </a:lnTo>
                <a:cubicBezTo>
                  <a:pt x="7202670" y="3383926"/>
                  <a:pt x="7193296" y="3381373"/>
                  <a:pt x="7182893" y="3383429"/>
                </a:cubicBezTo>
                <a:cubicBezTo>
                  <a:pt x="7165160" y="3378534"/>
                  <a:pt x="7152772" y="3364815"/>
                  <a:pt x="7127104" y="3368475"/>
                </a:cubicBezTo>
                <a:cubicBezTo>
                  <a:pt x="7134894" y="3362260"/>
                  <a:pt x="7098599" y="3367723"/>
                  <a:pt x="7094311" y="3361339"/>
                </a:cubicBezTo>
                <a:cubicBezTo>
                  <a:pt x="7092331" y="3356198"/>
                  <a:pt x="7080860" y="3356657"/>
                  <a:pt x="7072124" y="3354762"/>
                </a:cubicBezTo>
                <a:cubicBezTo>
                  <a:pt x="7065898" y="3349511"/>
                  <a:pt x="7021942" y="3344717"/>
                  <a:pt x="7006638" y="3345473"/>
                </a:cubicBezTo>
                <a:cubicBezTo>
                  <a:pt x="6963504" y="3350697"/>
                  <a:pt x="6928807" y="3329559"/>
                  <a:pt x="6894320" y="3333192"/>
                </a:cubicBezTo>
                <a:cubicBezTo>
                  <a:pt x="6885290" y="3332697"/>
                  <a:pt x="6877803" y="3331507"/>
                  <a:pt x="6871318" y="3329892"/>
                </a:cubicBezTo>
                <a:lnTo>
                  <a:pt x="6855157" y="3324330"/>
                </a:lnTo>
                <a:cubicBezTo>
                  <a:pt x="6854956" y="3323109"/>
                  <a:pt x="6854755" y="3321887"/>
                  <a:pt x="6854555" y="3320665"/>
                </a:cubicBezTo>
                <a:lnTo>
                  <a:pt x="6842483" y="3318413"/>
                </a:lnTo>
                <a:lnTo>
                  <a:pt x="6840027" y="3317245"/>
                </a:lnTo>
                <a:cubicBezTo>
                  <a:pt x="6835354" y="3315001"/>
                  <a:pt x="6830588" y="3312868"/>
                  <a:pt x="6825185" y="3311114"/>
                </a:cubicBezTo>
                <a:cubicBezTo>
                  <a:pt x="6810331" y="3324866"/>
                  <a:pt x="6776772" y="3298463"/>
                  <a:pt x="6774755" y="3312168"/>
                </a:cubicBezTo>
                <a:cubicBezTo>
                  <a:pt x="6742477" y="3304924"/>
                  <a:pt x="6749024" y="3319870"/>
                  <a:pt x="6728129" y="3301832"/>
                </a:cubicBezTo>
                <a:cubicBezTo>
                  <a:pt x="6661764" y="3299056"/>
                  <a:pt x="6593104" y="3275946"/>
                  <a:pt x="6527587" y="3280829"/>
                </a:cubicBezTo>
                <a:cubicBezTo>
                  <a:pt x="6542935" y="3276465"/>
                  <a:pt x="6531033" y="3266920"/>
                  <a:pt x="6511742" y="3266067"/>
                </a:cubicBezTo>
                <a:cubicBezTo>
                  <a:pt x="6570025" y="3248440"/>
                  <a:pt x="6418649" y="3271458"/>
                  <a:pt x="6434953" y="3253360"/>
                </a:cubicBezTo>
                <a:cubicBezTo>
                  <a:pt x="6407781" y="3267048"/>
                  <a:pt x="6300040" y="3274313"/>
                  <a:pt x="6292331" y="3255322"/>
                </a:cubicBezTo>
                <a:cubicBezTo>
                  <a:pt x="6242057" y="3246469"/>
                  <a:pt x="6188266" y="3249680"/>
                  <a:pt x="6149913" y="3232917"/>
                </a:cubicBezTo>
                <a:cubicBezTo>
                  <a:pt x="6144898" y="3234391"/>
                  <a:pt x="6139526" y="3235322"/>
                  <a:pt x="6133930" y="3235867"/>
                </a:cubicBezTo>
                <a:lnTo>
                  <a:pt x="6117554" y="3236464"/>
                </a:lnTo>
                <a:lnTo>
                  <a:pt x="6116039" y="3235720"/>
                </a:lnTo>
                <a:cubicBezTo>
                  <a:pt x="6108393" y="3233681"/>
                  <a:pt x="6102936" y="3233437"/>
                  <a:pt x="6098459" y="3233988"/>
                </a:cubicBezTo>
                <a:lnTo>
                  <a:pt x="6093630" y="3235240"/>
                </a:lnTo>
                <a:lnTo>
                  <a:pt x="6081261" y="3234563"/>
                </a:lnTo>
                <a:lnTo>
                  <a:pt x="6056067" y="3234608"/>
                </a:lnTo>
                <a:lnTo>
                  <a:pt x="6052129" y="3233324"/>
                </a:lnTo>
                <a:lnTo>
                  <a:pt x="6015338" y="3231378"/>
                </a:lnTo>
                <a:cubicBezTo>
                  <a:pt x="6015291" y="3231165"/>
                  <a:pt x="6015245" y="3230951"/>
                  <a:pt x="6015198" y="3230737"/>
                </a:cubicBezTo>
                <a:cubicBezTo>
                  <a:pt x="6014048" y="3229257"/>
                  <a:pt x="6011617" y="3228081"/>
                  <a:pt x="6006436" y="3227508"/>
                </a:cubicBezTo>
                <a:cubicBezTo>
                  <a:pt x="6019781" y="3219395"/>
                  <a:pt x="6005305" y="3223709"/>
                  <a:pt x="5988851" y="3222735"/>
                </a:cubicBezTo>
                <a:cubicBezTo>
                  <a:pt x="6005907" y="3209918"/>
                  <a:pt x="5955918" y="3212588"/>
                  <a:pt x="5952863" y="3204137"/>
                </a:cubicBezTo>
                <a:cubicBezTo>
                  <a:pt x="5940395" y="3203711"/>
                  <a:pt x="5927517" y="3203028"/>
                  <a:pt x="5914548" y="3202041"/>
                </a:cubicBezTo>
                <a:lnTo>
                  <a:pt x="5907020" y="3201283"/>
                </a:lnTo>
                <a:cubicBezTo>
                  <a:pt x="5906995" y="3201231"/>
                  <a:pt x="5906969" y="3201180"/>
                  <a:pt x="5906944" y="3201129"/>
                </a:cubicBezTo>
                <a:cubicBezTo>
                  <a:pt x="5905471" y="3200668"/>
                  <a:pt x="5903056" y="3200308"/>
                  <a:pt x="5899155" y="3200053"/>
                </a:cubicBezTo>
                <a:lnTo>
                  <a:pt x="5893294" y="3199901"/>
                </a:lnTo>
                <a:lnTo>
                  <a:pt x="5878691" y="3198431"/>
                </a:lnTo>
                <a:lnTo>
                  <a:pt x="5874165" y="3197003"/>
                </a:lnTo>
                <a:lnTo>
                  <a:pt x="5873092" y="3195108"/>
                </a:lnTo>
                <a:lnTo>
                  <a:pt x="5871658" y="3195162"/>
                </a:lnTo>
                <a:cubicBezTo>
                  <a:pt x="5860152" y="3197097"/>
                  <a:pt x="5855231" y="3201097"/>
                  <a:pt x="5846928" y="3187725"/>
                </a:cubicBezTo>
                <a:cubicBezTo>
                  <a:pt x="5821379" y="3190142"/>
                  <a:pt x="5819686" y="3182343"/>
                  <a:pt x="5788468" y="3176316"/>
                </a:cubicBezTo>
                <a:cubicBezTo>
                  <a:pt x="5773119" y="3179521"/>
                  <a:pt x="5762947" y="3176704"/>
                  <a:pt x="5753823" y="3171919"/>
                </a:cubicBezTo>
                <a:cubicBezTo>
                  <a:pt x="5721557" y="3170726"/>
                  <a:pt x="5694983" y="3162549"/>
                  <a:pt x="5660194" y="3157536"/>
                </a:cubicBezTo>
                <a:cubicBezTo>
                  <a:pt x="5619608" y="3159495"/>
                  <a:pt x="5604384" y="3146636"/>
                  <a:pt x="5567188" y="3141325"/>
                </a:cubicBezTo>
                <a:cubicBezTo>
                  <a:pt x="5530345" y="3148235"/>
                  <a:pt x="5543868" y="3129416"/>
                  <a:pt x="5526178" y="3123274"/>
                </a:cubicBezTo>
                <a:lnTo>
                  <a:pt x="5520866" y="3122322"/>
                </a:lnTo>
                <a:lnTo>
                  <a:pt x="5506009" y="3122332"/>
                </a:lnTo>
                <a:lnTo>
                  <a:pt x="5500363" y="3122766"/>
                </a:lnTo>
                <a:cubicBezTo>
                  <a:pt x="5496497" y="3122905"/>
                  <a:pt x="5493953" y="3122792"/>
                  <a:pt x="5492228" y="3122486"/>
                </a:cubicBezTo>
                <a:lnTo>
                  <a:pt x="5492044" y="3122342"/>
                </a:lnTo>
                <a:lnTo>
                  <a:pt x="5484386" y="3122347"/>
                </a:lnTo>
                <a:cubicBezTo>
                  <a:pt x="5471420" y="3122670"/>
                  <a:pt x="5458764" y="3123280"/>
                  <a:pt x="5446679" y="3124105"/>
                </a:cubicBezTo>
                <a:cubicBezTo>
                  <a:pt x="5437659" y="3116107"/>
                  <a:pt x="5392392" y="3123709"/>
                  <a:pt x="5399188" y="3109418"/>
                </a:cubicBezTo>
                <a:cubicBezTo>
                  <a:pt x="5382948" y="3110102"/>
                  <a:pt x="5372407" y="3115781"/>
                  <a:pt x="5379117" y="3106482"/>
                </a:cubicBezTo>
                <a:cubicBezTo>
                  <a:pt x="5373809" y="3106435"/>
                  <a:pt x="5370660" y="3105521"/>
                  <a:pt x="5368499" y="3104181"/>
                </a:cubicBezTo>
                <a:lnTo>
                  <a:pt x="5367902" y="3103566"/>
                </a:lnTo>
                <a:lnTo>
                  <a:pt x="5331747" y="3105319"/>
                </a:lnTo>
                <a:lnTo>
                  <a:pt x="5327095" y="3104450"/>
                </a:lnTo>
                <a:lnTo>
                  <a:pt x="5303337" y="3107003"/>
                </a:lnTo>
                <a:lnTo>
                  <a:pt x="5291164" y="3107570"/>
                </a:lnTo>
                <a:lnTo>
                  <a:pt x="5287515" y="3109282"/>
                </a:lnTo>
                <a:cubicBezTo>
                  <a:pt x="5283689" y="3110269"/>
                  <a:pt x="5278356" y="3110573"/>
                  <a:pt x="5269654" y="3109330"/>
                </a:cubicBezTo>
                <a:lnTo>
                  <a:pt x="5267681" y="3108752"/>
                </a:lnTo>
                <a:lnTo>
                  <a:pt x="5252655" y="3110969"/>
                </a:lnTo>
                <a:cubicBezTo>
                  <a:pt x="5247766" y="3112062"/>
                  <a:pt x="5243369" y="3113511"/>
                  <a:pt x="5239703" y="3115460"/>
                </a:cubicBezTo>
                <a:cubicBezTo>
                  <a:pt x="5191311" y="3102811"/>
                  <a:pt x="5142849" y="3111324"/>
                  <a:pt x="5088947" y="3107634"/>
                </a:cubicBezTo>
                <a:cubicBezTo>
                  <a:pt x="5027989" y="3108214"/>
                  <a:pt x="4985627" y="3110432"/>
                  <a:pt x="4945514" y="3110162"/>
                </a:cubicBezTo>
                <a:cubicBezTo>
                  <a:pt x="4926678" y="3111245"/>
                  <a:pt x="4789238" y="3111826"/>
                  <a:pt x="4800559" y="3106010"/>
                </a:cubicBezTo>
                <a:cubicBezTo>
                  <a:pt x="4742239" y="3117333"/>
                  <a:pt x="4708324" y="3101468"/>
                  <a:pt x="4643642" y="3105351"/>
                </a:cubicBezTo>
                <a:cubicBezTo>
                  <a:pt x="4610808" y="3089712"/>
                  <a:pt x="4627845" y="3103743"/>
                  <a:pt x="4592107" y="3099840"/>
                </a:cubicBezTo>
                <a:cubicBezTo>
                  <a:pt x="4600157" y="3113506"/>
                  <a:pt x="4549287" y="3090911"/>
                  <a:pt x="4545249" y="3105899"/>
                </a:cubicBezTo>
                <a:cubicBezTo>
                  <a:pt x="4538872" y="3104716"/>
                  <a:pt x="4532825" y="3103094"/>
                  <a:pt x="4526782" y="3101355"/>
                </a:cubicBezTo>
                <a:lnTo>
                  <a:pt x="4523614" y="3100453"/>
                </a:lnTo>
                <a:lnTo>
                  <a:pt x="4510579" y="3099442"/>
                </a:lnTo>
                <a:lnTo>
                  <a:pt x="4507348" y="3095901"/>
                </a:lnTo>
                <a:lnTo>
                  <a:pt x="4348949" y="3090220"/>
                </a:lnTo>
                <a:cubicBezTo>
                  <a:pt x="4335046" y="3092487"/>
                  <a:pt x="4290056" y="3092155"/>
                  <a:pt x="4280362" y="3087618"/>
                </a:cubicBezTo>
                <a:cubicBezTo>
                  <a:pt x="4270739" y="3086627"/>
                  <a:pt x="4260237" y="3088220"/>
                  <a:pt x="4254634" y="3083366"/>
                </a:cubicBezTo>
                <a:cubicBezTo>
                  <a:pt x="4233731" y="3080512"/>
                  <a:pt x="4185859" y="3073948"/>
                  <a:pt x="4154942" y="3070490"/>
                </a:cubicBezTo>
                <a:cubicBezTo>
                  <a:pt x="4138280" y="3076599"/>
                  <a:pt x="4112117" y="3064194"/>
                  <a:pt x="4069131" y="3062612"/>
                </a:cubicBezTo>
                <a:cubicBezTo>
                  <a:pt x="4050897" y="3069679"/>
                  <a:pt x="4040160" y="3061449"/>
                  <a:pt x="4005249" y="3070810"/>
                </a:cubicBezTo>
                <a:cubicBezTo>
                  <a:pt x="4003818" y="3069842"/>
                  <a:pt x="4002032" y="3068943"/>
                  <a:pt x="3999945" y="3068139"/>
                </a:cubicBezTo>
                <a:cubicBezTo>
                  <a:pt x="3987818" y="3063468"/>
                  <a:pt x="3968381" y="3062958"/>
                  <a:pt x="3956529" y="3067000"/>
                </a:cubicBezTo>
                <a:cubicBezTo>
                  <a:pt x="3900898" y="3079382"/>
                  <a:pt x="3850463" y="3077929"/>
                  <a:pt x="3803031" y="3079823"/>
                </a:cubicBezTo>
                <a:cubicBezTo>
                  <a:pt x="3749421" y="3080464"/>
                  <a:pt x="3785521" y="3065630"/>
                  <a:pt x="3718229" y="3077134"/>
                </a:cubicBezTo>
                <a:cubicBezTo>
                  <a:pt x="3711244" y="3071611"/>
                  <a:pt x="3702770" y="3071184"/>
                  <a:pt x="3688357" y="3073468"/>
                </a:cubicBezTo>
                <a:cubicBezTo>
                  <a:pt x="3662326" y="3073378"/>
                  <a:pt x="3664937" y="3059899"/>
                  <a:pt x="3638298" y="3067494"/>
                </a:cubicBezTo>
                <a:cubicBezTo>
                  <a:pt x="3643333" y="3060328"/>
                  <a:pt x="3589079" y="3063658"/>
                  <a:pt x="3601443" y="3056355"/>
                </a:cubicBezTo>
                <a:cubicBezTo>
                  <a:pt x="3584797" y="3049384"/>
                  <a:pt x="3575923" y="3060108"/>
                  <a:pt x="3559361" y="3054005"/>
                </a:cubicBezTo>
                <a:cubicBezTo>
                  <a:pt x="3540444" y="3052269"/>
                  <a:pt x="3569896" y="3061996"/>
                  <a:pt x="3548859" y="3062094"/>
                </a:cubicBezTo>
                <a:cubicBezTo>
                  <a:pt x="3523419" y="3060901"/>
                  <a:pt x="3522848" y="3074222"/>
                  <a:pt x="3504082" y="3056779"/>
                </a:cubicBezTo>
                <a:lnTo>
                  <a:pt x="3436234" y="3047769"/>
                </a:lnTo>
                <a:cubicBezTo>
                  <a:pt x="3420764" y="3051629"/>
                  <a:pt x="3408644" y="3049227"/>
                  <a:pt x="3396914" y="3044803"/>
                </a:cubicBezTo>
                <a:cubicBezTo>
                  <a:pt x="3361398" y="3044955"/>
                  <a:pt x="3329425" y="3037856"/>
                  <a:pt x="3289720" y="3034278"/>
                </a:cubicBezTo>
                <a:cubicBezTo>
                  <a:pt x="3246348" y="3037943"/>
                  <a:pt x="3224942" y="3025667"/>
                  <a:pt x="3182509" y="3021890"/>
                </a:cubicBezTo>
                <a:cubicBezTo>
                  <a:pt x="3139731" y="3031583"/>
                  <a:pt x="3155749" y="3004773"/>
                  <a:pt x="3119879" y="3004134"/>
                </a:cubicBezTo>
                <a:cubicBezTo>
                  <a:pt x="3060941" y="3012153"/>
                  <a:pt x="3121880" y="2995117"/>
                  <a:pt x="3031656" y="2995077"/>
                </a:cubicBezTo>
                <a:cubicBezTo>
                  <a:pt x="3026453" y="2996603"/>
                  <a:pt x="3015685" y="2994367"/>
                  <a:pt x="3017018" y="2992034"/>
                </a:cubicBezTo>
                <a:cubicBezTo>
                  <a:pt x="2997245" y="2992118"/>
                  <a:pt x="2941342" y="2976346"/>
                  <a:pt x="2913012" y="2978042"/>
                </a:cubicBezTo>
                <a:cubicBezTo>
                  <a:pt x="2858481" y="2969139"/>
                  <a:pt x="2831094" y="2979433"/>
                  <a:pt x="2791382" y="2975899"/>
                </a:cubicBezTo>
                <a:cubicBezTo>
                  <a:pt x="2745836" y="2966063"/>
                  <a:pt x="2719288" y="2957529"/>
                  <a:pt x="2639738" y="2936567"/>
                </a:cubicBezTo>
                <a:lnTo>
                  <a:pt x="2369741" y="2876435"/>
                </a:lnTo>
                <a:cubicBezTo>
                  <a:pt x="2269614" y="2832081"/>
                  <a:pt x="2140023" y="2856176"/>
                  <a:pt x="2078755" y="2852909"/>
                </a:cubicBezTo>
                <a:cubicBezTo>
                  <a:pt x="2053362" y="2866100"/>
                  <a:pt x="2032778" y="2851474"/>
                  <a:pt x="2002128" y="2856835"/>
                </a:cubicBezTo>
                <a:cubicBezTo>
                  <a:pt x="1933939" y="2859736"/>
                  <a:pt x="1866254" y="2874726"/>
                  <a:pt x="1777746" y="2864566"/>
                </a:cubicBezTo>
                <a:cubicBezTo>
                  <a:pt x="1737851" y="2905864"/>
                  <a:pt x="1634115" y="2880970"/>
                  <a:pt x="1549425" y="2904556"/>
                </a:cubicBezTo>
                <a:cubicBezTo>
                  <a:pt x="1500265" y="2909373"/>
                  <a:pt x="1423030" y="2888862"/>
                  <a:pt x="1405992" y="2911144"/>
                </a:cubicBezTo>
                <a:cubicBezTo>
                  <a:pt x="1383494" y="2897507"/>
                  <a:pt x="1362438" y="2919536"/>
                  <a:pt x="1337848" y="2921491"/>
                </a:cubicBezTo>
                <a:cubicBezTo>
                  <a:pt x="1318218" y="2912820"/>
                  <a:pt x="1308478" y="2920319"/>
                  <a:pt x="1290645" y="2921985"/>
                </a:cubicBezTo>
                <a:cubicBezTo>
                  <a:pt x="1282569" y="2916637"/>
                  <a:pt x="1267476" y="2916916"/>
                  <a:pt x="1262341" y="2923190"/>
                </a:cubicBezTo>
                <a:cubicBezTo>
                  <a:pt x="1269627" y="2937654"/>
                  <a:pt x="1217209" y="2930439"/>
                  <a:pt x="1213314" y="2940415"/>
                </a:cubicBezTo>
                <a:cubicBezTo>
                  <a:pt x="1182890" y="2942495"/>
                  <a:pt x="1050782" y="2929830"/>
                  <a:pt x="1028405" y="2945799"/>
                </a:cubicBezTo>
                <a:cubicBezTo>
                  <a:pt x="966896" y="2953381"/>
                  <a:pt x="877997" y="2927977"/>
                  <a:pt x="851857" y="2928423"/>
                </a:cubicBezTo>
                <a:cubicBezTo>
                  <a:pt x="825919" y="2899251"/>
                  <a:pt x="699677" y="2976135"/>
                  <a:pt x="588681" y="2977769"/>
                </a:cubicBezTo>
                <a:cubicBezTo>
                  <a:pt x="573724" y="2974953"/>
                  <a:pt x="565729" y="2974991"/>
                  <a:pt x="561717" y="2981641"/>
                </a:cubicBezTo>
                <a:cubicBezTo>
                  <a:pt x="532860" y="2985482"/>
                  <a:pt x="475932" y="2991762"/>
                  <a:pt x="415541" y="3000819"/>
                </a:cubicBezTo>
                <a:cubicBezTo>
                  <a:pt x="370154" y="3008289"/>
                  <a:pt x="146634" y="3001788"/>
                  <a:pt x="86183" y="3009699"/>
                </a:cubicBezTo>
                <a:lnTo>
                  <a:pt x="0" y="3044978"/>
                </a:lnTo>
                <a:close/>
              </a:path>
            </a:pathLst>
          </a:cu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3C831E7A-3BF5-446D-B621-3B43BCEDEAD6}"/>
              </a:ext>
            </a:extLst>
          </p:cNvPr>
          <p:cNvSpPr>
            <a:spLocks noGrp="1"/>
          </p:cNvSpPr>
          <p:nvPr>
            <p:ph sz="half" idx="2"/>
          </p:nvPr>
        </p:nvSpPr>
        <p:spPr>
          <a:xfrm>
            <a:off x="5314604" y="3429000"/>
            <a:ext cx="6877395" cy="3276599"/>
          </a:xfrm>
        </p:spPr>
        <p:txBody>
          <a:bodyPr vert="horz" lIns="91440" tIns="45720" rIns="91440" bIns="45720" rtlCol="0" anchor="ctr">
            <a:noAutofit/>
          </a:bodyPr>
          <a:lstStyle/>
          <a:p>
            <a:pPr marL="0" indent="0">
              <a:buNone/>
            </a:pPr>
            <a:r>
              <a:rPr lang="en-US" sz="3200" dirty="0"/>
              <a:t>Recruiting Event Times:</a:t>
            </a:r>
          </a:p>
          <a:p>
            <a:r>
              <a:rPr lang="en-US" sz="3200" dirty="0"/>
              <a:t>School Days: Registration / Meet + Greet / Meet the Teacher Days</a:t>
            </a:r>
          </a:p>
          <a:p>
            <a:r>
              <a:rPr lang="en-US" sz="3200" dirty="0"/>
              <a:t>“Back to the Pack” Fun Joining Events</a:t>
            </a:r>
          </a:p>
          <a:p>
            <a:r>
              <a:rPr lang="en-US" sz="3200" dirty="0"/>
              <a:t>School Sign-Up Night</a:t>
            </a:r>
          </a:p>
          <a:p>
            <a:r>
              <a:rPr lang="en-US" sz="3200" dirty="0"/>
              <a:t>More Fun Events + Cub Scout Program</a:t>
            </a:r>
          </a:p>
        </p:txBody>
      </p:sp>
      <p:sp>
        <p:nvSpPr>
          <p:cNvPr id="7" name="Title 1">
            <a:extLst>
              <a:ext uri="{FF2B5EF4-FFF2-40B4-BE49-F238E27FC236}">
                <a16:creationId xmlns:a16="http://schemas.microsoft.com/office/drawing/2014/main" id="{CCE99FB0-E3DB-130C-9B3C-AB8944DECA88}"/>
              </a:ext>
            </a:extLst>
          </p:cNvPr>
          <p:cNvSpPr txBox="1">
            <a:spLocks/>
          </p:cNvSpPr>
          <p:nvPr/>
        </p:nvSpPr>
        <p:spPr>
          <a:xfrm>
            <a:off x="152401" y="2943455"/>
            <a:ext cx="4907282" cy="787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1" u="none" strike="noStrike" kern="1200" cap="none" spc="0" normalizeH="0" baseline="0" noProof="0" dirty="0">
                <a:ln>
                  <a:noFill/>
                </a:ln>
                <a:solidFill>
                  <a:prstClr val="black"/>
                </a:solidFill>
                <a:effectLst/>
                <a:uLnTx/>
                <a:uFillTx/>
                <a:latin typeface="Calibri" panose="020F0502020204030204"/>
                <a:ea typeface="+mj-ea"/>
                <a:cs typeface="+mj-cs"/>
              </a:rPr>
              <a:t>Fall:</a:t>
            </a:r>
          </a:p>
        </p:txBody>
      </p:sp>
    </p:spTree>
    <p:extLst>
      <p:ext uri="{BB962C8B-B14F-4D97-AF65-F5344CB8AC3E}">
        <p14:creationId xmlns:p14="http://schemas.microsoft.com/office/powerpoint/2010/main" val="3889312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childTnLst>
                          </p:cTn>
                        </p:par>
                        <p:par>
                          <p:cTn id="8" fill="hold">
                            <p:stCondLst>
                              <p:cond delay="1250"/>
                            </p:stCondLst>
                            <p:childTnLst>
                              <p:par>
                                <p:cTn id="9" presetID="10" presetClass="entr" presetSubtype="0" fill="hold" grpId="0" nodeType="after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childTnLst>
                          </p:cTn>
                        </p:par>
                        <p:par>
                          <p:cTn id="12" fill="hold">
                            <p:stCondLst>
                              <p:cond delay="2500"/>
                            </p:stCondLst>
                            <p:childTnLst>
                              <p:par>
                                <p:cTn id="13" presetID="10" presetClass="entr" presetSubtype="0" fill="hold" nodeType="afterEffect">
                                  <p:stCondLst>
                                    <p:cond delay="500"/>
                                  </p:stCondLst>
                                  <p:childTnLst>
                                    <p:set>
                                      <p:cBhvr>
                                        <p:cTn id="14" dur="1" fill="hold">
                                          <p:stCondLst>
                                            <p:cond delay="0"/>
                                          </p:stCondLst>
                                        </p:cTn>
                                        <p:tgtEl>
                                          <p:spTgt spid="17410"/>
                                        </p:tgtEl>
                                        <p:attrNameLst>
                                          <p:attrName>style.visibility</p:attrName>
                                        </p:attrNameLst>
                                      </p:cBhvr>
                                      <p:to>
                                        <p:strVal val="visible"/>
                                      </p:to>
                                    </p:set>
                                    <p:animEffect transition="in" filter="fade">
                                      <p:cBhvr>
                                        <p:cTn id="15" dur="750"/>
                                        <p:tgtEl>
                                          <p:spTgt spid="17410"/>
                                        </p:tgtEl>
                                      </p:cBhvr>
                                    </p:animEffect>
                                  </p:childTnLst>
                                </p:cTn>
                              </p:par>
                            </p:childTnLst>
                          </p:cTn>
                        </p:par>
                        <p:par>
                          <p:cTn id="16" fill="hold">
                            <p:stCondLst>
                              <p:cond delay="3750"/>
                            </p:stCondLst>
                            <p:childTnLst>
                              <p:par>
                                <p:cTn id="17" presetID="10" presetClass="entr" presetSubtype="0" fill="hold" nodeType="afterEffect">
                                  <p:stCondLst>
                                    <p:cond delay="50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750"/>
                                        <p:tgtEl>
                                          <p:spTgt spid="4">
                                            <p:txEl>
                                              <p:pRg st="0" end="0"/>
                                            </p:txEl>
                                          </p:spTgt>
                                        </p:tgtEl>
                                      </p:cBhvr>
                                    </p:animEffect>
                                  </p:childTnLst>
                                </p:cTn>
                              </p:par>
                            </p:childTnLst>
                          </p:cTn>
                        </p:par>
                        <p:par>
                          <p:cTn id="20" fill="hold">
                            <p:stCondLst>
                              <p:cond delay="5000"/>
                            </p:stCondLst>
                            <p:childTnLst>
                              <p:par>
                                <p:cTn id="21" presetID="10" presetClass="entr" presetSubtype="0" fill="hold" nodeType="afterEffect">
                                  <p:stCondLst>
                                    <p:cond delay="500"/>
                                  </p:stCondLst>
                                  <p:childTnLst>
                                    <p:set>
                                      <p:cBhvr>
                                        <p:cTn id="22" dur="1" fill="hold">
                                          <p:stCondLst>
                                            <p:cond delay="0"/>
                                          </p:stCondLst>
                                        </p:cTn>
                                        <p:tgtEl>
                                          <p:spTgt spid="4">
                                            <p:txEl>
                                              <p:pRg st="1" end="1"/>
                                            </p:txEl>
                                          </p:spTgt>
                                        </p:tgtEl>
                                        <p:attrNameLst>
                                          <p:attrName>style.visibility</p:attrName>
                                        </p:attrNameLst>
                                      </p:cBhvr>
                                      <p:to>
                                        <p:strVal val="visible"/>
                                      </p:to>
                                    </p:set>
                                    <p:animEffect transition="in" filter="fade">
                                      <p:cBhvr>
                                        <p:cTn id="23" dur="750"/>
                                        <p:tgtEl>
                                          <p:spTgt spid="4">
                                            <p:txEl>
                                              <p:pRg st="1" end="1"/>
                                            </p:txEl>
                                          </p:spTgt>
                                        </p:tgtEl>
                                      </p:cBhvr>
                                    </p:animEffect>
                                  </p:childTnLst>
                                </p:cTn>
                              </p:par>
                            </p:childTnLst>
                          </p:cTn>
                        </p:par>
                        <p:par>
                          <p:cTn id="24" fill="hold">
                            <p:stCondLst>
                              <p:cond delay="6250"/>
                            </p:stCondLst>
                            <p:childTnLst>
                              <p:par>
                                <p:cTn id="25" presetID="10" presetClass="entr" presetSubtype="0" fill="hold" nodeType="afterEffect">
                                  <p:stCondLst>
                                    <p:cond delay="50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750"/>
                                        <p:tgtEl>
                                          <p:spTgt spid="4">
                                            <p:txEl>
                                              <p:pRg st="2" end="2"/>
                                            </p:txEl>
                                          </p:spTgt>
                                        </p:tgtEl>
                                      </p:cBhvr>
                                    </p:animEffect>
                                  </p:childTnLst>
                                </p:cTn>
                              </p:par>
                            </p:childTnLst>
                          </p:cTn>
                        </p:par>
                        <p:par>
                          <p:cTn id="28" fill="hold">
                            <p:stCondLst>
                              <p:cond delay="7500"/>
                            </p:stCondLst>
                            <p:childTnLst>
                              <p:par>
                                <p:cTn id="29" presetID="10" presetClass="entr" presetSubtype="0" fill="hold" nodeType="afterEffect">
                                  <p:stCondLst>
                                    <p:cond delay="50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fade">
                                      <p:cBhvr>
                                        <p:cTn id="31" dur="750"/>
                                        <p:tgtEl>
                                          <p:spTgt spid="4">
                                            <p:txEl>
                                              <p:pRg st="3" end="3"/>
                                            </p:txEl>
                                          </p:spTgt>
                                        </p:tgtEl>
                                      </p:cBhvr>
                                    </p:animEffect>
                                  </p:childTnLst>
                                </p:cTn>
                              </p:par>
                            </p:childTnLst>
                          </p:cTn>
                        </p:par>
                        <p:par>
                          <p:cTn id="32" fill="hold">
                            <p:stCondLst>
                              <p:cond delay="8750"/>
                            </p:stCondLst>
                            <p:childTnLst>
                              <p:par>
                                <p:cTn id="33" presetID="10" presetClass="entr" presetSubtype="0" fill="hold" nodeType="afterEffect">
                                  <p:stCondLst>
                                    <p:cond delay="50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75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4C901EC-243F-FF8C-D516-94E125A6D40A}"/>
              </a:ext>
            </a:extLst>
          </p:cNvPr>
          <p:cNvSpPr>
            <a:spLocks noGrp="1"/>
          </p:cNvSpPr>
          <p:nvPr>
            <p:ph type="title"/>
          </p:nvPr>
        </p:nvSpPr>
        <p:spPr>
          <a:xfrm>
            <a:off x="0" y="403363"/>
            <a:ext cx="6878774" cy="1702997"/>
          </a:xfrm>
        </p:spPr>
        <p:txBody>
          <a:bodyPr vert="horz" lIns="91440" tIns="45720" rIns="91440" bIns="45720" rtlCol="0" anchor="b">
            <a:normAutofit/>
          </a:bodyPr>
          <a:lstStyle/>
          <a:p>
            <a:r>
              <a:rPr lang="en-US" sz="4800" b="1" dirty="0">
                <a:latin typeface="+mn-lt"/>
              </a:rPr>
              <a:t>Back to School District Coaching Check Ins</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E56ABECF-C926-8C65-444D-95F1D3C14436}"/>
              </a:ext>
            </a:extLst>
          </p:cNvPr>
          <p:cNvSpPr>
            <a:spLocks noGrp="1"/>
          </p:cNvSpPr>
          <p:nvPr>
            <p:ph sz="half" idx="1"/>
          </p:nvPr>
        </p:nvSpPr>
        <p:spPr>
          <a:xfrm>
            <a:off x="232755" y="2872899"/>
            <a:ext cx="5271574" cy="3758994"/>
          </a:xfrm>
        </p:spPr>
        <p:txBody>
          <a:bodyPr vert="horz" lIns="91440" tIns="45720" rIns="91440" bIns="45720" rtlCol="0">
            <a:noAutofit/>
          </a:bodyPr>
          <a:lstStyle/>
          <a:p>
            <a:r>
              <a:rPr lang="en-US" sz="3200" dirty="0"/>
              <a:t>Follow Up on Summer Check In Open Items</a:t>
            </a:r>
          </a:p>
          <a:p>
            <a:r>
              <a:rPr lang="en-US" sz="3200" dirty="0"/>
              <a:t>Week Before School Sign-Up Night – Confirm Needs</a:t>
            </a:r>
          </a:p>
          <a:p>
            <a:r>
              <a:rPr lang="en-US" sz="3200" dirty="0"/>
              <a:t>If You Need Help, Seek Help – Your District Professionals and Membership Team Want To Help You Succeed</a:t>
            </a:r>
          </a:p>
        </p:txBody>
      </p:sp>
      <p:pic>
        <p:nvPicPr>
          <p:cNvPr id="5" name="Content Placeholder 4">
            <a:extLst>
              <a:ext uri="{FF2B5EF4-FFF2-40B4-BE49-F238E27FC236}">
                <a16:creationId xmlns:a16="http://schemas.microsoft.com/office/drawing/2014/main" id="{A8FEBB7B-5AEC-6A90-2531-D2DDBD36E09A}"/>
              </a:ext>
            </a:extLst>
          </p:cNvPr>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rc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Tree>
    <p:extLst>
      <p:ext uri="{BB962C8B-B14F-4D97-AF65-F5344CB8AC3E}">
        <p14:creationId xmlns:p14="http://schemas.microsoft.com/office/powerpoint/2010/main" val="2242486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1000"/>
                                        <p:tgtEl>
                                          <p:spTgt spid="9">
                                            <p:txEl>
                                              <p:pRg st="0" end="0"/>
                                            </p:txEl>
                                          </p:spTgt>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childTnLst>
                                </p:cTn>
                              </p:par>
                            </p:childTnLst>
                          </p:cTn>
                        </p:par>
                        <p:par>
                          <p:cTn id="20" fill="hold">
                            <p:stCondLst>
                              <p:cond delay="6000"/>
                            </p:stCondLst>
                            <p:childTnLst>
                              <p:par>
                                <p:cTn id="21" presetID="10" presetClass="entr" presetSubtype="0" fill="hold" nodeType="afterEffect">
                                  <p:stCondLst>
                                    <p:cond delay="50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10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A7984AF-C5CF-6448-89B0-10900D3F588F}"/>
              </a:ext>
            </a:extLst>
          </p:cNvPr>
          <p:cNvSpPr>
            <a:spLocks noGrp="1"/>
          </p:cNvSpPr>
          <p:nvPr>
            <p:ph type="title"/>
          </p:nvPr>
        </p:nvSpPr>
        <p:spPr>
          <a:xfrm>
            <a:off x="181920" y="175951"/>
            <a:ext cx="5636030" cy="641081"/>
          </a:xfrm>
        </p:spPr>
        <p:txBody>
          <a:bodyPr vert="horz" lIns="91440" tIns="45720" rIns="91440" bIns="45720" rtlCol="0" anchor="b">
            <a:noAutofit/>
          </a:bodyPr>
          <a:lstStyle/>
          <a:p>
            <a:r>
              <a:rPr lang="en-US" sz="5400" b="1" dirty="0">
                <a:latin typeface="+mn-lt"/>
              </a:rPr>
              <a:t>Late Fall + Winter</a:t>
            </a: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4A550EC2-5749-D7E5-8BAE-D55406ED7819}"/>
              </a:ext>
            </a:extLst>
          </p:cNvPr>
          <p:cNvSpPr>
            <a:spLocks noGrp="1"/>
          </p:cNvSpPr>
          <p:nvPr>
            <p:ph sz="half" idx="2"/>
          </p:nvPr>
        </p:nvSpPr>
        <p:spPr>
          <a:xfrm>
            <a:off x="199505" y="2872898"/>
            <a:ext cx="5112197" cy="3985091"/>
          </a:xfrm>
        </p:spPr>
        <p:txBody>
          <a:bodyPr vert="horz" lIns="91440" tIns="45720" rIns="91440" bIns="45720" rtlCol="0">
            <a:noAutofit/>
          </a:bodyPr>
          <a:lstStyle/>
          <a:p>
            <a:pPr marL="0" indent="0">
              <a:buNone/>
            </a:pPr>
            <a:r>
              <a:rPr lang="en-US" dirty="0"/>
              <a:t>Winter Recruiting?  Really?</a:t>
            </a:r>
          </a:p>
          <a:p>
            <a:r>
              <a:rPr lang="en-US" b="1" dirty="0"/>
              <a:t>Really.</a:t>
            </a:r>
          </a:p>
          <a:p>
            <a:pPr marL="0" indent="0">
              <a:buNone/>
            </a:pPr>
            <a:r>
              <a:rPr lang="en-US" dirty="0"/>
              <a:t>If Dens and Packs run strong local programs, they will (1) </a:t>
            </a:r>
            <a:r>
              <a:rPr lang="en-US" b="1" dirty="0"/>
              <a:t>Retain</a:t>
            </a:r>
            <a:r>
              <a:rPr lang="en-US" dirty="0"/>
              <a:t> Scouts who signed up in August, and (2) </a:t>
            </a:r>
            <a:r>
              <a:rPr lang="en-US" b="1" dirty="0"/>
              <a:t>Recruit</a:t>
            </a:r>
            <a:r>
              <a:rPr lang="en-US" dirty="0"/>
              <a:t> New Families who want to join the fun.</a:t>
            </a:r>
          </a:p>
          <a:p>
            <a:r>
              <a:rPr lang="en-US" dirty="0"/>
              <a:t>Any Den or Pack Event can be a “test drive” for new families</a:t>
            </a:r>
          </a:p>
        </p:txBody>
      </p:sp>
      <p:pic>
        <p:nvPicPr>
          <p:cNvPr id="5" name="Content Placeholder 4">
            <a:extLst>
              <a:ext uri="{FF2B5EF4-FFF2-40B4-BE49-F238E27FC236}">
                <a16:creationId xmlns:a16="http://schemas.microsoft.com/office/drawing/2014/main" id="{2423C61A-5ACB-BE3E-A30B-9C25F7A37BCD}"/>
              </a:ext>
            </a:extLst>
          </p:cNvPr>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Title 1">
            <a:extLst>
              <a:ext uri="{FF2B5EF4-FFF2-40B4-BE49-F238E27FC236}">
                <a16:creationId xmlns:a16="http://schemas.microsoft.com/office/drawing/2014/main" id="{1B820C57-E302-F54D-EA3B-37880944A42A}"/>
              </a:ext>
            </a:extLst>
          </p:cNvPr>
          <p:cNvSpPr txBox="1">
            <a:spLocks/>
          </p:cNvSpPr>
          <p:nvPr/>
        </p:nvSpPr>
        <p:spPr>
          <a:xfrm>
            <a:off x="263976" y="898219"/>
            <a:ext cx="5636030" cy="14584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libri" panose="020F0502020204030204"/>
                <a:ea typeface="+mj-ea"/>
                <a:cs typeface="+mj-cs"/>
              </a:rPr>
              <a:t>Run (Program) + Retain (Scouts) </a:t>
            </a:r>
          </a:p>
        </p:txBody>
      </p:sp>
    </p:spTree>
    <p:extLst>
      <p:ext uri="{BB962C8B-B14F-4D97-AF65-F5344CB8AC3E}">
        <p14:creationId xmlns:p14="http://schemas.microsoft.com/office/powerpoint/2010/main" val="1209551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250"/>
                            </p:stCondLst>
                            <p:childTnLst>
                              <p:par>
                                <p:cTn id="9" presetID="10" presetClass="entr" presetSubtype="0" fill="hold"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childTnLst>
                                </p:cTn>
                              </p:par>
                            </p:childTnLst>
                          </p:cTn>
                        </p:par>
                        <p:par>
                          <p:cTn id="12" fill="hold">
                            <p:stCondLst>
                              <p:cond delay="2500"/>
                            </p:stCondLst>
                            <p:childTnLst>
                              <p:par>
                                <p:cTn id="13" presetID="10" presetClass="entr" presetSubtype="0" fill="hold" grpId="0" nodeType="after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childTnLst>
                                </p:cTn>
                              </p:par>
                            </p:childTnLst>
                          </p:cTn>
                        </p:par>
                        <p:par>
                          <p:cTn id="16" fill="hold">
                            <p:stCondLst>
                              <p:cond delay="3750"/>
                            </p:stCondLst>
                            <p:childTnLst>
                              <p:par>
                                <p:cTn id="17" presetID="10" presetClass="entr" presetSubtype="0" fill="hold" nodeType="afterEffect">
                                  <p:stCondLst>
                                    <p:cond delay="50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750"/>
                                        <p:tgtEl>
                                          <p:spTgt spid="4">
                                            <p:txEl>
                                              <p:pRg st="0" end="0"/>
                                            </p:txEl>
                                          </p:spTgt>
                                        </p:tgtEl>
                                      </p:cBhvr>
                                    </p:animEffect>
                                  </p:childTnLst>
                                </p:cTn>
                              </p:par>
                            </p:childTnLst>
                          </p:cTn>
                        </p:par>
                        <p:par>
                          <p:cTn id="20" fill="hold">
                            <p:stCondLst>
                              <p:cond delay="5000"/>
                            </p:stCondLst>
                            <p:childTnLst>
                              <p:par>
                                <p:cTn id="21" presetID="10" presetClass="entr" presetSubtype="0" fill="hold" nodeType="afterEffect">
                                  <p:stCondLst>
                                    <p:cond delay="500"/>
                                  </p:stCondLst>
                                  <p:childTnLst>
                                    <p:set>
                                      <p:cBhvr>
                                        <p:cTn id="22" dur="1" fill="hold">
                                          <p:stCondLst>
                                            <p:cond delay="0"/>
                                          </p:stCondLst>
                                        </p:cTn>
                                        <p:tgtEl>
                                          <p:spTgt spid="4">
                                            <p:txEl>
                                              <p:pRg st="1" end="1"/>
                                            </p:txEl>
                                          </p:spTgt>
                                        </p:tgtEl>
                                        <p:attrNameLst>
                                          <p:attrName>style.visibility</p:attrName>
                                        </p:attrNameLst>
                                      </p:cBhvr>
                                      <p:to>
                                        <p:strVal val="visible"/>
                                      </p:to>
                                    </p:set>
                                    <p:animEffect transition="in" filter="fade">
                                      <p:cBhvr>
                                        <p:cTn id="23" dur="750"/>
                                        <p:tgtEl>
                                          <p:spTgt spid="4">
                                            <p:txEl>
                                              <p:pRg st="1" end="1"/>
                                            </p:txEl>
                                          </p:spTgt>
                                        </p:tgtEl>
                                      </p:cBhvr>
                                    </p:animEffect>
                                  </p:childTnLst>
                                </p:cTn>
                              </p:par>
                            </p:childTnLst>
                          </p:cTn>
                        </p:par>
                        <p:par>
                          <p:cTn id="24" fill="hold">
                            <p:stCondLst>
                              <p:cond delay="6250"/>
                            </p:stCondLst>
                            <p:childTnLst>
                              <p:par>
                                <p:cTn id="25" presetID="10" presetClass="entr" presetSubtype="0" fill="hold" nodeType="afterEffect">
                                  <p:stCondLst>
                                    <p:cond delay="50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750"/>
                                        <p:tgtEl>
                                          <p:spTgt spid="4">
                                            <p:txEl>
                                              <p:pRg st="2" end="2"/>
                                            </p:txEl>
                                          </p:spTgt>
                                        </p:tgtEl>
                                      </p:cBhvr>
                                    </p:animEffect>
                                  </p:childTnLst>
                                </p:cTn>
                              </p:par>
                            </p:childTnLst>
                          </p:cTn>
                        </p:par>
                        <p:par>
                          <p:cTn id="28" fill="hold">
                            <p:stCondLst>
                              <p:cond delay="7500"/>
                            </p:stCondLst>
                            <p:childTnLst>
                              <p:par>
                                <p:cTn id="29" presetID="10" presetClass="entr" presetSubtype="0" fill="hold" nodeType="afterEffect">
                                  <p:stCondLst>
                                    <p:cond delay="50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fade">
                                      <p:cBhvr>
                                        <p:cTn id="31" dur="75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CD84519F-434A-1076-F5B0-882B05F40D47}"/>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6000" kern="1200" dirty="0">
                <a:solidFill>
                  <a:srgbClr val="FFFFFF"/>
                </a:solidFill>
                <a:latin typeface="+mn-lt"/>
                <a:ea typeface="+mj-ea"/>
                <a:cs typeface="+mj-cs"/>
              </a:rPr>
              <a:t>Seasons Summary</a:t>
            </a:r>
          </a:p>
        </p:txBody>
      </p:sp>
      <p:pic>
        <p:nvPicPr>
          <p:cNvPr id="6" name="Picture 5">
            <a:extLst>
              <a:ext uri="{FF2B5EF4-FFF2-40B4-BE49-F238E27FC236}">
                <a16:creationId xmlns:a16="http://schemas.microsoft.com/office/drawing/2014/main" id="{E3472CB2-0B60-7056-D26D-BDB3028491D4}"/>
              </a:ext>
            </a:extLst>
          </p:cNvPr>
          <p:cNvPicPr>
            <a:picLocks noChangeAspect="1"/>
          </p:cNvPicPr>
          <p:nvPr/>
        </p:nvPicPr>
        <p:blipFill>
          <a:blip r:embed="rId3"/>
          <a:stretch>
            <a:fillRect/>
          </a:stretch>
        </p:blipFill>
        <p:spPr>
          <a:xfrm>
            <a:off x="565265" y="1579890"/>
            <a:ext cx="10889673" cy="5308715"/>
          </a:xfrm>
          <a:prstGeom prst="rect">
            <a:avLst/>
          </a:prstGeom>
        </p:spPr>
      </p:pic>
    </p:spTree>
    <p:extLst>
      <p:ext uri="{BB962C8B-B14F-4D97-AF65-F5344CB8AC3E}">
        <p14:creationId xmlns:p14="http://schemas.microsoft.com/office/powerpoint/2010/main" val="2126968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6C4D94-2AB5-8AE4-C11F-FCFF164D85C5}"/>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C77BFCF-A8D2-BB72-9844-44A20C17E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FA312AE-8096-406B-777B-EFA8B880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14B93C0-111F-C87E-C5F4-204F82BE8E6C}"/>
              </a:ext>
            </a:extLst>
          </p:cNvPr>
          <p:cNvSpPr>
            <a:spLocks noGrp="1"/>
          </p:cNvSpPr>
          <p:nvPr>
            <p:ph type="title"/>
          </p:nvPr>
        </p:nvSpPr>
        <p:spPr>
          <a:xfrm>
            <a:off x="5292969" y="479493"/>
            <a:ext cx="6803174" cy="1325563"/>
          </a:xfrm>
        </p:spPr>
        <p:txBody>
          <a:bodyPr vert="horz" lIns="91440" tIns="45720" rIns="91440" bIns="45720" rtlCol="0" anchor="ctr">
            <a:noAutofit/>
          </a:bodyPr>
          <a:lstStyle/>
          <a:p>
            <a:r>
              <a:rPr lang="en-US" sz="4800" b="1" kern="1200" dirty="0">
                <a:solidFill>
                  <a:schemeClr val="tx1"/>
                </a:solidFill>
                <a:latin typeface="Helvetica Neue Medium"/>
              </a:rPr>
              <a:t>Steps for</a:t>
            </a:r>
            <a:br>
              <a:rPr lang="en-US" sz="4800" b="1" kern="1200" dirty="0">
                <a:solidFill>
                  <a:schemeClr val="tx1"/>
                </a:solidFill>
                <a:latin typeface="Helvetica Neue Medium"/>
              </a:rPr>
            </a:br>
            <a:r>
              <a:rPr lang="en-US" sz="4800" b="1" kern="1200" dirty="0">
                <a:solidFill>
                  <a:schemeClr val="tx1"/>
                </a:solidFill>
                <a:latin typeface="Helvetica Neue Medium"/>
              </a:rPr>
              <a:t>Successful Recruiting</a:t>
            </a:r>
          </a:p>
        </p:txBody>
      </p:sp>
      <p:sp>
        <p:nvSpPr>
          <p:cNvPr id="18" name="Freeform: Shape 17">
            <a:extLst>
              <a:ext uri="{FF2B5EF4-FFF2-40B4-BE49-F238E27FC236}">
                <a16:creationId xmlns:a16="http://schemas.microsoft.com/office/drawing/2014/main" id="{8231512D-E85C-C80A-B48D-99E70DB58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544F7D1D-4315-12D3-CCD0-6E51A5BD0A2E}"/>
              </a:ext>
            </a:extLst>
          </p:cNvPr>
          <p:cNvGrpSpPr/>
          <p:nvPr/>
        </p:nvGrpSpPr>
        <p:grpSpPr>
          <a:xfrm>
            <a:off x="5292969" y="2126907"/>
            <a:ext cx="1487530" cy="857048"/>
            <a:chOff x="0" y="1983"/>
            <a:chExt cx="1364709" cy="747765"/>
          </a:xfrm>
        </p:grpSpPr>
        <p:sp>
          <p:nvSpPr>
            <p:cNvPr id="5" name="Callout: Up Arrow 4">
              <a:extLst>
                <a:ext uri="{FF2B5EF4-FFF2-40B4-BE49-F238E27FC236}">
                  <a16:creationId xmlns:a16="http://schemas.microsoft.com/office/drawing/2014/main" id="{844634E5-67C8-C7D6-4F7A-322ADAF4E008}"/>
                </a:ext>
              </a:extLst>
            </p:cNvPr>
            <p:cNvSpPr/>
            <p:nvPr/>
          </p:nvSpPr>
          <p:spPr>
            <a:xfrm rot="10800000">
              <a:off x="0" y="1983"/>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allout: Up Arrow 4">
              <a:extLst>
                <a:ext uri="{FF2B5EF4-FFF2-40B4-BE49-F238E27FC236}">
                  <a16:creationId xmlns:a16="http://schemas.microsoft.com/office/drawing/2014/main" id="{AAC25C4F-96A0-965B-2492-45B6B2A4CA68}"/>
                </a:ext>
              </a:extLst>
            </p:cNvPr>
            <p:cNvSpPr txBox="1"/>
            <p:nvPr/>
          </p:nvSpPr>
          <p:spPr>
            <a:xfrm>
              <a:off x="186745" y="52760"/>
              <a:ext cx="1137783" cy="4578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Calendar</a:t>
              </a:r>
            </a:p>
          </p:txBody>
        </p:sp>
      </p:grpSp>
      <p:grpSp>
        <p:nvGrpSpPr>
          <p:cNvPr id="8" name="Group 7">
            <a:extLst>
              <a:ext uri="{FF2B5EF4-FFF2-40B4-BE49-F238E27FC236}">
                <a16:creationId xmlns:a16="http://schemas.microsoft.com/office/drawing/2014/main" id="{BCF86D7D-FECF-ADC8-DD01-1C1577D61E6B}"/>
              </a:ext>
            </a:extLst>
          </p:cNvPr>
          <p:cNvGrpSpPr/>
          <p:nvPr/>
        </p:nvGrpSpPr>
        <p:grpSpPr>
          <a:xfrm>
            <a:off x="6839033" y="2084055"/>
            <a:ext cx="4800127" cy="674222"/>
            <a:chOff x="1364709" y="1983"/>
            <a:chExt cx="4094128" cy="486047"/>
          </a:xfrm>
        </p:grpSpPr>
        <p:sp>
          <p:nvSpPr>
            <p:cNvPr id="9" name="Rectangle 8">
              <a:extLst>
                <a:ext uri="{FF2B5EF4-FFF2-40B4-BE49-F238E27FC236}">
                  <a16:creationId xmlns:a16="http://schemas.microsoft.com/office/drawing/2014/main" id="{94DF5D9E-4D93-BF9F-2065-1866953B02A8}"/>
                </a:ext>
              </a:extLst>
            </p:cNvPr>
            <p:cNvSpPr/>
            <p:nvPr/>
          </p:nvSpPr>
          <p:spPr>
            <a:xfrm>
              <a:off x="1364709" y="1983"/>
              <a:ext cx="4094128" cy="486047"/>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BBE56001-864B-8128-F30A-968A9F1152E7}"/>
                </a:ext>
              </a:extLst>
            </p:cNvPr>
            <p:cNvSpPr txBox="1"/>
            <p:nvPr/>
          </p:nvSpPr>
          <p:spPr>
            <a:xfrm>
              <a:off x="1364709" y="1983"/>
              <a:ext cx="4094128" cy="48604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Build a Calendar of </a:t>
              </a: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Fun Activities</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a:t>
              </a:r>
            </a:p>
          </p:txBody>
        </p:sp>
      </p:grpSp>
      <p:grpSp>
        <p:nvGrpSpPr>
          <p:cNvPr id="12" name="Group 11">
            <a:extLst>
              <a:ext uri="{FF2B5EF4-FFF2-40B4-BE49-F238E27FC236}">
                <a16:creationId xmlns:a16="http://schemas.microsoft.com/office/drawing/2014/main" id="{E2B686B7-4DCE-CBAE-BA39-9AD798DF9A4B}"/>
              </a:ext>
            </a:extLst>
          </p:cNvPr>
          <p:cNvGrpSpPr/>
          <p:nvPr/>
        </p:nvGrpSpPr>
        <p:grpSpPr>
          <a:xfrm>
            <a:off x="5208374" y="2999134"/>
            <a:ext cx="1821138" cy="766426"/>
            <a:chOff x="-103314" y="723794"/>
            <a:chExt cx="1680424" cy="766426"/>
          </a:xfrm>
        </p:grpSpPr>
        <p:sp>
          <p:nvSpPr>
            <p:cNvPr id="13" name="Callout: Up Arrow 12">
              <a:extLst>
                <a:ext uri="{FF2B5EF4-FFF2-40B4-BE49-F238E27FC236}">
                  <a16:creationId xmlns:a16="http://schemas.microsoft.com/office/drawing/2014/main" id="{94689DE3-D842-746D-2816-EE219E818AED}"/>
                </a:ext>
              </a:extLst>
            </p:cNvPr>
            <p:cNvSpPr/>
            <p:nvPr/>
          </p:nvSpPr>
          <p:spPr>
            <a:xfrm rot="10800000">
              <a:off x="0" y="742455"/>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Callout: Up Arrow 4">
              <a:extLst>
                <a:ext uri="{FF2B5EF4-FFF2-40B4-BE49-F238E27FC236}">
                  <a16:creationId xmlns:a16="http://schemas.microsoft.com/office/drawing/2014/main" id="{4D348878-1D75-8136-B971-68CE57A533A3}"/>
                </a:ext>
              </a:extLst>
            </p:cNvPr>
            <p:cNvSpPr txBox="1"/>
            <p:nvPr/>
          </p:nvSpPr>
          <p:spPr>
            <a:xfrm>
              <a:off x="-103314" y="723794"/>
              <a:ext cx="1680424" cy="6449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Promote</a:t>
              </a:r>
            </a:p>
          </p:txBody>
        </p:sp>
      </p:grpSp>
      <p:grpSp>
        <p:nvGrpSpPr>
          <p:cNvPr id="17" name="Group 16">
            <a:extLst>
              <a:ext uri="{FF2B5EF4-FFF2-40B4-BE49-F238E27FC236}">
                <a16:creationId xmlns:a16="http://schemas.microsoft.com/office/drawing/2014/main" id="{C7A37DB2-1E52-AE5C-D9C1-EE50DA8B996C}"/>
              </a:ext>
            </a:extLst>
          </p:cNvPr>
          <p:cNvGrpSpPr/>
          <p:nvPr/>
        </p:nvGrpSpPr>
        <p:grpSpPr>
          <a:xfrm>
            <a:off x="6811069" y="3057740"/>
            <a:ext cx="5137691" cy="486046"/>
            <a:chOff x="1342215" y="803167"/>
            <a:chExt cx="4285567" cy="395322"/>
          </a:xfrm>
        </p:grpSpPr>
        <p:sp>
          <p:nvSpPr>
            <p:cNvPr id="19" name="Rectangle 18">
              <a:extLst>
                <a:ext uri="{FF2B5EF4-FFF2-40B4-BE49-F238E27FC236}">
                  <a16:creationId xmlns:a16="http://schemas.microsoft.com/office/drawing/2014/main" id="{2F15E7A9-698D-1CE6-E7F9-A5E0F7A5E38F}"/>
                </a:ext>
              </a:extLst>
            </p:cNvPr>
            <p:cNvSpPr/>
            <p:nvPr/>
          </p:nvSpPr>
          <p:spPr>
            <a:xfrm>
              <a:off x="1364709" y="803167"/>
              <a:ext cx="4110389" cy="395322"/>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1DE09A4B-C874-ADE0-72A4-18EA970BAAA1}"/>
                </a:ext>
              </a:extLst>
            </p:cNvPr>
            <p:cNvSpPr txBox="1"/>
            <p:nvPr/>
          </p:nvSpPr>
          <p:spPr>
            <a:xfrm>
              <a:off x="1342215" y="848325"/>
              <a:ext cx="4285567" cy="26838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1" i="1"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Pack</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 People </a:t>
              </a: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Promote</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 Their Pack Program</a:t>
              </a:r>
            </a:p>
          </p:txBody>
        </p:sp>
      </p:grpSp>
      <p:grpSp>
        <p:nvGrpSpPr>
          <p:cNvPr id="21" name="Group 20">
            <a:extLst>
              <a:ext uri="{FF2B5EF4-FFF2-40B4-BE49-F238E27FC236}">
                <a16:creationId xmlns:a16="http://schemas.microsoft.com/office/drawing/2014/main" id="{7AD8B730-C8D6-8937-4E0F-489AFEF82C75}"/>
              </a:ext>
            </a:extLst>
          </p:cNvPr>
          <p:cNvGrpSpPr/>
          <p:nvPr/>
        </p:nvGrpSpPr>
        <p:grpSpPr>
          <a:xfrm>
            <a:off x="5401350" y="3793869"/>
            <a:ext cx="1364709" cy="747765"/>
            <a:chOff x="0" y="1482927"/>
            <a:chExt cx="1364709" cy="747765"/>
          </a:xfrm>
        </p:grpSpPr>
        <p:sp>
          <p:nvSpPr>
            <p:cNvPr id="22" name="Callout: Up Arrow 21">
              <a:extLst>
                <a:ext uri="{FF2B5EF4-FFF2-40B4-BE49-F238E27FC236}">
                  <a16:creationId xmlns:a16="http://schemas.microsoft.com/office/drawing/2014/main" id="{6F37FAB5-BB49-F6B2-F93C-A7C49AA48942}"/>
                </a:ext>
              </a:extLst>
            </p:cNvPr>
            <p:cNvSpPr/>
            <p:nvPr/>
          </p:nvSpPr>
          <p:spPr>
            <a:xfrm rot="10800000">
              <a:off x="0" y="1482927"/>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Callout: Up Arrow 4">
              <a:extLst>
                <a:ext uri="{FF2B5EF4-FFF2-40B4-BE49-F238E27FC236}">
                  <a16:creationId xmlns:a16="http://schemas.microsoft.com/office/drawing/2014/main" id="{71A269E2-62F5-5743-24A7-122200510049}"/>
                </a:ext>
              </a:extLst>
            </p:cNvPr>
            <p:cNvSpPr txBox="1"/>
            <p:nvPr/>
          </p:nvSpPr>
          <p:spPr>
            <a:xfrm>
              <a:off x="0" y="1482927"/>
              <a:ext cx="1364709" cy="4860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Leaders</a:t>
              </a:r>
            </a:p>
          </p:txBody>
        </p:sp>
      </p:grpSp>
      <p:grpSp>
        <p:nvGrpSpPr>
          <p:cNvPr id="24" name="Group 23">
            <a:extLst>
              <a:ext uri="{FF2B5EF4-FFF2-40B4-BE49-F238E27FC236}">
                <a16:creationId xmlns:a16="http://schemas.microsoft.com/office/drawing/2014/main" id="{F4A1F85D-EB00-B328-46A6-2DF73B462999}"/>
              </a:ext>
            </a:extLst>
          </p:cNvPr>
          <p:cNvGrpSpPr/>
          <p:nvPr/>
        </p:nvGrpSpPr>
        <p:grpSpPr>
          <a:xfrm>
            <a:off x="6824238" y="3817614"/>
            <a:ext cx="4804628" cy="486047"/>
            <a:chOff x="1364709" y="1482927"/>
            <a:chExt cx="4094128" cy="486047"/>
          </a:xfrm>
        </p:grpSpPr>
        <p:sp>
          <p:nvSpPr>
            <p:cNvPr id="25" name="Rectangle 24">
              <a:extLst>
                <a:ext uri="{FF2B5EF4-FFF2-40B4-BE49-F238E27FC236}">
                  <a16:creationId xmlns:a16="http://schemas.microsoft.com/office/drawing/2014/main" id="{014EFE8E-D934-C6F1-966F-53E0C328E874}"/>
                </a:ext>
              </a:extLst>
            </p:cNvPr>
            <p:cNvSpPr/>
            <p:nvPr/>
          </p:nvSpPr>
          <p:spPr>
            <a:xfrm>
              <a:off x="1364709" y="1482927"/>
              <a:ext cx="4094128" cy="486047"/>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36591701-157A-8138-0451-82B3D656E182}"/>
                </a:ext>
              </a:extLst>
            </p:cNvPr>
            <p:cNvSpPr txBox="1"/>
            <p:nvPr/>
          </p:nvSpPr>
          <p:spPr>
            <a:xfrm>
              <a:off x="1364709" y="1482927"/>
              <a:ext cx="4094128" cy="48604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Recruit Helpers + Leaders</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  Everyone.</a:t>
              </a:r>
            </a:p>
          </p:txBody>
        </p:sp>
      </p:grpSp>
      <p:grpSp>
        <p:nvGrpSpPr>
          <p:cNvPr id="27" name="Group 26">
            <a:extLst>
              <a:ext uri="{FF2B5EF4-FFF2-40B4-BE49-F238E27FC236}">
                <a16:creationId xmlns:a16="http://schemas.microsoft.com/office/drawing/2014/main" id="{E0E00897-12E7-D4CC-20B0-4811B13C9AA7}"/>
              </a:ext>
            </a:extLst>
          </p:cNvPr>
          <p:cNvGrpSpPr/>
          <p:nvPr/>
        </p:nvGrpSpPr>
        <p:grpSpPr>
          <a:xfrm>
            <a:off x="5438672" y="4569943"/>
            <a:ext cx="1364709" cy="747765"/>
            <a:chOff x="0" y="2223399"/>
            <a:chExt cx="1364709" cy="747765"/>
          </a:xfrm>
        </p:grpSpPr>
        <p:sp>
          <p:nvSpPr>
            <p:cNvPr id="28" name="Callout: Up Arrow 27">
              <a:extLst>
                <a:ext uri="{FF2B5EF4-FFF2-40B4-BE49-F238E27FC236}">
                  <a16:creationId xmlns:a16="http://schemas.microsoft.com/office/drawing/2014/main" id="{7243E72C-87D3-BF11-1628-75D56AC9DC28}"/>
                </a:ext>
              </a:extLst>
            </p:cNvPr>
            <p:cNvSpPr/>
            <p:nvPr/>
          </p:nvSpPr>
          <p:spPr>
            <a:xfrm rot="10800000">
              <a:off x="0" y="2223399"/>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Callout: Up Arrow 4">
              <a:extLst>
                <a:ext uri="{FF2B5EF4-FFF2-40B4-BE49-F238E27FC236}">
                  <a16:creationId xmlns:a16="http://schemas.microsoft.com/office/drawing/2014/main" id="{FBF119A6-DD94-F8C2-083C-116C89DBC2DE}"/>
                </a:ext>
              </a:extLst>
            </p:cNvPr>
            <p:cNvSpPr txBox="1"/>
            <p:nvPr/>
          </p:nvSpPr>
          <p:spPr>
            <a:xfrm>
              <a:off x="0" y="2223399"/>
              <a:ext cx="1364709" cy="4860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School</a:t>
              </a:r>
            </a:p>
          </p:txBody>
        </p:sp>
      </p:grpSp>
      <p:grpSp>
        <p:nvGrpSpPr>
          <p:cNvPr id="30" name="Group 29">
            <a:extLst>
              <a:ext uri="{FF2B5EF4-FFF2-40B4-BE49-F238E27FC236}">
                <a16:creationId xmlns:a16="http://schemas.microsoft.com/office/drawing/2014/main" id="{77564F0A-2816-0325-7B53-B99303BDAB1C}"/>
              </a:ext>
            </a:extLst>
          </p:cNvPr>
          <p:cNvGrpSpPr/>
          <p:nvPr/>
        </p:nvGrpSpPr>
        <p:grpSpPr>
          <a:xfrm>
            <a:off x="6879342" y="4602929"/>
            <a:ext cx="4804628" cy="486047"/>
            <a:chOff x="1364709" y="2223399"/>
            <a:chExt cx="4094128" cy="486047"/>
          </a:xfrm>
        </p:grpSpPr>
        <p:sp>
          <p:nvSpPr>
            <p:cNvPr id="31" name="Rectangle 30">
              <a:extLst>
                <a:ext uri="{FF2B5EF4-FFF2-40B4-BE49-F238E27FC236}">
                  <a16:creationId xmlns:a16="http://schemas.microsoft.com/office/drawing/2014/main" id="{24C3EEC0-191E-5434-D049-8715F3C58BB7}"/>
                </a:ext>
              </a:extLst>
            </p:cNvPr>
            <p:cNvSpPr/>
            <p:nvPr/>
          </p:nvSpPr>
          <p:spPr>
            <a:xfrm>
              <a:off x="1364709" y="2223399"/>
              <a:ext cx="4094128" cy="486047"/>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E68A6E39-3AFE-6D6E-0FD4-6406218EBD4D}"/>
                </a:ext>
              </a:extLst>
            </p:cNvPr>
            <p:cNvSpPr txBox="1"/>
            <p:nvPr/>
          </p:nvSpPr>
          <p:spPr>
            <a:xfrm>
              <a:off x="1364709" y="2223399"/>
              <a:ext cx="4094128" cy="48604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Pack Builds Close </a:t>
              </a: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School Relations</a:t>
              </a:r>
            </a:p>
          </p:txBody>
        </p:sp>
      </p:grpSp>
      <p:grpSp>
        <p:nvGrpSpPr>
          <p:cNvPr id="33" name="Group 32">
            <a:extLst>
              <a:ext uri="{FF2B5EF4-FFF2-40B4-BE49-F238E27FC236}">
                <a16:creationId xmlns:a16="http://schemas.microsoft.com/office/drawing/2014/main" id="{0D2E2536-2A95-E71E-53BF-7EAF7C729FE0}"/>
              </a:ext>
            </a:extLst>
          </p:cNvPr>
          <p:cNvGrpSpPr/>
          <p:nvPr/>
        </p:nvGrpSpPr>
        <p:grpSpPr>
          <a:xfrm>
            <a:off x="5455664" y="5346017"/>
            <a:ext cx="1364709" cy="747765"/>
            <a:chOff x="0" y="2963871"/>
            <a:chExt cx="1364709" cy="747765"/>
          </a:xfrm>
        </p:grpSpPr>
        <p:sp>
          <p:nvSpPr>
            <p:cNvPr id="34" name="Callout: Up Arrow 33">
              <a:extLst>
                <a:ext uri="{FF2B5EF4-FFF2-40B4-BE49-F238E27FC236}">
                  <a16:creationId xmlns:a16="http://schemas.microsoft.com/office/drawing/2014/main" id="{39583B7F-3693-46B5-6369-70B50FEA928C}"/>
                </a:ext>
              </a:extLst>
            </p:cNvPr>
            <p:cNvSpPr/>
            <p:nvPr/>
          </p:nvSpPr>
          <p:spPr>
            <a:xfrm rot="10800000">
              <a:off x="0" y="2963871"/>
              <a:ext cx="1364709" cy="747765"/>
            </a:xfrm>
            <a:prstGeom prst="upArrowCallout">
              <a:avLst>
                <a:gd name="adj1" fmla="val 5000"/>
                <a:gd name="adj2" fmla="val 10000"/>
                <a:gd name="adj3" fmla="val 15000"/>
                <a:gd name="adj4" fmla="val 64977"/>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Callout: Up Arrow 4">
              <a:extLst>
                <a:ext uri="{FF2B5EF4-FFF2-40B4-BE49-F238E27FC236}">
                  <a16:creationId xmlns:a16="http://schemas.microsoft.com/office/drawing/2014/main" id="{837123AC-46C4-717B-A37D-160E93EABC20}"/>
                </a:ext>
              </a:extLst>
            </p:cNvPr>
            <p:cNvSpPr txBox="1"/>
            <p:nvPr/>
          </p:nvSpPr>
          <p:spPr>
            <a:xfrm>
              <a:off x="0" y="2963871"/>
              <a:ext cx="1364709" cy="4860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Sign-Ups</a:t>
              </a:r>
            </a:p>
          </p:txBody>
        </p:sp>
      </p:grpSp>
      <p:grpSp>
        <p:nvGrpSpPr>
          <p:cNvPr id="36" name="Group 35">
            <a:extLst>
              <a:ext uri="{FF2B5EF4-FFF2-40B4-BE49-F238E27FC236}">
                <a16:creationId xmlns:a16="http://schemas.microsoft.com/office/drawing/2014/main" id="{C7F73325-CC53-5C15-BEBC-1D432F2E8ED1}"/>
              </a:ext>
            </a:extLst>
          </p:cNvPr>
          <p:cNvGrpSpPr/>
          <p:nvPr/>
        </p:nvGrpSpPr>
        <p:grpSpPr>
          <a:xfrm>
            <a:off x="6870136" y="5369833"/>
            <a:ext cx="4758729" cy="486047"/>
            <a:chOff x="1364709" y="2963871"/>
            <a:chExt cx="4094128" cy="486047"/>
          </a:xfrm>
        </p:grpSpPr>
        <p:sp>
          <p:nvSpPr>
            <p:cNvPr id="37" name="Rectangle 36">
              <a:extLst>
                <a:ext uri="{FF2B5EF4-FFF2-40B4-BE49-F238E27FC236}">
                  <a16:creationId xmlns:a16="http://schemas.microsoft.com/office/drawing/2014/main" id="{EDBE4130-084E-6E53-A121-C8915148C8A7}"/>
                </a:ext>
              </a:extLst>
            </p:cNvPr>
            <p:cNvSpPr/>
            <p:nvPr/>
          </p:nvSpPr>
          <p:spPr>
            <a:xfrm>
              <a:off x="1364709" y="2963871"/>
              <a:ext cx="4094128" cy="486047"/>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BF6C9852-80B2-55C2-0DE3-46FC9B6FC6E8}"/>
                </a:ext>
              </a:extLst>
            </p:cNvPr>
            <p:cNvSpPr txBox="1"/>
            <p:nvPr/>
          </p:nvSpPr>
          <p:spPr>
            <a:xfrm>
              <a:off x="1364709" y="2963871"/>
              <a:ext cx="4094128" cy="48604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Fun Events</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 + School </a:t>
              </a: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Sign-Up Nights</a:t>
              </a:r>
              <a:endParaRPr kumimoji="0" lang="en-US" sz="2000" b="1" i="1"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endParaRPr>
            </a:p>
          </p:txBody>
        </p:sp>
      </p:grpSp>
      <p:grpSp>
        <p:nvGrpSpPr>
          <p:cNvPr id="39" name="Group 38">
            <a:extLst>
              <a:ext uri="{FF2B5EF4-FFF2-40B4-BE49-F238E27FC236}">
                <a16:creationId xmlns:a16="http://schemas.microsoft.com/office/drawing/2014/main" id="{094DD5F2-FDA3-2BC0-D00B-984DC51828B1}"/>
              </a:ext>
            </a:extLst>
          </p:cNvPr>
          <p:cNvGrpSpPr/>
          <p:nvPr/>
        </p:nvGrpSpPr>
        <p:grpSpPr>
          <a:xfrm>
            <a:off x="5455664" y="6112444"/>
            <a:ext cx="1364709" cy="486193"/>
            <a:chOff x="0" y="3704343"/>
            <a:chExt cx="1364709" cy="486193"/>
          </a:xfrm>
        </p:grpSpPr>
        <p:sp>
          <p:nvSpPr>
            <p:cNvPr id="40" name="Rectangle 39">
              <a:extLst>
                <a:ext uri="{FF2B5EF4-FFF2-40B4-BE49-F238E27FC236}">
                  <a16:creationId xmlns:a16="http://schemas.microsoft.com/office/drawing/2014/main" id="{6D28BE6A-CB1F-7D65-87F1-BCB6255F574B}"/>
                </a:ext>
              </a:extLst>
            </p:cNvPr>
            <p:cNvSpPr/>
            <p:nvPr/>
          </p:nvSpPr>
          <p:spPr>
            <a:xfrm>
              <a:off x="0" y="3704343"/>
              <a:ext cx="1364709" cy="486193"/>
            </a:xfrm>
            <a:prstGeom prst="rect">
              <a:avLst/>
            </a:prstGeom>
          </p:spPr>
          <p:style>
            <a:lnRef idx="1">
              <a:schemeClr val="accent2">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B88A494C-AE82-132C-4B4E-2BA170324807}"/>
                </a:ext>
              </a:extLst>
            </p:cNvPr>
            <p:cNvSpPr txBox="1"/>
            <p:nvPr/>
          </p:nvSpPr>
          <p:spPr>
            <a:xfrm>
              <a:off x="0" y="3704343"/>
              <a:ext cx="1364709" cy="4861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058" tIns="142240" rIns="97058" bIns="14224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Helvetica Neue Medium"/>
                  <a:ea typeface="+mn-ea"/>
                  <a:cs typeface="+mn-cs"/>
                </a:rPr>
                <a:t>More Fun</a:t>
              </a:r>
            </a:p>
          </p:txBody>
        </p:sp>
      </p:grpSp>
      <p:grpSp>
        <p:nvGrpSpPr>
          <p:cNvPr id="42" name="Group 41">
            <a:extLst>
              <a:ext uri="{FF2B5EF4-FFF2-40B4-BE49-F238E27FC236}">
                <a16:creationId xmlns:a16="http://schemas.microsoft.com/office/drawing/2014/main" id="{A7F3BA4F-E26C-A3B9-0A64-2B6837E34363}"/>
              </a:ext>
            </a:extLst>
          </p:cNvPr>
          <p:cNvGrpSpPr/>
          <p:nvPr/>
        </p:nvGrpSpPr>
        <p:grpSpPr>
          <a:xfrm>
            <a:off x="6866899" y="6134878"/>
            <a:ext cx="4758729" cy="486193"/>
            <a:chOff x="1364709" y="3704343"/>
            <a:chExt cx="4094128" cy="486193"/>
          </a:xfrm>
        </p:grpSpPr>
        <p:sp>
          <p:nvSpPr>
            <p:cNvPr id="43" name="Rectangle 42">
              <a:extLst>
                <a:ext uri="{FF2B5EF4-FFF2-40B4-BE49-F238E27FC236}">
                  <a16:creationId xmlns:a16="http://schemas.microsoft.com/office/drawing/2014/main" id="{B2B496D4-4483-0C74-12CE-27EA8522ECA5}"/>
                </a:ext>
              </a:extLst>
            </p:cNvPr>
            <p:cNvSpPr/>
            <p:nvPr/>
          </p:nvSpPr>
          <p:spPr>
            <a:xfrm>
              <a:off x="1364709" y="3704343"/>
              <a:ext cx="4094128" cy="486193"/>
            </a:xfrm>
            <a:prstGeom prst="rect">
              <a:avLst/>
            </a:prstGeom>
          </p:spPr>
          <p:style>
            <a:lnRef idx="1">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2">
              <a:schemeClr val="accent2">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7C356E26-B232-DD1F-528F-71462B367AA1}"/>
                </a:ext>
              </a:extLst>
            </p:cNvPr>
            <p:cNvSpPr txBox="1"/>
            <p:nvPr/>
          </p:nvSpPr>
          <p:spPr>
            <a:xfrm>
              <a:off x="1364709" y="3704343"/>
              <a:ext cx="4094128" cy="48619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048" tIns="254000" rIns="83048" bIns="2540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More Den + Pack </a:t>
              </a:r>
              <a:r>
                <a:rPr kumimoji="0" lang="en-US" sz="2000" b="1"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Activities</a:t>
              </a:r>
              <a:r>
                <a:rPr kumimoji="0" lang="en-US" sz="2000" b="0" i="0" u="none" strike="noStrike" kern="1200" cap="none" spc="0" normalizeH="0" baseline="0" noProof="0" dirty="0">
                  <a:ln>
                    <a:noFill/>
                  </a:ln>
                  <a:solidFill>
                    <a:prstClr val="black">
                      <a:hueOff val="0"/>
                      <a:satOff val="0"/>
                      <a:lumOff val="0"/>
                      <a:alphaOff val="0"/>
                    </a:prstClr>
                  </a:solidFill>
                  <a:effectLst/>
                  <a:uLnTx/>
                  <a:uFillTx/>
                  <a:latin typeface="Helvetica Neue Medium"/>
                  <a:ea typeface="+mn-ea"/>
                  <a:cs typeface="+mn-cs"/>
                </a:rPr>
                <a:t> + Joining</a:t>
              </a:r>
            </a:p>
          </p:txBody>
        </p:sp>
      </p:grpSp>
      <p:pic>
        <p:nvPicPr>
          <p:cNvPr id="6" name="Picture 5">
            <a:extLst>
              <a:ext uri="{FF2B5EF4-FFF2-40B4-BE49-F238E27FC236}">
                <a16:creationId xmlns:a16="http://schemas.microsoft.com/office/drawing/2014/main" id="{6DCDFCD4-1040-B23B-920A-A0058721415E}"/>
              </a:ext>
            </a:extLst>
          </p:cNvPr>
          <p:cNvPicPr>
            <a:picLocks noChangeAspect="1"/>
          </p:cNvPicPr>
          <p:nvPr/>
        </p:nvPicPr>
        <p:blipFill>
          <a:blip r:embed="rId3"/>
          <a:stretch>
            <a:fillRect/>
          </a:stretch>
        </p:blipFill>
        <p:spPr>
          <a:xfrm rot="20484131">
            <a:off x="873176" y="715247"/>
            <a:ext cx="3989591" cy="5190916"/>
          </a:xfrm>
          <a:prstGeom prst="rect">
            <a:avLst/>
          </a:prstGeom>
        </p:spPr>
      </p:pic>
    </p:spTree>
    <p:extLst>
      <p:ext uri="{BB962C8B-B14F-4D97-AF65-F5344CB8AC3E}">
        <p14:creationId xmlns:p14="http://schemas.microsoft.com/office/powerpoint/2010/main" val="995953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childTnLst>
                                </p:cTn>
                              </p:par>
                            </p:childTnLst>
                          </p:cTn>
                        </p:par>
                        <p:par>
                          <p:cTn id="12" fill="hold">
                            <p:stCondLst>
                              <p:cond delay="2000"/>
                            </p:stCondLst>
                            <p:childTnLst>
                              <p:par>
                                <p:cTn id="13" presetID="10" presetClass="entr" presetSubtype="0" fill="hold" nodeType="after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childTnLst>
                                </p:cTn>
                              </p:par>
                            </p:childTnLst>
                          </p:cTn>
                        </p:par>
                        <p:par>
                          <p:cTn id="16" fill="hold">
                            <p:stCondLst>
                              <p:cond delay="3000"/>
                            </p:stCondLst>
                            <p:childTnLst>
                              <p:par>
                                <p:cTn id="17" presetID="10" presetClass="entr" presetSubtype="0" fill="hold" nodeType="afterEffect">
                                  <p:stCondLst>
                                    <p:cond delay="25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750"/>
                                        <p:tgtEl>
                                          <p:spTgt spid="12"/>
                                        </p:tgtEl>
                                      </p:cBhvr>
                                    </p:animEffect>
                                  </p:childTnLst>
                                </p:cTn>
                              </p:par>
                            </p:childTnLst>
                          </p:cTn>
                        </p:par>
                        <p:par>
                          <p:cTn id="20" fill="hold">
                            <p:stCondLst>
                              <p:cond delay="4000"/>
                            </p:stCondLst>
                            <p:childTnLst>
                              <p:par>
                                <p:cTn id="21" presetID="10" presetClass="entr" presetSubtype="0" fill="hold" nodeType="afterEffect">
                                  <p:stCondLst>
                                    <p:cond delay="25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750"/>
                                        <p:tgtEl>
                                          <p:spTgt spid="17"/>
                                        </p:tgtEl>
                                      </p:cBhvr>
                                    </p:animEffect>
                                  </p:childTnLst>
                                </p:cTn>
                              </p:par>
                            </p:childTnLst>
                          </p:cTn>
                        </p:par>
                        <p:par>
                          <p:cTn id="24" fill="hold">
                            <p:stCondLst>
                              <p:cond delay="5000"/>
                            </p:stCondLst>
                            <p:childTnLst>
                              <p:par>
                                <p:cTn id="25" presetID="10" presetClass="entr" presetSubtype="0" fill="hold" nodeType="afterEffect">
                                  <p:stCondLst>
                                    <p:cond delay="25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750"/>
                                        <p:tgtEl>
                                          <p:spTgt spid="21"/>
                                        </p:tgtEl>
                                      </p:cBhvr>
                                    </p:animEffect>
                                  </p:childTnLst>
                                </p:cTn>
                              </p:par>
                            </p:childTnLst>
                          </p:cTn>
                        </p:par>
                        <p:par>
                          <p:cTn id="28" fill="hold">
                            <p:stCondLst>
                              <p:cond delay="6000"/>
                            </p:stCondLst>
                            <p:childTnLst>
                              <p:par>
                                <p:cTn id="29" presetID="10" presetClass="entr" presetSubtype="0" fill="hold" nodeType="afterEffect">
                                  <p:stCondLst>
                                    <p:cond delay="25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750"/>
                                        <p:tgtEl>
                                          <p:spTgt spid="24"/>
                                        </p:tgtEl>
                                      </p:cBhvr>
                                    </p:animEffect>
                                  </p:childTnLst>
                                </p:cTn>
                              </p:par>
                            </p:childTnLst>
                          </p:cTn>
                        </p:par>
                        <p:par>
                          <p:cTn id="32" fill="hold">
                            <p:stCondLst>
                              <p:cond delay="7000"/>
                            </p:stCondLst>
                            <p:childTnLst>
                              <p:par>
                                <p:cTn id="33" presetID="10" presetClass="entr" presetSubtype="0" fill="hold" nodeType="afterEffect">
                                  <p:stCondLst>
                                    <p:cond delay="25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750"/>
                                        <p:tgtEl>
                                          <p:spTgt spid="27"/>
                                        </p:tgtEl>
                                      </p:cBhvr>
                                    </p:animEffect>
                                  </p:childTnLst>
                                </p:cTn>
                              </p:par>
                            </p:childTnLst>
                          </p:cTn>
                        </p:par>
                        <p:par>
                          <p:cTn id="36" fill="hold">
                            <p:stCondLst>
                              <p:cond delay="8000"/>
                            </p:stCondLst>
                            <p:childTnLst>
                              <p:par>
                                <p:cTn id="37" presetID="10" presetClass="entr" presetSubtype="0" fill="hold" nodeType="afterEffect">
                                  <p:stCondLst>
                                    <p:cond delay="25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750"/>
                                        <p:tgtEl>
                                          <p:spTgt spid="30"/>
                                        </p:tgtEl>
                                      </p:cBhvr>
                                    </p:animEffect>
                                  </p:childTnLst>
                                </p:cTn>
                              </p:par>
                            </p:childTnLst>
                          </p:cTn>
                        </p:par>
                        <p:par>
                          <p:cTn id="40" fill="hold">
                            <p:stCondLst>
                              <p:cond delay="9000"/>
                            </p:stCondLst>
                            <p:childTnLst>
                              <p:par>
                                <p:cTn id="41" presetID="10" presetClass="entr" presetSubtype="0" fill="hold" nodeType="afterEffect">
                                  <p:stCondLst>
                                    <p:cond delay="25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750"/>
                                        <p:tgtEl>
                                          <p:spTgt spid="33"/>
                                        </p:tgtEl>
                                      </p:cBhvr>
                                    </p:animEffect>
                                  </p:childTnLst>
                                </p:cTn>
                              </p:par>
                            </p:childTnLst>
                          </p:cTn>
                        </p:par>
                        <p:par>
                          <p:cTn id="44" fill="hold">
                            <p:stCondLst>
                              <p:cond delay="10000"/>
                            </p:stCondLst>
                            <p:childTnLst>
                              <p:par>
                                <p:cTn id="45" presetID="10" presetClass="entr" presetSubtype="0" fill="hold" nodeType="afterEffect">
                                  <p:stCondLst>
                                    <p:cond delay="25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750"/>
                                        <p:tgtEl>
                                          <p:spTgt spid="36"/>
                                        </p:tgtEl>
                                      </p:cBhvr>
                                    </p:animEffect>
                                  </p:childTnLst>
                                </p:cTn>
                              </p:par>
                            </p:childTnLst>
                          </p:cTn>
                        </p:par>
                        <p:par>
                          <p:cTn id="48" fill="hold">
                            <p:stCondLst>
                              <p:cond delay="11000"/>
                            </p:stCondLst>
                            <p:childTnLst>
                              <p:par>
                                <p:cTn id="49" presetID="10" presetClass="entr" presetSubtype="0" fill="hold" nodeType="afterEffect">
                                  <p:stCondLst>
                                    <p:cond delay="25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750"/>
                                        <p:tgtEl>
                                          <p:spTgt spid="39"/>
                                        </p:tgtEl>
                                      </p:cBhvr>
                                    </p:animEffect>
                                  </p:childTnLst>
                                </p:cTn>
                              </p:par>
                            </p:childTnLst>
                          </p:cTn>
                        </p:par>
                        <p:par>
                          <p:cTn id="52" fill="hold">
                            <p:stCondLst>
                              <p:cond delay="12000"/>
                            </p:stCondLst>
                            <p:childTnLst>
                              <p:par>
                                <p:cTn id="53" presetID="10" presetClass="entr" presetSubtype="0" fill="hold" nodeType="afterEffect">
                                  <p:stCondLst>
                                    <p:cond delay="25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3" name="Rectangle 1044">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4E82005F-98EA-3D42-EEFF-55242DCCC24F}"/>
              </a:ext>
            </a:extLst>
          </p:cNvPr>
          <p:cNvSpPr>
            <a:spLocks noGrp="1"/>
          </p:cNvSpPr>
          <p:nvPr>
            <p:ph type="title"/>
          </p:nvPr>
        </p:nvSpPr>
        <p:spPr>
          <a:xfrm>
            <a:off x="3039594" y="139537"/>
            <a:ext cx="6296341" cy="1066082"/>
          </a:xfrm>
        </p:spPr>
        <p:txBody>
          <a:bodyPr vert="horz" lIns="91440" tIns="45720" rIns="91440" bIns="45720" rtlCol="0" anchor="b">
            <a:normAutofit/>
          </a:bodyPr>
          <a:lstStyle/>
          <a:p>
            <a:pPr algn="ctr"/>
            <a:r>
              <a:rPr lang="en-US" sz="6100" b="1" kern="1200" dirty="0">
                <a:solidFill>
                  <a:schemeClr val="tx1"/>
                </a:solidFill>
                <a:effectLst/>
                <a:latin typeface="+mn-lt"/>
                <a:ea typeface="+mj-ea"/>
                <a:cs typeface="+mj-cs"/>
              </a:rPr>
              <a:t>Thank You!</a:t>
            </a:r>
            <a:endParaRPr lang="en-US" sz="6100" i="1" kern="1200" dirty="0">
              <a:solidFill>
                <a:schemeClr val="tx1"/>
              </a:solidFill>
              <a:latin typeface="+mn-lt"/>
              <a:ea typeface="+mj-ea"/>
              <a:cs typeface="+mj-cs"/>
            </a:endParaRPr>
          </a:p>
        </p:txBody>
      </p:sp>
      <p:sp>
        <p:nvSpPr>
          <p:cNvPr id="1054"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EF87D813-4627-660B-FB7D-4E3A0F67E30A}"/>
              </a:ext>
            </a:extLst>
          </p:cNvPr>
          <p:cNvPicPr>
            <a:picLocks noChangeAspect="1"/>
          </p:cNvPicPr>
          <p:nvPr/>
        </p:nvPicPr>
        <p:blipFill>
          <a:blip r:embed="rId3"/>
          <a:stretch>
            <a:fillRect/>
          </a:stretch>
        </p:blipFill>
        <p:spPr>
          <a:xfrm>
            <a:off x="67676" y="2747056"/>
            <a:ext cx="11906319" cy="3810022"/>
          </a:xfrm>
          <a:prstGeom prst="rect">
            <a:avLst/>
          </a:prstGeom>
        </p:spPr>
      </p:pic>
      <p:pic>
        <p:nvPicPr>
          <p:cNvPr id="5" name="Picture 4">
            <a:extLst>
              <a:ext uri="{FF2B5EF4-FFF2-40B4-BE49-F238E27FC236}">
                <a16:creationId xmlns:a16="http://schemas.microsoft.com/office/drawing/2014/main" id="{46BC968F-391B-B5D1-C4F0-BDF169BB3C6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3527" y="107274"/>
            <a:ext cx="2307231" cy="2254926"/>
          </a:xfrm>
          <a:prstGeom prst="rect">
            <a:avLst/>
          </a:prstGeom>
        </p:spPr>
      </p:pic>
      <p:sp>
        <p:nvSpPr>
          <p:cNvPr id="2" name="Title 5">
            <a:extLst>
              <a:ext uri="{FF2B5EF4-FFF2-40B4-BE49-F238E27FC236}">
                <a16:creationId xmlns:a16="http://schemas.microsoft.com/office/drawing/2014/main" id="{E02F4586-C9B1-668F-BB8C-3DB9BCEDDD99}"/>
              </a:ext>
            </a:extLst>
          </p:cNvPr>
          <p:cNvSpPr txBox="1">
            <a:spLocks/>
          </p:cNvSpPr>
          <p:nvPr/>
        </p:nvSpPr>
        <p:spPr>
          <a:xfrm>
            <a:off x="2856065" y="1076031"/>
            <a:ext cx="6479869" cy="1105542"/>
          </a:xfrm>
          <a:prstGeom prst="rect">
            <a:avLst/>
          </a:prstGeom>
        </p:spPr>
        <p:txBody>
          <a:bodyPr vert="horz" lIns="91440" tIns="45720" rIns="91440" bIns="45720" rtlCol="0" anchor="b">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100" b="1" dirty="0">
                <a:latin typeface="+mn-lt"/>
              </a:rPr>
              <a:t>Qs? </a:t>
            </a:r>
            <a:r>
              <a:rPr lang="en-US" sz="6100" b="1" dirty="0">
                <a:latin typeface="+mn-lt"/>
                <a:hlinkClick r:id="rId5"/>
              </a:rPr>
              <a:t>bert.bender@alston.com</a:t>
            </a:r>
            <a:r>
              <a:rPr lang="en-US" sz="6100" b="1" dirty="0">
                <a:latin typeface="+mn-lt"/>
              </a:rPr>
              <a:t> or email through this QR </a:t>
            </a:r>
            <a:r>
              <a:rPr lang="en-US" sz="6100" b="1" dirty="0">
                <a:latin typeface="+mn-lt"/>
                <a:sym typeface="Wingdings" panose="05000000000000000000" pitchFamily="2" charset="2"/>
              </a:rPr>
              <a:t></a:t>
            </a:r>
            <a:r>
              <a:rPr lang="en-US" sz="6100" b="1" dirty="0">
                <a:latin typeface="+mn-lt"/>
              </a:rPr>
              <a:t> </a:t>
            </a:r>
            <a:endParaRPr lang="en-US" sz="6100" i="1" dirty="0">
              <a:latin typeface="+mn-lt"/>
            </a:endParaRPr>
          </a:p>
        </p:txBody>
      </p:sp>
      <p:pic>
        <p:nvPicPr>
          <p:cNvPr id="8" name="Picture 7">
            <a:extLst>
              <a:ext uri="{FF2B5EF4-FFF2-40B4-BE49-F238E27FC236}">
                <a16:creationId xmlns:a16="http://schemas.microsoft.com/office/drawing/2014/main" id="{E80FAB48-22B8-5D35-8B52-A038C69C6742}"/>
              </a:ext>
            </a:extLst>
          </p:cNvPr>
          <p:cNvPicPr>
            <a:picLocks noChangeAspect="1"/>
          </p:cNvPicPr>
          <p:nvPr/>
        </p:nvPicPr>
        <p:blipFill>
          <a:blip r:embed="rId6"/>
          <a:stretch>
            <a:fillRect/>
          </a:stretch>
        </p:blipFill>
        <p:spPr>
          <a:xfrm>
            <a:off x="9610351" y="107274"/>
            <a:ext cx="2307230" cy="2293658"/>
          </a:xfrm>
          <a:prstGeom prst="rect">
            <a:avLst/>
          </a:prstGeom>
        </p:spPr>
      </p:pic>
    </p:spTree>
    <p:extLst>
      <p:ext uri="{BB962C8B-B14F-4D97-AF65-F5344CB8AC3E}">
        <p14:creationId xmlns:p14="http://schemas.microsoft.com/office/powerpoint/2010/main" val="1877521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childTnLst>
                                </p:cTn>
                              </p:par>
                            </p:childTnLst>
                          </p:cTn>
                        </p:par>
                        <p:par>
                          <p:cTn id="12" fill="hold">
                            <p:stCondLst>
                              <p:cond delay="2000"/>
                            </p:stCondLst>
                            <p:childTnLst>
                              <p:par>
                                <p:cTn id="13" presetID="10" presetClass="entr" presetSubtype="0" fill="hold" nodeType="after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childTnLst>
                                </p:cTn>
                              </p:par>
                            </p:childTnLst>
                          </p:cTn>
                        </p:par>
                        <p:par>
                          <p:cTn id="16" fill="hold">
                            <p:stCondLst>
                              <p:cond delay="3000"/>
                            </p:stCondLst>
                            <p:childTnLst>
                              <p:par>
                                <p:cTn id="17" presetID="10" presetClass="entr" presetSubtype="0" fill="hold" grpId="0" nodeType="afterEffect">
                                  <p:stCondLst>
                                    <p:cond delay="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750"/>
                                        <p:tgtEl>
                                          <p:spTgt spid="2"/>
                                        </p:tgtEl>
                                      </p:cBhvr>
                                    </p:animEffect>
                                  </p:childTnLst>
                                </p:cTn>
                              </p:par>
                            </p:childTnLst>
                          </p:cTn>
                        </p:par>
                        <p:par>
                          <p:cTn id="20" fill="hold">
                            <p:stCondLst>
                              <p:cond delay="4000"/>
                            </p:stCondLst>
                            <p:childTnLst>
                              <p:par>
                                <p:cTn id="21" presetID="10" presetClass="entr" presetSubtype="0" fill="hold" nodeType="after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Family Feud Master">
  <a:themeElements>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mily Feud Bible Edition v1.5">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mily Feud Bible Edition v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mily Feud Bible Edition v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mily Feud Bible Edition v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mily Feud Bible Edition v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mily Feud Bible Edition v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mily Feud Bible Edition v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mily Feud Bible Edition v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mily Feud Bible Edition v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mily Feud Bible Edition v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mily Feud Bible Edition v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mily Feud Bible Edition v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outing America PPT Template" id="{EDBC1C35-C06F-4E41-AE6B-F4209A888D9F}" vid="{0FA3DBA7-58C3-6448-ABB8-493D7754C5D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13725</TotalTime>
  <Words>8413</Words>
  <Application>Microsoft Office PowerPoint</Application>
  <PresentationFormat>Widescreen</PresentationFormat>
  <Paragraphs>603</Paragraphs>
  <Slides>89</Slides>
  <Notes>87</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89</vt:i4>
      </vt:variant>
    </vt:vector>
  </HeadingPairs>
  <TitlesOfParts>
    <vt:vector size="105" baseType="lpstr">
      <vt:lpstr>Meiryo</vt:lpstr>
      <vt:lpstr>Arial</vt:lpstr>
      <vt:lpstr>Arial Black</vt:lpstr>
      <vt:lpstr>Avenir Next LT Pro</vt:lpstr>
      <vt:lpstr>Calibri</vt:lpstr>
      <vt:lpstr>Calibri Light</vt:lpstr>
      <vt:lpstr>Courier New</vt:lpstr>
      <vt:lpstr>Helvetica Neue Medium</vt:lpstr>
      <vt:lpstr>Rockwell</vt:lpstr>
      <vt:lpstr>Tahoma</vt:lpstr>
      <vt:lpstr>Trebuchet MS</vt:lpstr>
      <vt:lpstr>Wingdings</vt:lpstr>
      <vt:lpstr>Office Theme</vt:lpstr>
      <vt:lpstr>1_Office Theme</vt:lpstr>
      <vt:lpstr>2_Family Feud Master</vt:lpstr>
      <vt:lpstr>2_Office Theme</vt:lpstr>
      <vt:lpstr>2026-27 Atlanta Area Council Membership Plan</vt:lpstr>
      <vt:lpstr>– You Are Why We Will Grow Scouting</vt:lpstr>
      <vt:lpstr>What Units Need to Know Now</vt:lpstr>
      <vt:lpstr>Big Change Started in 2024:</vt:lpstr>
      <vt:lpstr>How School Sign-Up Nights Were (Too Often) Run</vt:lpstr>
      <vt:lpstr>PowerPoint Presentation</vt:lpstr>
      <vt:lpstr>Why Do We Want To Put Packs In Charge?</vt:lpstr>
      <vt:lpstr>It’s Your Local Pack Program!</vt:lpstr>
      <vt:lpstr>Your Pack People Can Sell What You Do Better</vt:lpstr>
      <vt:lpstr>Packs Know Their Local Needs Best</vt:lpstr>
      <vt:lpstr>Many Packs Already Apply The Plan</vt:lpstr>
      <vt:lpstr>Recruiting Steps Help Packs Plan + Succeed</vt:lpstr>
      <vt:lpstr>Pack Needs – or Capacity – Varies</vt:lpstr>
      <vt:lpstr>Can 2 Leaders Lead 70 Scouts?</vt:lpstr>
      <vt:lpstr>Too Many Youth + Not Enough Adults = Trouble</vt:lpstr>
      <vt:lpstr>PowerPoint Presentation</vt:lpstr>
      <vt:lpstr>It Is Professional + Volunteer Collaboration</vt:lpstr>
      <vt:lpstr>Professional Recruiting Role – Coach + Support Unit Leaders</vt:lpstr>
      <vt:lpstr>District Professional Coaching of Leaders</vt:lpstr>
      <vt:lpstr>Steps for Successful Recruiting</vt:lpstr>
      <vt:lpstr>Recruiting Step One:</vt:lpstr>
      <vt:lpstr>PowerPoint Presentation</vt:lpstr>
      <vt:lpstr>We Need To Show Value To Families</vt:lpstr>
      <vt:lpstr>Initial Cost is a Barrier to Joining</vt:lpstr>
      <vt:lpstr>To Show Value – Build Your Program</vt:lpstr>
      <vt:lpstr>PowerPoint Presentation</vt:lpstr>
      <vt:lpstr>Resource Page with YouTube Link </vt:lpstr>
      <vt:lpstr>PowerPoint Presentation</vt:lpstr>
      <vt:lpstr>PowerPoint Presentation</vt:lpstr>
      <vt:lpstr>Many Messaging Methods</vt:lpstr>
      <vt:lpstr>Make A Pack Packet Flyer</vt:lpstr>
      <vt:lpstr>Empower Pack People to Promote</vt:lpstr>
      <vt:lpstr>Get a Better BeAScout Pin</vt:lpstr>
      <vt:lpstr>PowerPoint Presentation</vt:lpstr>
      <vt:lpstr>👏 “Our 👏 Den/Pack 👏 Had 👏 Poor 👏 Leadership!” 👏</vt:lpstr>
      <vt:lpstr>PowerPoint Presentation</vt:lpstr>
      <vt:lpstr>We Need To Turn Parents into Helpers</vt:lpstr>
      <vt:lpstr>Stronger Families Through Scouting</vt:lpstr>
      <vt:lpstr>Fifty Ways to Lure a Leader …</vt:lpstr>
      <vt:lpstr>PowerPoint Presentation</vt:lpstr>
      <vt:lpstr>National Den Meeting Resource Pages</vt:lpstr>
      <vt:lpstr>To Put It All Together … </vt:lpstr>
      <vt:lpstr> “Assembled” Meeting Plan Excerpts</vt:lpstr>
      <vt:lpstr>Recruiting Step 4</vt:lpstr>
      <vt:lpstr>Serve Your School and Community</vt:lpstr>
      <vt:lpstr>How Can Your Pack Help Your School?</vt:lpstr>
      <vt:lpstr>School Recruiting Relationships</vt:lpstr>
      <vt:lpstr>Recruiting Step Five:</vt:lpstr>
      <vt:lpstr>School Sign-Up Night</vt:lpstr>
      <vt:lpstr>PowerPoint Presentation</vt:lpstr>
      <vt:lpstr>School Sign-Up Will Be Different</vt:lpstr>
      <vt:lpstr>PowerPoint Presentation</vt:lpstr>
      <vt:lpstr>PowerPoint Presentation</vt:lpstr>
      <vt:lpstr>PowerPoint Presentation</vt:lpstr>
      <vt:lpstr>PowerPoint Presentation</vt:lpstr>
      <vt:lpstr>National Fees – Effective in 2026</vt:lpstr>
      <vt:lpstr>Packs can Download Other Support Items</vt:lpstr>
      <vt:lpstr>Word Sign In Sheet – Edit as You Like</vt:lpstr>
      <vt:lpstr>Parent Skill Survey</vt:lpstr>
      <vt:lpstr>Other Sign-Up Event Tips</vt:lpstr>
      <vt:lpstr>Pack Preferred Sign-Up Dates – If The School Approves</vt:lpstr>
      <vt:lpstr>What About School Buzz-Ups?</vt:lpstr>
      <vt:lpstr>Council Materials</vt:lpstr>
      <vt:lpstr>Pack Prepares and Brings</vt:lpstr>
      <vt:lpstr>This is New …  and That’s A Lot … Who Can Help Us and Coach Us?</vt:lpstr>
      <vt:lpstr>District Coaching Calendar Opportunities</vt:lpstr>
      <vt:lpstr>Sign-Up Follow-Up</vt:lpstr>
      <vt:lpstr>Step 6:  More Activities  </vt:lpstr>
      <vt:lpstr>PowerPoint Presentation</vt:lpstr>
      <vt:lpstr>Our Six Steps</vt:lpstr>
      <vt:lpstr>Promote Your Den + Pack Year Round</vt:lpstr>
      <vt:lpstr>Find More Helpers and Leaders</vt:lpstr>
      <vt:lpstr>Thank Your School + Community Leaders</vt:lpstr>
      <vt:lpstr>PowerPoint Presentation</vt:lpstr>
      <vt:lpstr>Year-Round Recruiting</vt:lpstr>
      <vt:lpstr>Spring and Summer</vt:lpstr>
      <vt:lpstr>Happens Too Often … Packs Rank Up + Shut Down </vt:lpstr>
      <vt:lpstr>This is a Pack Program Suggestion</vt:lpstr>
      <vt:lpstr>Why Relax With Fun*Simple*Easy Activities?</vt:lpstr>
      <vt:lpstr>PowerPoint Presentation</vt:lpstr>
      <vt:lpstr>Just Because We Suggest Fun*Simple*Easy Activities …</vt:lpstr>
      <vt:lpstr>Retool in Spring + Summer Is Also Planning For Fall</vt:lpstr>
      <vt:lpstr>Spring + Summer Pack Planning</vt:lpstr>
      <vt:lpstr>Roll Out + Recruit – New Program Year</vt:lpstr>
      <vt:lpstr>Back to School District Coaching Check Ins</vt:lpstr>
      <vt:lpstr>Late Fall + Winter</vt:lpstr>
      <vt:lpstr>Seasons Summary</vt:lpstr>
      <vt:lpstr>Steps for Successful Recruiting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Alston &amp; Bird</dc:creator>
  <cp:lastModifiedBy>Alston &amp; Bird</cp:lastModifiedBy>
  <cp:revision>29</cp:revision>
  <cp:lastPrinted>2024-02-28T19:01:52Z</cp:lastPrinted>
  <dcterms:created xsi:type="dcterms:W3CDTF">2024-02-16T16:48:35Z</dcterms:created>
  <dcterms:modified xsi:type="dcterms:W3CDTF">2026-02-24T20:54:07Z</dcterms:modified>
</cp:coreProperties>
</file>